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56" r:id="rId4"/>
    <p:sldId id="260" r:id="rId5"/>
    <p:sldId id="261" r:id="rId6"/>
    <p:sldId id="257" r:id="rId7"/>
    <p:sldId id="258" r:id="rId8"/>
    <p:sldId id="259" r:id="rId9"/>
    <p:sldId id="265" r:id="rId10"/>
    <p:sldId id="266" r:id="rId11"/>
    <p:sldId id="267" r:id="rId12"/>
  </p:sldIdLst>
  <p:sldSz cx="18288000" cy="10287000"/>
  <p:notesSz cx="6858000" cy="9144000"/>
  <p:embeddedFontLst>
    <p:embeddedFont>
      <p:font typeface="Fujiyama" panose="02020500000000000000" pitchFamily="18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UTM HelvetIns" pitchFamily="2" charset="0"/>
      <p:regular r:id="rId20"/>
    </p:embeddedFont>
    <p:embeddedFont>
      <p:font typeface="UTM Davida" panose="02040603050506020204" pitchFamily="18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Muli Regular Bold" panose="020B0604020202020204" charset="0"/>
      <p:regular r:id="rId26"/>
    </p:embeddedFont>
    <p:embeddedFont>
      <p:font typeface="Muli Regular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2386" y="10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3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8283428" cy="10287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2498615" y="1486340"/>
            <a:ext cx="13289249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158</a:t>
            </a:r>
            <a:endParaRPr lang="en-US" altLang="zh-CN" sz="6000" kern="800" dirty="0" smtClean="0">
              <a:ln w="28575">
                <a:noFill/>
              </a:ln>
              <a:solidFill>
                <a:srgbClr val="4472C4">
                  <a:lumMod val="75000"/>
                </a:srgbClr>
              </a:solidFill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CHIA CHO SỐ CÓ MỘT CHỮ SỐ TRONG PHẠM VI 100 000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3971520" y="6238310"/>
            <a:ext cx="11184591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4336423" y="3894470"/>
            <a:ext cx="6915392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2207617" y="5892803"/>
            <a:ext cx="10720244" cy="2962275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SG" altLang="vi-VN" sz="6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>
              <a:spcBef>
                <a:spcPct val="50000"/>
              </a:spcBef>
            </a:pPr>
            <a:r>
              <a:rPr lang="en-SG" altLang="en-US" sz="6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6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0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0"/>
            <a:ext cx="18283428" cy="10287000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2286000" y="2951805"/>
            <a:ext cx="13716000" cy="3581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5000"/>
              </a:lnSpc>
              <a:spcBef>
                <a:spcPts val="0"/>
              </a:spcBef>
            </a:pP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Chúc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các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em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/>
            </a:r>
            <a:b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học</a:t>
            </a:r>
            <a:r>
              <a:rPr lang="en-US" sz="13500" dirty="0">
                <a:solidFill>
                  <a:srgbClr val="C00000"/>
                </a:solidFill>
                <a:latin typeface="UTM Davida" panose="02040603050506020204" pitchFamily="18" charset="0"/>
              </a:rPr>
              <a:t> </a:t>
            </a:r>
            <a:r>
              <a:rPr lang="en-US" sz="13500" dirty="0" err="1">
                <a:solidFill>
                  <a:srgbClr val="C00000"/>
                </a:solidFill>
                <a:latin typeface="UTM Davida" panose="02040603050506020204" pitchFamily="18" charset="0"/>
              </a:rPr>
              <a:t>tốt</a:t>
            </a:r>
            <a:endParaRPr lang="en-US" sz="13500" dirty="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2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703" y="1102368"/>
            <a:ext cx="17326008" cy="40995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158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Chia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chữ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phạm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vi 100 000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4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5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978481">
            <a:off x="-2628900" y="7647652"/>
            <a:ext cx="7315200" cy="39944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04280">
            <a:off x="13477052" y="7833510"/>
            <a:ext cx="7315200" cy="39944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75491" y="2207866"/>
            <a:ext cx="16230600" cy="6752867"/>
            <a:chOff x="0" y="0"/>
            <a:chExt cx="4274726" cy="17785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1778533"/>
            </a:xfrm>
            <a:custGeom>
              <a:avLst/>
              <a:gdLst/>
              <a:ahLst/>
              <a:cxnLst/>
              <a:rect l="l" t="t" r="r" b="b"/>
              <a:pathLst>
                <a:path w="4274726" h="1778533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1758022"/>
                  </a:lnTo>
                  <a:cubicBezTo>
                    <a:pt x="4274726" y="1763462"/>
                    <a:pt x="4272565" y="1768679"/>
                    <a:pt x="4268719" y="1772526"/>
                  </a:cubicBezTo>
                  <a:cubicBezTo>
                    <a:pt x="4264872" y="1776372"/>
                    <a:pt x="4259655" y="1778533"/>
                    <a:pt x="4254215" y="1778533"/>
                  </a:cubicBezTo>
                  <a:lnTo>
                    <a:pt x="20511" y="1778533"/>
                  </a:lnTo>
                  <a:cubicBezTo>
                    <a:pt x="15071" y="1778533"/>
                    <a:pt x="9854" y="1776372"/>
                    <a:pt x="6007" y="1772526"/>
                  </a:cubicBezTo>
                  <a:cubicBezTo>
                    <a:pt x="2161" y="1768679"/>
                    <a:pt x="0" y="1763462"/>
                    <a:pt x="0" y="1758022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40246D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230600" cy="770064"/>
            <a:chOff x="0" y="0"/>
            <a:chExt cx="4274726" cy="2028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02815"/>
            </a:xfrm>
            <a:custGeom>
              <a:avLst/>
              <a:gdLst/>
              <a:ahLst/>
              <a:cxnLst/>
              <a:rect l="l" t="t" r="r" b="b"/>
              <a:pathLst>
                <a:path w="4274726" h="202815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55116"/>
                  </a:lnTo>
                  <a:cubicBezTo>
                    <a:pt x="4274726" y="167766"/>
                    <a:pt x="4269700" y="179899"/>
                    <a:pt x="4260755" y="188844"/>
                  </a:cubicBezTo>
                  <a:cubicBezTo>
                    <a:pt x="4251809" y="197790"/>
                    <a:pt x="4239677" y="202815"/>
                    <a:pt x="4227026" y="202815"/>
                  </a:cubicBezTo>
                  <a:lnTo>
                    <a:pt x="47700" y="202815"/>
                  </a:lnTo>
                  <a:cubicBezTo>
                    <a:pt x="35049" y="202815"/>
                    <a:pt x="22916" y="197790"/>
                    <a:pt x="13971" y="188844"/>
                  </a:cubicBezTo>
                  <a:cubicBezTo>
                    <a:pt x="5025" y="179899"/>
                    <a:pt x="0" y="167766"/>
                    <a:pt x="0" y="155116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FD447"/>
            </a:solidFill>
            <a:ln w="19050">
              <a:solidFill>
                <a:srgbClr val="40246D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>
                <a:lnSpc>
                  <a:spcPts val="207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44000A"/>
                  </a:solidFill>
                  <a:latin typeface="Muli Regular"/>
                </a:rPr>
                <a:t>                                                                                                                                     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45288" y="6053278"/>
            <a:ext cx="5800515" cy="653746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38200" y="797862"/>
            <a:ext cx="4961918" cy="1373839"/>
            <a:chOff x="0" y="-60797"/>
            <a:chExt cx="1306843" cy="36183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6843" cy="210177"/>
            </a:xfrm>
            <a:custGeom>
              <a:avLst/>
              <a:gdLst/>
              <a:ahLst/>
              <a:cxnLst/>
              <a:rect l="l" t="t" r="r" b="b"/>
              <a:pathLst>
                <a:path w="1306843" h="210177">
                  <a:moveTo>
                    <a:pt x="105088" y="0"/>
                  </a:moveTo>
                  <a:lnTo>
                    <a:pt x="1201754" y="0"/>
                  </a:lnTo>
                  <a:cubicBezTo>
                    <a:pt x="1229626" y="0"/>
                    <a:pt x="1256355" y="11072"/>
                    <a:pt x="1276063" y="30780"/>
                  </a:cubicBezTo>
                  <a:cubicBezTo>
                    <a:pt x="1295771" y="50488"/>
                    <a:pt x="1306843" y="77217"/>
                    <a:pt x="1306843" y="105088"/>
                  </a:cubicBezTo>
                  <a:lnTo>
                    <a:pt x="1306843" y="105088"/>
                  </a:lnTo>
                  <a:cubicBezTo>
                    <a:pt x="1306843" y="163127"/>
                    <a:pt x="1259793" y="210177"/>
                    <a:pt x="1201754" y="210177"/>
                  </a:cubicBezTo>
                  <a:lnTo>
                    <a:pt x="105088" y="210177"/>
                  </a:lnTo>
                  <a:cubicBezTo>
                    <a:pt x="77217" y="210177"/>
                    <a:pt x="50488" y="199105"/>
                    <a:pt x="30780" y="179397"/>
                  </a:cubicBezTo>
                  <a:cubicBezTo>
                    <a:pt x="11072" y="159689"/>
                    <a:pt x="0" y="132959"/>
                    <a:pt x="0" y="105088"/>
                  </a:cubicBezTo>
                  <a:lnTo>
                    <a:pt x="0" y="105088"/>
                  </a:lnTo>
                  <a:cubicBezTo>
                    <a:pt x="0" y="77217"/>
                    <a:pt x="11072" y="50488"/>
                    <a:pt x="30780" y="30780"/>
                  </a:cubicBezTo>
                  <a:cubicBezTo>
                    <a:pt x="50488" y="11072"/>
                    <a:pt x="77217" y="0"/>
                    <a:pt x="105088" y="0"/>
                  </a:cubicBezTo>
                  <a:close/>
                </a:path>
              </a:pathLst>
            </a:custGeom>
            <a:solidFill>
              <a:srgbClr val="44000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0797"/>
              <a:ext cx="1264356" cy="36183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FFFFFF"/>
                  </a:solidFill>
                  <a:latin typeface="Muli Regular Bold"/>
                </a:rPr>
                <a:t>TRƯỜNG TIỂU HỌC ĐẠI TỪ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9878" y="2430702"/>
            <a:ext cx="16985936" cy="366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0"/>
              </a:lnSpc>
            </a:pPr>
            <a:r>
              <a:rPr lang="en-US" sz="8800" spc="108" dirty="0" err="1">
                <a:solidFill>
                  <a:srgbClr val="FD5D5B"/>
                </a:solidFill>
                <a:latin typeface="Saira ExtraCondensed Black Bold"/>
              </a:rPr>
              <a:t>Toán</a:t>
            </a:r>
            <a:endParaRPr lang="en-US" sz="7200" spc="108" dirty="0">
              <a:solidFill>
                <a:srgbClr val="FD5D5B"/>
              </a:solidFill>
              <a:latin typeface="Saira ExtraCondensed Black Bold"/>
            </a:endParaRPr>
          </a:p>
          <a:p>
            <a:pPr algn="ctr">
              <a:lnSpc>
                <a:spcPts val="8800"/>
              </a:lnSpc>
            </a:pP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Chia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cho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số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có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một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chữ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số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trong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</a:t>
            </a:r>
            <a:r>
              <a:rPr lang="en-US" sz="5600" b="1" spc="48" dirty="0" err="1">
                <a:solidFill>
                  <a:srgbClr val="44000A"/>
                </a:solidFill>
                <a:latin typeface="+mj-lt"/>
              </a:rPr>
              <a:t>phạm</a:t>
            </a:r>
            <a:r>
              <a:rPr lang="en-US" sz="5600" b="1" spc="48" dirty="0">
                <a:solidFill>
                  <a:srgbClr val="44000A"/>
                </a:solidFill>
                <a:latin typeface="+mj-lt"/>
              </a:rPr>
              <a:t> vi 100 000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065989" y="3915818"/>
            <a:ext cx="658098" cy="6580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3563913" y="3915818"/>
            <a:ext cx="658098" cy="658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47700"/>
            <a:ext cx="4295775" cy="8572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0" y="1943100"/>
            <a:ext cx="3783567" cy="5632311"/>
            <a:chOff x="12066033" y="5782158"/>
            <a:chExt cx="3783567" cy="5632311"/>
          </a:xfrm>
        </p:grpSpPr>
        <p:sp>
          <p:nvSpPr>
            <p:cNvPr id="6" name="TextBox 5"/>
            <p:cNvSpPr txBox="1"/>
            <p:nvPr/>
          </p:nvSpPr>
          <p:spPr>
            <a:xfrm>
              <a:off x="12066033" y="5782158"/>
              <a:ext cx="20574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82492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02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24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09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12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 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4097000" y="6819900"/>
              <a:ext cx="17028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20623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790700"/>
            <a:ext cx="10058400" cy="6496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647700"/>
            <a:ext cx="2438400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20 623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1638300"/>
            <a:ext cx="10439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10400" y="3086100"/>
            <a:ext cx="104394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10400" y="4381500"/>
            <a:ext cx="10515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24675" y="5695950"/>
            <a:ext cx="10515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10400" y="6991350"/>
            <a:ext cx="10515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28700"/>
            <a:ext cx="4171950" cy="809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628900"/>
            <a:ext cx="10029825" cy="53054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447800" y="2465456"/>
            <a:ext cx="3783567" cy="5632311"/>
            <a:chOff x="12066033" y="5782158"/>
            <a:chExt cx="3783567" cy="5632311"/>
          </a:xfrm>
        </p:grpSpPr>
        <p:sp>
          <p:nvSpPr>
            <p:cNvPr id="5" name="TextBox 4"/>
            <p:cNvSpPr txBox="1"/>
            <p:nvPr/>
          </p:nvSpPr>
          <p:spPr>
            <a:xfrm>
              <a:off x="12066033" y="5782158"/>
              <a:ext cx="20574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36152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01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15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32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097000" y="6819900"/>
              <a:ext cx="17028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6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6025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29200" y="1047631"/>
            <a:ext cx="2438400" cy="800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600" b="1" dirty="0">
                <a:solidFill>
                  <a:srgbClr val="FF0000"/>
                </a:solidFill>
              </a:rPr>
              <a:t>6 025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86600" y="2465456"/>
            <a:ext cx="10287000" cy="1458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3743653"/>
            <a:ext cx="10287000" cy="1458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10425" y="5008795"/>
            <a:ext cx="10287000" cy="1458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39000" y="6378630"/>
            <a:ext cx="10287000" cy="1584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37026"/>
            <a:ext cx="15025687" cy="315116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0" y="-2472825"/>
            <a:ext cx="9060679" cy="462980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910117" y="312059"/>
            <a:ext cx="6384443" cy="91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000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6000" spc="-137" dirty="0">
                <a:solidFill>
                  <a:srgbClr val="44000A"/>
                </a:solidFill>
                <a:latin typeface="Saira ExtraCondensed Black Bold"/>
              </a:rPr>
              <a:t> 1. </a:t>
            </a:r>
            <a:r>
              <a:rPr lang="en-US" sz="60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endParaRPr lang="en-US" sz="6000" spc="-137" dirty="0">
              <a:solidFill>
                <a:srgbClr val="44000A"/>
              </a:solidFill>
              <a:latin typeface="Saira ExtraCondensed Black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783207" y="-421039"/>
            <a:ext cx="3657195" cy="39989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24400" y="4696110"/>
            <a:ext cx="3783567" cy="5632311"/>
            <a:chOff x="12066033" y="5782158"/>
            <a:chExt cx="3783567" cy="5632311"/>
          </a:xfrm>
        </p:grpSpPr>
        <p:sp>
          <p:nvSpPr>
            <p:cNvPr id="10" name="TextBox 9"/>
            <p:cNvSpPr txBox="1"/>
            <p:nvPr/>
          </p:nvSpPr>
          <p:spPr>
            <a:xfrm>
              <a:off x="12066033" y="5782158"/>
              <a:ext cx="20574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43 248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03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1 2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04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08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  0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4097000" y="6819900"/>
              <a:ext cx="17028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21 624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679807" y="4625519"/>
            <a:ext cx="3783567" cy="5632311"/>
            <a:chOff x="12066033" y="5782158"/>
            <a:chExt cx="3783567" cy="5632311"/>
          </a:xfrm>
        </p:grpSpPr>
        <p:sp>
          <p:nvSpPr>
            <p:cNvPr id="18" name="TextBox 17"/>
            <p:cNvSpPr txBox="1"/>
            <p:nvPr/>
          </p:nvSpPr>
          <p:spPr>
            <a:xfrm>
              <a:off x="12066033" y="5782158"/>
              <a:ext cx="20574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76 325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26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1 3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32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25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   0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4097000" y="6819900"/>
              <a:ext cx="170283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15 265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11487"/>
            <a:ext cx="15363825" cy="18013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621000" y="0"/>
            <a:ext cx="2786978" cy="299382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05400" y="-2171700"/>
            <a:ext cx="9039110" cy="461878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248400" y="114300"/>
            <a:ext cx="6384443" cy="89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Bài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2.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Đặt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rồi</a:t>
            </a:r>
            <a:r>
              <a:rPr lang="en-US" sz="5400" spc="-137" dirty="0">
                <a:solidFill>
                  <a:srgbClr val="44000A"/>
                </a:solidFill>
                <a:latin typeface="Saira ExtraCondensed Black Bold"/>
              </a:rPr>
              <a:t> </a:t>
            </a:r>
            <a:r>
              <a:rPr lang="en-US" sz="5400" spc="-137" dirty="0" err="1">
                <a:solidFill>
                  <a:srgbClr val="44000A"/>
                </a:solidFill>
                <a:latin typeface="Saira ExtraCondensed Black Bold"/>
              </a:rPr>
              <a:t>tính</a:t>
            </a:r>
            <a:endParaRPr lang="en-US" sz="5400" spc="-137" dirty="0">
              <a:solidFill>
                <a:srgbClr val="44000A"/>
              </a:solidFill>
              <a:latin typeface="Saira ExtraCondensed Black Bold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0213" y="4512823"/>
            <a:ext cx="3783567" cy="4708981"/>
            <a:chOff x="12066033" y="5782158"/>
            <a:chExt cx="3783567" cy="4708981"/>
          </a:xfrm>
        </p:grpSpPr>
        <p:sp>
          <p:nvSpPr>
            <p:cNvPr id="17" name="TextBox 16"/>
            <p:cNvSpPr txBox="1"/>
            <p:nvPr/>
          </p:nvSpPr>
          <p:spPr>
            <a:xfrm>
              <a:off x="12066033" y="5782158"/>
              <a:ext cx="20574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41 832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1 8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03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32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0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4097000" y="6819900"/>
              <a:ext cx="13562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8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5104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658600" y="4512823"/>
            <a:ext cx="3783567" cy="4708981"/>
            <a:chOff x="12066033" y="5782158"/>
            <a:chExt cx="3783567" cy="4708981"/>
          </a:xfrm>
        </p:grpSpPr>
        <p:sp>
          <p:nvSpPr>
            <p:cNvPr id="29" name="TextBox 28"/>
            <p:cNvSpPr txBox="1"/>
            <p:nvPr/>
          </p:nvSpPr>
          <p:spPr>
            <a:xfrm>
              <a:off x="12066033" y="5782158"/>
              <a:ext cx="205740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17 584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5 5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18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04</a:t>
              </a:r>
            </a:p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            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4097000" y="6819900"/>
              <a:ext cx="13562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4400430" y="5782158"/>
              <a:ext cx="5880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6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4097000" y="6169010"/>
              <a:ext cx="0" cy="13366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259370" y="6600229"/>
              <a:ext cx="1590230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</a:rPr>
                <a:t>2930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38200" y="6096656"/>
            <a:ext cx="3124200" cy="46693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171700"/>
            <a:ext cx="1668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</a:rPr>
              <a:t>Bài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giải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</a:rPr>
              <a:t>Mỗi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kho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có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thùng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>
                <a:solidFill>
                  <a:srgbClr val="FF0000"/>
                </a:solidFill>
              </a:rPr>
              <a:t>hàng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</a:t>
            </a:r>
            <a:r>
              <a:rPr lang="en-US" sz="5400" b="1" dirty="0">
                <a:solidFill>
                  <a:srgbClr val="FF000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</a:rPr>
              <a:t>30 240 : 4 = 7 560 (</a:t>
            </a:r>
            <a:r>
              <a:rPr lang="en-US" sz="5400" b="1" dirty="0" err="1">
                <a:solidFill>
                  <a:srgbClr val="FF0000"/>
                </a:solidFill>
              </a:rPr>
              <a:t>thùng</a:t>
            </a:r>
            <a:r>
              <a:rPr lang="en-US" sz="5400" b="1" dirty="0">
                <a:solidFill>
                  <a:srgbClr val="FF00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</a:rPr>
              <a:t>                  </a:t>
            </a:r>
            <a:r>
              <a:rPr lang="en-US" sz="5400" b="1" dirty="0" err="1">
                <a:solidFill>
                  <a:srgbClr val="FF0000"/>
                </a:solidFill>
              </a:rPr>
              <a:t>Đáp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số</a:t>
            </a:r>
            <a:r>
              <a:rPr lang="en-US" sz="5400" b="1" dirty="0">
                <a:solidFill>
                  <a:srgbClr val="FF0000"/>
                </a:solidFill>
              </a:rPr>
              <a:t>: 7 560 </a:t>
            </a:r>
            <a:r>
              <a:rPr lang="en-US" sz="5400" b="1" dirty="0" err="1">
                <a:solidFill>
                  <a:srgbClr val="FF0000"/>
                </a:solidFill>
              </a:rPr>
              <a:t>thùng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95300"/>
            <a:ext cx="17016412" cy="1388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18288000" cy="10285715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2379529" y="3403919"/>
            <a:ext cx="13289249" cy="2169823"/>
          </a:xfrm>
          <a:prstGeom prst="rect">
            <a:avLst/>
          </a:prstGeom>
          <a:noFill/>
          <a:ln>
            <a:noFill/>
          </a:ln>
        </p:spPr>
        <p:txBody>
          <a:bodyPr wrap="square" lIns="137159" tIns="68579" rIns="137159" bIns="68579" rtlCol="0">
            <a:spAutoFit/>
          </a:bodyPr>
          <a:lstStyle/>
          <a:p>
            <a:pPr algn="ctr" defTabSz="1371531">
              <a:lnSpc>
                <a:spcPct val="110000"/>
              </a:lnSpc>
              <a:spcBef>
                <a:spcPts val="750"/>
              </a:spcBef>
              <a:defRPr/>
            </a:pPr>
            <a:r>
              <a:rPr lang="en-US" altLang="zh-CN" sz="12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12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711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209</Words>
  <Application>Microsoft Office PowerPoint</Application>
  <PresentationFormat>Custom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Fujiyama</vt:lpstr>
      <vt:lpstr>Tahoma</vt:lpstr>
      <vt:lpstr>Calibri</vt:lpstr>
      <vt:lpstr>UTM HelvetIns</vt:lpstr>
      <vt:lpstr>Arial</vt:lpstr>
      <vt:lpstr>UTM Davida</vt:lpstr>
      <vt:lpstr>Verdana</vt:lpstr>
      <vt:lpstr>方正少儿简体</vt:lpstr>
      <vt:lpstr>Muli Regular Bold</vt:lpstr>
      <vt:lpstr>Muli Regular</vt:lpstr>
      <vt:lpstr>Saira ExtraCondensed Black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Đại từ</dc:title>
  <cp:lastModifiedBy>ADMIN</cp:lastModifiedBy>
  <cp:revision>30</cp:revision>
  <dcterms:created xsi:type="dcterms:W3CDTF">2006-08-16T00:00:00Z</dcterms:created>
  <dcterms:modified xsi:type="dcterms:W3CDTF">2023-07-24T03:25:08Z</dcterms:modified>
  <dc:identifier>DAFfuDZCztk</dc:identifier>
</cp:coreProperties>
</file>