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93" r:id="rId3"/>
    <p:sldId id="284" r:id="rId4"/>
    <p:sldId id="257" r:id="rId5"/>
    <p:sldId id="282" r:id="rId6"/>
    <p:sldId id="291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200" i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i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00"/>
    <a:srgbClr val="9933FF"/>
    <a:srgbClr val="660066"/>
    <a:srgbClr val="FF0066"/>
    <a:srgbClr val="009900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578" y="114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0F60A-98E8-445C-9B0C-82B996A9C90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93CE-1BED-403C-8121-F4DD1DFAC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BD3DE-5E2A-477B-B4A1-C374DEA0F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0D5-2E0E-41E3-AF10-C38498740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E77CA-85BA-49BA-A46C-EBB899DB1C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1494-EA7F-471B-B77E-1A5994360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4AC89-83FD-4529-919E-82B7EC251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E5D8B-B0C7-432F-BD28-B5CE34909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DF2C6-D1F3-4D99-B607-75EDF95E8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C2135-38F4-4223-958A-F860FD4CB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74471-E533-4F49-B3FA-4764AE9FC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BD7AD-D029-432A-986E-F552BA4FB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E20C8-0680-4611-ACA6-EDD12EA9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solidFill>
                  <a:schemeClr val="tx1"/>
                </a:solidFill>
              </a:defRPr>
            </a:lvl1pPr>
          </a:lstStyle>
          <a:p>
            <a:fld id="{EDC068DA-9EAE-4E7B-9B58-3997B3A8D0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i="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166</a:t>
            </a:r>
            <a:endParaRPr lang="en-US" altLang="zh-CN" sz="6000" i="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i="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CHỦ ĐỀ 4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i="0" dirty="0" smtClean="0">
                <a:solidFill>
                  <a:prstClr val="black"/>
                </a:solidFill>
                <a:latin typeface="Calibri" panose="020F0502020204030204"/>
              </a:rPr>
              <a:t>89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i="0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i="0" dirty="0" smtClean="0">
                <a:solidFill>
                  <a:schemeClr val="bg1"/>
                </a:solidFill>
                <a:latin typeface="Fujiyama" pitchFamily="50" charset="0"/>
              </a:rPr>
              <a:t>166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i="0" dirty="0" err="1" smtClean="0">
                <a:latin typeface="Fujiyama" pitchFamily="50" charset="0"/>
              </a:rPr>
              <a:t>Ôn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tập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chủ</a:t>
            </a:r>
            <a:r>
              <a:rPr lang="en-US" sz="4800" b="1" i="0" dirty="0" smtClean="0">
                <a:latin typeface="Fujiyama" pitchFamily="50" charset="0"/>
              </a:rPr>
              <a:t> </a:t>
            </a:r>
            <a:r>
              <a:rPr lang="en-US" sz="4800" b="1" i="0" dirty="0" err="1" smtClean="0">
                <a:latin typeface="Fujiyama" pitchFamily="50" charset="0"/>
              </a:rPr>
              <a:t>đề</a:t>
            </a:r>
            <a:r>
              <a:rPr lang="en-US" sz="4800" b="1" i="0" dirty="0" smtClean="0">
                <a:latin typeface="Fujiyama" pitchFamily="50" charset="0"/>
              </a:rPr>
              <a:t> 4</a:t>
            </a:r>
            <a:endParaRPr lang="en-US" sz="4800" b="1" i="0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7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0" y="-21336"/>
            <a:ext cx="12161899" cy="684276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50" y="246574"/>
            <a:ext cx="10745398" cy="2362200"/>
          </a:xfrm>
        </p:spPr>
        <p:txBody>
          <a:bodyPr/>
          <a:lstStyle/>
          <a:p>
            <a:pPr algn="l" eaLnBrk="1" hangingPunct="1"/>
            <a:r>
              <a:rPr lang="en-US" sz="3600" b="1" dirty="0" err="1">
                <a:solidFill>
                  <a:srgbClr val="0000FF"/>
                </a:solidFill>
              </a:rPr>
              <a:t>Bài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vi-VN" sz="3600" dirty="0"/>
              <a:t>1. </a:t>
            </a:r>
            <a:endParaRPr lang="en-US" sz="3600" dirty="0"/>
          </a:p>
          <a:p>
            <a:pPr algn="l" eaLnBrk="1" hangingPunct="1"/>
            <a:r>
              <a:rPr lang="vi-VN" sz="3600" dirty="0"/>
              <a:t>a) Đọc số 45 904 rồi cho biết số đó gồm mấy chục nghìn, mấy nghìn, mấy trăm, mấy chục và mấy đơn vị. </a:t>
            </a:r>
            <a:endParaRPr lang="en-US" sz="3600" dirty="0"/>
          </a:p>
          <a:p>
            <a:pPr algn="l" eaLnBrk="1" hangingPunct="1"/>
            <a:r>
              <a:rPr lang="vi-VN" sz="3600" dirty="0"/>
              <a:t>b) Viết số “chín mươi mốt nghìn không trăm linh hai”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-9832" y="3733800"/>
            <a:ext cx="967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rgbClr val="FF3300"/>
              </a:buClr>
            </a:pPr>
            <a:endParaRPr lang="en-US" sz="3000" i="0" kern="0" dirty="0">
              <a:solidFill>
                <a:srgbClr val="CC00CC"/>
              </a:solidFill>
            </a:endParaRPr>
          </a:p>
          <a:p>
            <a:pPr eaLnBrk="1" hangingPunct="1">
              <a:buClr>
                <a:srgbClr val="FF3300"/>
              </a:buClr>
            </a:pPr>
            <a:r>
              <a:rPr lang="en-US" sz="3000" i="0" kern="0" dirty="0" err="1">
                <a:solidFill>
                  <a:srgbClr val="0066FF"/>
                </a:solidFill>
              </a:rPr>
              <a:t>Bài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giải</a:t>
            </a:r>
            <a:endParaRPr lang="en-US" sz="3000" i="0" kern="0" dirty="0">
              <a:solidFill>
                <a:srgbClr val="0066FF"/>
              </a:solidFill>
            </a:endParaRPr>
          </a:p>
          <a:p>
            <a:pPr algn="l" eaLnBrk="1" hangingPunct="1">
              <a:buClr>
                <a:srgbClr val="FF3300"/>
              </a:buClr>
            </a:pPr>
            <a:r>
              <a:rPr lang="en-US" sz="3000" i="0" kern="0" dirty="0">
                <a:solidFill>
                  <a:srgbClr val="0066FF"/>
                </a:solidFill>
              </a:rPr>
              <a:t>a, </a:t>
            </a:r>
            <a:r>
              <a:rPr lang="en-US" sz="3000" i="0" kern="0" dirty="0" err="1">
                <a:solidFill>
                  <a:srgbClr val="0066FF"/>
                </a:solidFill>
              </a:rPr>
              <a:t>Bốn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mươi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lăm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nghìn</a:t>
            </a:r>
            <a:r>
              <a:rPr lang="en-US" sz="3000" i="0" kern="0" dirty="0">
                <a:solidFill>
                  <a:srgbClr val="0066FF"/>
                </a:solidFill>
              </a:rPr>
              <a:t> chin </a:t>
            </a:r>
            <a:r>
              <a:rPr lang="en-US" sz="3000" i="0" kern="0" dirty="0" err="1">
                <a:solidFill>
                  <a:srgbClr val="0066FF"/>
                </a:solidFill>
              </a:rPr>
              <a:t>trăm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linh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tư</a:t>
            </a:r>
            <a:r>
              <a:rPr lang="en-US" sz="3000" i="0" kern="0" dirty="0">
                <a:solidFill>
                  <a:srgbClr val="0066FF"/>
                </a:solidFill>
              </a:rPr>
              <a:t>.</a:t>
            </a:r>
          </a:p>
          <a:p>
            <a:pPr algn="l" eaLnBrk="1" hangingPunct="1">
              <a:buClr>
                <a:srgbClr val="FF3300"/>
              </a:buClr>
            </a:pPr>
            <a:r>
              <a:rPr lang="en-US" sz="3000" i="0" kern="0" dirty="0" err="1">
                <a:solidFill>
                  <a:srgbClr val="0066FF"/>
                </a:solidFill>
              </a:rPr>
              <a:t>Số</a:t>
            </a:r>
            <a:r>
              <a:rPr lang="en-US" sz="3000" i="0" kern="0" dirty="0">
                <a:solidFill>
                  <a:srgbClr val="0066FF"/>
                </a:solidFill>
              </a:rPr>
              <a:t> 45 904 </a:t>
            </a:r>
            <a:r>
              <a:rPr lang="en-US" sz="3000" i="0" kern="0" dirty="0" err="1">
                <a:solidFill>
                  <a:srgbClr val="0066FF"/>
                </a:solidFill>
              </a:rPr>
              <a:t>gồm</a:t>
            </a:r>
            <a:r>
              <a:rPr lang="en-US" sz="3000" i="0" kern="0" dirty="0">
                <a:solidFill>
                  <a:srgbClr val="0066FF"/>
                </a:solidFill>
              </a:rPr>
              <a:t> 4 </a:t>
            </a:r>
            <a:r>
              <a:rPr lang="en-US" sz="3000" i="0" kern="0" dirty="0" err="1">
                <a:solidFill>
                  <a:srgbClr val="0066FF"/>
                </a:solidFill>
              </a:rPr>
              <a:t>chục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nghìn</a:t>
            </a:r>
            <a:r>
              <a:rPr lang="en-US" sz="3000" i="0" kern="0" dirty="0">
                <a:solidFill>
                  <a:srgbClr val="0066FF"/>
                </a:solidFill>
              </a:rPr>
              <a:t>, 5 nghìn,9 tram,0 </a:t>
            </a:r>
            <a:r>
              <a:rPr lang="en-US" sz="3000" i="0" kern="0" dirty="0" err="1">
                <a:solidFill>
                  <a:srgbClr val="0066FF"/>
                </a:solidFill>
              </a:rPr>
              <a:t>chục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và</a:t>
            </a:r>
            <a:r>
              <a:rPr lang="en-US" sz="3000" i="0" kern="0" dirty="0">
                <a:solidFill>
                  <a:srgbClr val="0066FF"/>
                </a:solidFill>
              </a:rPr>
              <a:t> 4 </a:t>
            </a:r>
            <a:r>
              <a:rPr lang="en-US" sz="3000" i="0" kern="0" dirty="0" err="1">
                <a:solidFill>
                  <a:srgbClr val="0066FF"/>
                </a:solidFill>
              </a:rPr>
              <a:t>đơn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vị</a:t>
            </a:r>
            <a:r>
              <a:rPr lang="en-US" sz="3000" i="0" kern="0" dirty="0">
                <a:solidFill>
                  <a:srgbClr val="0066FF"/>
                </a:solidFill>
              </a:rPr>
              <a:t>.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2089" y="5336734"/>
            <a:ext cx="876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buClr>
                <a:schemeClr val="hlink"/>
              </a:buClr>
            </a:pPr>
            <a:r>
              <a:rPr lang="en-US" sz="3000" i="0" kern="0" dirty="0">
                <a:solidFill>
                  <a:srgbClr val="0000FF"/>
                </a:solidFill>
              </a:rPr>
              <a:t>b,91 002.</a:t>
            </a:r>
          </a:p>
        </p:txBody>
      </p:sp>
    </p:spTree>
    <p:extLst>
      <p:ext uri="{BB962C8B-B14F-4D97-AF65-F5344CB8AC3E}">
        <p14:creationId xmlns:p14="http://schemas.microsoft.com/office/powerpoint/2010/main" val="12862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1619251" y="55564"/>
            <a:ext cx="8886825" cy="6650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5"/>
            <a:ext cx="10820400" cy="4267200"/>
          </a:xfrm>
          <a:prstGeom prst="rect">
            <a:avLst/>
          </a:prstGeom>
        </p:spPr>
      </p:pic>
      <p:sp>
        <p:nvSpPr>
          <p:cNvPr id="18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-86032" y="3993814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a, 45682 – </a:t>
            </a:r>
            <a:r>
              <a:rPr lang="en-US" altLang="zh-CN" sz="4000" b="1" i="0" dirty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41866</a:t>
            </a:r>
            <a:r>
              <a:rPr lang="en-US" altLang="zh-CN" sz="4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=3816</a:t>
            </a:r>
            <a:endParaRPr lang="zh-CN" altLang="en-US" sz="4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19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-76200" y="4733003"/>
            <a:ext cx="4222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b,</a:t>
            </a:r>
            <a:r>
              <a:rPr lang="en-US" altLang="zh-CN" sz="4000" b="1" i="0" dirty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 621 </a:t>
            </a:r>
            <a:r>
              <a:rPr lang="en-US" altLang="zh-CN" sz="4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x 4 =2 484</a:t>
            </a:r>
            <a:endParaRPr lang="zh-CN" altLang="en-US" sz="4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0" name="文本框 33">
            <a:extLst>
              <a:ext uri="{FF2B5EF4-FFF2-40B4-BE49-F238E27FC236}">
                <a16:creationId xmlns:a16="http://schemas.microsoft.com/office/drawing/2014/main" id="{EED6947F-3266-4370-96CE-84254ECDB3BC}"/>
              </a:ext>
            </a:extLst>
          </p:cNvPr>
          <p:cNvSpPr txBox="1"/>
          <p:nvPr/>
        </p:nvSpPr>
        <p:spPr>
          <a:xfrm>
            <a:off x="-56859" y="5378282"/>
            <a:ext cx="4362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c, </a:t>
            </a:r>
            <a:r>
              <a:rPr lang="en-US" altLang="zh-CN" sz="4000" b="1" i="0" dirty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64296</a:t>
            </a:r>
            <a:r>
              <a:rPr lang="en-US" altLang="zh-CN" sz="40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 : 6 =10 716</a:t>
            </a:r>
            <a:endParaRPr lang="zh-CN" altLang="en-US" sz="40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" y="15240"/>
            <a:ext cx="12161899" cy="6842760"/>
          </a:xfrm>
          <a:prstGeom prst="rect">
            <a:avLst/>
          </a:prstGeom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676400" y="98425"/>
            <a:ext cx="8839200" cy="6661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8425"/>
            <a:ext cx="11963400" cy="51846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6240" y="3200399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54</a:t>
            </a:r>
            <a:endParaRPr lang="zh-CN" altLang="en-US" sz="32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72600" y="3200400"/>
            <a:ext cx="639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86</a:t>
            </a:r>
            <a:endParaRPr lang="zh-CN" altLang="en-US" sz="32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15323" y="4311038"/>
            <a:ext cx="78579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162</a:t>
            </a:r>
            <a:endParaRPr lang="zh-CN" altLang="en-US" sz="28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0" y="4261826"/>
            <a:ext cx="78579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>
                <a:solidFill>
                  <a:srgbClr val="0066FF"/>
                </a:solidFill>
                <a:latin typeface="HLT Society"/>
                <a:ea typeface="华康娃娃体W5" panose="040B0509000000000000" pitchFamily="81" charset="-122"/>
              </a:rPr>
              <a:t>280</a:t>
            </a:r>
            <a:endParaRPr lang="zh-CN" altLang="en-US" sz="2800" b="1" i="0" dirty="0">
              <a:solidFill>
                <a:srgbClr val="0066FF"/>
              </a:solidFill>
              <a:latin typeface="HLT Society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15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811000" cy="342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2209800"/>
            <a:ext cx="92525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i="0" dirty="0">
                <a:solidFill>
                  <a:srgbClr val="FF0000"/>
                </a:solidFill>
                <a:latin typeface="HLT Society"/>
                <a:ea typeface="华康娃娃体W5" panose="040B0509000000000000" pitchFamily="81" charset="-122"/>
              </a:rPr>
              <a:t>100 000</a:t>
            </a:r>
            <a:endParaRPr lang="zh-CN" altLang="en-US" sz="1600" b="1" i="0" dirty="0">
              <a:solidFill>
                <a:srgbClr val="FF0000"/>
              </a:solidFill>
              <a:latin typeface="HLT Society"/>
              <a:ea typeface="华康娃娃体W5" panose="040B0509000000000000" pitchFamily="81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895600"/>
            <a:ext cx="1135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3300"/>
              </a:buClr>
            </a:pPr>
            <a:r>
              <a:rPr lang="en-US" sz="3000" i="0" kern="0" dirty="0" err="1">
                <a:solidFill>
                  <a:srgbClr val="0066FF"/>
                </a:solidFill>
              </a:rPr>
              <a:t>Bạn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Hòa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phải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trả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số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tiền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là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>
                <a:solidFill>
                  <a:srgbClr val="FF0000"/>
                </a:solidFill>
              </a:rPr>
              <a:t>100.000</a:t>
            </a:r>
            <a:r>
              <a:rPr lang="en-US" sz="3000" i="0" kern="0" dirty="0">
                <a:solidFill>
                  <a:srgbClr val="0066FF"/>
                </a:solidFill>
              </a:rPr>
              <a:t> </a:t>
            </a:r>
            <a:r>
              <a:rPr lang="en-US" sz="3000" i="0" kern="0" dirty="0" err="1">
                <a:solidFill>
                  <a:srgbClr val="0066FF"/>
                </a:solidFill>
              </a:rPr>
              <a:t>đồng</a:t>
            </a:r>
            <a:r>
              <a:rPr lang="en-US" sz="3000" i="0" kern="0" dirty="0">
                <a:solidFill>
                  <a:srgbClr val="0066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9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i="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i="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87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i="0" kern="800" noProof="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 dirty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4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i="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i="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i="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1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CC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163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Fujiyama</vt:lpstr>
      <vt:lpstr>HLT Society</vt:lpstr>
      <vt:lpstr>Tahoma</vt:lpstr>
      <vt:lpstr>UTM Davida</vt:lpstr>
      <vt:lpstr>UTM HelvetIns</vt:lpstr>
      <vt:lpstr>Verdana</vt:lpstr>
      <vt:lpstr>华康娃娃体W5</vt:lpstr>
      <vt:lpstr>方正少儿简体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HIEN</dc:creator>
  <cp:lastModifiedBy>ADMIN</cp:lastModifiedBy>
  <cp:revision>222</cp:revision>
  <cp:lastPrinted>1601-01-01T00:00:00Z</cp:lastPrinted>
  <dcterms:created xsi:type="dcterms:W3CDTF">1601-01-01T00:00:00Z</dcterms:created>
  <dcterms:modified xsi:type="dcterms:W3CDTF">2023-07-24T03:37:56Z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