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99" r:id="rId3"/>
    <p:sldId id="296" r:id="rId4"/>
    <p:sldId id="297" r:id="rId5"/>
    <p:sldId id="295" r:id="rId6"/>
    <p:sldId id="298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9933FF"/>
    <a:srgbClr val="660066"/>
    <a:srgbClr val="FF0066"/>
    <a:srgbClr val="0099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578" y="114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CỘNG, TRỪ TRONG PHẠM VI 100 000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i="0" dirty="0" err="1" smtClean="0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169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cộng</a:t>
            </a:r>
            <a:r>
              <a:rPr lang="en-US" sz="4800" b="1" i="0" dirty="0" smtClean="0">
                <a:latin typeface="Fujiyama" pitchFamily="50" charset="0"/>
              </a:rPr>
              <a:t>, </a:t>
            </a:r>
            <a:r>
              <a:rPr lang="en-US" sz="4800" b="1" i="0" dirty="0" err="1" smtClean="0">
                <a:latin typeface="Fujiyama" pitchFamily="50" charset="0"/>
              </a:rPr>
              <a:t>trừ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trong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phạm</a:t>
            </a:r>
            <a:r>
              <a:rPr lang="en-US" sz="4800" b="1" i="0" dirty="0" smtClean="0">
                <a:latin typeface="Fujiyama" pitchFamily="50" charset="0"/>
              </a:rPr>
              <a:t> vi 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100 000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1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91600" cy="3048000"/>
          </a:xfrm>
          <a:prstGeom prst="rect">
            <a:avLst/>
          </a:prstGeom>
        </p:spPr>
      </p:pic>
      <p:sp>
        <p:nvSpPr>
          <p:cNvPr id="3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152400" y="3810000"/>
            <a:ext cx="4505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i="0" dirty="0">
                <a:solidFill>
                  <a:schemeClr val="tx1"/>
                </a:solidFill>
              </a:rPr>
              <a:t>20 000 + 40 </a:t>
            </a:r>
            <a:r>
              <a:rPr lang="en-US" sz="3600" i="0" dirty="0" smtClean="0">
                <a:solidFill>
                  <a:schemeClr val="tx1"/>
                </a:solidFill>
              </a:rPr>
              <a:t>000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i="0" dirty="0" smtClean="0">
                <a:solidFill>
                  <a:schemeClr val="tx1"/>
                </a:solidFill>
              </a:rPr>
              <a:t>10 </a:t>
            </a:r>
            <a:r>
              <a:rPr lang="en-US" sz="3600" i="0" dirty="0">
                <a:solidFill>
                  <a:schemeClr val="tx1"/>
                </a:solidFill>
              </a:rPr>
              <a:t>000 + 90 </a:t>
            </a:r>
            <a:r>
              <a:rPr lang="en-US" sz="3600" i="0" dirty="0" smtClean="0">
                <a:solidFill>
                  <a:schemeClr val="tx1"/>
                </a:solidFill>
              </a:rPr>
              <a:t>000 =</a:t>
            </a:r>
            <a:endParaRPr lang="zh-CN" altLang="en-US" sz="3600" b="1" i="0" dirty="0">
              <a:solidFill>
                <a:schemeClr val="tx1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4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6115441" y="3766828"/>
            <a:ext cx="4505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i="0" dirty="0" smtClean="0">
                <a:solidFill>
                  <a:schemeClr val="tx1"/>
                </a:solidFill>
              </a:rPr>
              <a:t>90 </a:t>
            </a:r>
            <a:r>
              <a:rPr lang="en-US" sz="3600" i="0" dirty="0">
                <a:solidFill>
                  <a:schemeClr val="tx1"/>
                </a:solidFill>
              </a:rPr>
              <a:t>000 </a:t>
            </a:r>
            <a:r>
              <a:rPr lang="en-US" sz="3600" i="0" dirty="0" smtClean="0">
                <a:solidFill>
                  <a:schemeClr val="tx1"/>
                </a:solidFill>
              </a:rPr>
              <a:t>- 50 000 =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i="0" dirty="0">
                <a:solidFill>
                  <a:schemeClr val="tx1"/>
                </a:solidFill>
              </a:rPr>
              <a:t>7</a:t>
            </a:r>
            <a:r>
              <a:rPr lang="en-US" sz="3600" i="0" dirty="0" smtClean="0">
                <a:solidFill>
                  <a:schemeClr val="tx1"/>
                </a:solidFill>
              </a:rPr>
              <a:t>0 </a:t>
            </a:r>
            <a:r>
              <a:rPr lang="en-US" sz="3600" i="0" dirty="0">
                <a:solidFill>
                  <a:schemeClr val="tx1"/>
                </a:solidFill>
              </a:rPr>
              <a:t>000 </a:t>
            </a:r>
            <a:r>
              <a:rPr lang="en-US" sz="3600" i="0" dirty="0" smtClean="0">
                <a:solidFill>
                  <a:schemeClr val="tx1"/>
                </a:solidFill>
              </a:rPr>
              <a:t>- 30 000 =</a:t>
            </a:r>
            <a:endParaRPr lang="zh-CN" altLang="en-US" sz="3600" b="1" i="0" dirty="0">
              <a:solidFill>
                <a:schemeClr val="tx1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3752080"/>
            <a:ext cx="172354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3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60 000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2625" y="4394429"/>
            <a:ext cx="19800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3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100 000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0" y="3752079"/>
            <a:ext cx="172354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4</a:t>
            </a:r>
            <a:r>
              <a:rPr lang="en-US" altLang="zh-CN" sz="3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0 000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4318507"/>
            <a:ext cx="172354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4</a:t>
            </a:r>
            <a:r>
              <a:rPr lang="en-US" altLang="zh-CN" sz="3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0 000</a:t>
            </a:r>
            <a:endParaRPr lang="zh-CN" altLang="en-US" sz="3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6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0744200" cy="27432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0E6D5D-1D7B-A16F-DDBD-EA56133618FE}"/>
              </a:ext>
            </a:extLst>
          </p:cNvPr>
          <p:cNvGrpSpPr/>
          <p:nvPr/>
        </p:nvGrpSpPr>
        <p:grpSpPr>
          <a:xfrm>
            <a:off x="1235283" y="3753570"/>
            <a:ext cx="1843969" cy="1077218"/>
            <a:chOff x="1400106" y="4238625"/>
            <a:chExt cx="3045407" cy="10772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308234-36E7-B7B1-4F63-87FD4C052B8B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0" dirty="0" smtClean="0">
                  <a:solidFill>
                    <a:srgbClr val="002060"/>
                  </a:solidFill>
                  <a:latin typeface="Arial"/>
                  <a:ea typeface="微软雅黑"/>
                </a:rPr>
                <a:t>49 038</a:t>
              </a:r>
              <a:endParaRPr lang="en-US" sz="3200" b="1" i="0" dirty="0">
                <a:solidFill>
                  <a:srgbClr val="002060"/>
                </a:solidFill>
                <a:latin typeface="Arial"/>
                <a:ea typeface="微软雅黑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0" dirty="0" smtClean="0">
                  <a:solidFill>
                    <a:srgbClr val="002060"/>
                  </a:solidFill>
                  <a:latin typeface="Arial"/>
                  <a:ea typeface="微软雅黑"/>
                </a:rPr>
                <a:t>  3 259</a:t>
              </a:r>
              <a:endParaRPr lang="en-US" sz="3200" b="1" i="0" dirty="0">
                <a:solidFill>
                  <a:srgbClr val="002060"/>
                </a:solidFill>
                <a:latin typeface="Arial"/>
                <a:ea typeface="微软雅黑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6F8D7C-A869-2D76-9145-4D01C6ED9841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0" dirty="0">
                  <a:solidFill>
                    <a:srgbClr val="002060"/>
                  </a:solidFill>
                  <a:latin typeface="Arial"/>
                  <a:ea typeface="微软雅黑"/>
                </a:rPr>
                <a:t>+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3B9DF-263E-C067-25E5-79DA866B7F92}"/>
              </a:ext>
            </a:extLst>
          </p:cNvPr>
          <p:cNvCxnSpPr>
            <a:cxnSpLocks/>
          </p:cNvCxnSpPr>
          <p:nvPr/>
        </p:nvCxnSpPr>
        <p:spPr>
          <a:xfrm>
            <a:off x="1504392" y="4812347"/>
            <a:ext cx="1444748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956BA5-4C24-16BB-70FF-AFEA255E8B21}"/>
              </a:ext>
            </a:extLst>
          </p:cNvPr>
          <p:cNvSpPr txBox="1"/>
          <p:nvPr/>
        </p:nvSpPr>
        <p:spPr>
          <a:xfrm>
            <a:off x="1506850" y="4809889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0" dirty="0" smtClean="0">
                <a:solidFill>
                  <a:srgbClr val="FF0000"/>
                </a:solidFill>
                <a:latin typeface="Calibri" panose="020F0502020204030204"/>
              </a:rPr>
              <a:t>52 </a:t>
            </a:r>
            <a:r>
              <a:rPr lang="en-US" sz="3600" b="1" i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3600" b="1" i="0" dirty="0" smtClean="0">
                <a:solidFill>
                  <a:srgbClr val="FF0000"/>
                </a:solidFill>
                <a:latin typeface="Calibri" panose="020F0502020204030204"/>
              </a:rPr>
              <a:t>87</a:t>
            </a:r>
            <a:endParaRPr lang="en-US" sz="3600" b="1" i="0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0E6D5D-1D7B-A16F-DDBD-EA56133618FE}"/>
              </a:ext>
            </a:extLst>
          </p:cNvPr>
          <p:cNvGrpSpPr/>
          <p:nvPr/>
        </p:nvGrpSpPr>
        <p:grpSpPr>
          <a:xfrm>
            <a:off x="7696200" y="3511739"/>
            <a:ext cx="1843969" cy="1077218"/>
            <a:chOff x="1400106" y="4238625"/>
            <a:chExt cx="3045407" cy="1077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308234-36E7-B7B1-4F63-87FD4C052B8B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0" dirty="0" smtClean="0">
                  <a:solidFill>
                    <a:srgbClr val="002060"/>
                  </a:solidFill>
                  <a:latin typeface="Arial"/>
                  <a:ea typeface="微软雅黑"/>
                </a:rPr>
                <a:t>80 765</a:t>
              </a:r>
              <a:endParaRPr lang="en-US" sz="3200" b="1" i="0" dirty="0">
                <a:solidFill>
                  <a:srgbClr val="002060"/>
                </a:solidFill>
                <a:latin typeface="Arial"/>
                <a:ea typeface="微软雅黑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0" dirty="0" smtClean="0">
                  <a:solidFill>
                    <a:srgbClr val="002060"/>
                  </a:solidFill>
                  <a:latin typeface="Arial"/>
                  <a:ea typeface="微软雅黑"/>
                </a:rPr>
                <a:t>  4 359</a:t>
              </a:r>
              <a:endParaRPr lang="en-US" sz="3200" b="1" i="0" dirty="0">
                <a:solidFill>
                  <a:srgbClr val="002060"/>
                </a:solidFill>
                <a:latin typeface="Arial"/>
                <a:ea typeface="微软雅黑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F8D7C-A869-2D76-9145-4D01C6ED9841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i="0" dirty="0" smtClean="0">
                  <a:solidFill>
                    <a:srgbClr val="002060"/>
                  </a:solidFill>
                  <a:latin typeface="Arial"/>
                  <a:ea typeface="微软雅黑"/>
                </a:rPr>
                <a:t>-</a:t>
              </a:r>
              <a:endParaRPr lang="en-US" sz="3200" b="1" i="0" dirty="0">
                <a:solidFill>
                  <a:srgbClr val="002060"/>
                </a:solidFill>
                <a:latin typeface="Arial"/>
                <a:ea typeface="微软雅黑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43B9DF-263E-C067-25E5-79DA866B7F92}"/>
              </a:ext>
            </a:extLst>
          </p:cNvPr>
          <p:cNvCxnSpPr>
            <a:cxnSpLocks/>
          </p:cNvCxnSpPr>
          <p:nvPr/>
        </p:nvCxnSpPr>
        <p:spPr>
          <a:xfrm>
            <a:off x="7965309" y="4588957"/>
            <a:ext cx="1444748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956BA5-4C24-16BB-70FF-AFEA255E8B21}"/>
              </a:ext>
            </a:extLst>
          </p:cNvPr>
          <p:cNvSpPr txBox="1"/>
          <p:nvPr/>
        </p:nvSpPr>
        <p:spPr>
          <a:xfrm>
            <a:off x="7974604" y="4649572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0" dirty="0" smtClean="0">
                <a:solidFill>
                  <a:srgbClr val="FF0000"/>
                </a:solidFill>
                <a:latin typeface="Calibri" panose="020F0502020204030204"/>
              </a:rPr>
              <a:t>76 406</a:t>
            </a:r>
            <a:endParaRPr lang="en-US" sz="3600" b="1" i="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28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115824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320040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121</a:t>
            </a:r>
            <a:endParaRPr lang="zh-CN" altLang="en-US" sz="3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0200" y="3391263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19 057</a:t>
            </a:r>
            <a:endParaRPr lang="zh-CN" altLang="en-US" sz="1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3380" y="3290501"/>
            <a:ext cx="1345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1900 + ? = 2 021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9319" y="4527755"/>
            <a:ext cx="330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1900 + </a:t>
            </a:r>
            <a:r>
              <a:rPr lang="en-US" sz="2800" b="1" i="0" dirty="0" smtClean="0">
                <a:solidFill>
                  <a:srgbClr val="FF0000"/>
                </a:solidFill>
              </a:rPr>
              <a:t>121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= 2 021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4789365"/>
            <a:ext cx="409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 dirty="0" smtClean="0">
                <a:solidFill>
                  <a:schemeClr val="tx1"/>
                </a:solidFill>
              </a:rPr>
              <a:t>26 883 – </a:t>
            </a:r>
            <a:r>
              <a:rPr lang="en-US" sz="2800" b="1" i="0" dirty="0" smtClean="0">
                <a:solidFill>
                  <a:srgbClr val="FF0000"/>
                </a:solidFill>
              </a:rPr>
              <a:t>19 057 </a:t>
            </a:r>
            <a:r>
              <a:rPr lang="en-US" sz="2800" i="0" dirty="0" smtClean="0">
                <a:solidFill>
                  <a:schemeClr val="tx1"/>
                </a:solidFill>
              </a:rPr>
              <a:t>= 7 826</a:t>
            </a:r>
            <a:endParaRPr lang="en-US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40"/>
            <a:ext cx="10100187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71" y="2971800"/>
            <a:ext cx="5181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Tóm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tắt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Tuần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thứ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nhất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bán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: 11 500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endParaRPr lang="en-US" altLang="zh-CN" sz="2000" b="1" i="0" dirty="0" smtClean="0">
              <a:solidFill>
                <a:schemeClr val="tx1"/>
              </a:solidFill>
              <a:latin typeface="HLT Society"/>
              <a:ea typeface="华康娃娃体W5" panose="040B0509000000000000" pitchFamily="8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Tuần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thứ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hai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bán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: 7 800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Cửa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hàng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còn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lại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nhiêu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 xi </a:t>
            </a:r>
            <a:r>
              <a:rPr lang="en-US" altLang="zh-CN" sz="2000" b="1" i="0" dirty="0" err="1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măng</a:t>
            </a:r>
            <a:r>
              <a:rPr lang="en-US" altLang="zh-CN" sz="2000" b="1" i="0" dirty="0" smtClean="0">
                <a:solidFill>
                  <a:schemeClr val="tx1"/>
                </a:solidFill>
                <a:latin typeface="HLT Society"/>
                <a:ea typeface="华康娃娃体W5" panose="040B0509000000000000" pitchFamily="81" charset="-122"/>
              </a:rPr>
              <a:t>?</a:t>
            </a:r>
            <a:endParaRPr lang="zh-CN" altLang="en-US" sz="2000" b="1" i="0" dirty="0">
              <a:solidFill>
                <a:schemeClr val="tx1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3962400"/>
            <a:ext cx="676336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                          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Bài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giải</a:t>
            </a:r>
            <a:endParaRPr lang="en-US" altLang="zh-CN" sz="2000" b="1" i="0" dirty="0" smtClean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Cả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tuần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bán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được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số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xi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măng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là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                        11 500 + 7 800 = 19 300 (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Cửa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hàng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còn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lại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số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xi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măng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là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                       20 800 - 19 300 = 1 500 (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                                       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Đáp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số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: 1 500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bao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xi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măng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90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val="29920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3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195476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223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Arial</vt:lpstr>
      <vt:lpstr>Calibri</vt:lpstr>
      <vt:lpstr>Fujiyama</vt:lpstr>
      <vt:lpstr>HLT Society</vt:lpstr>
      <vt:lpstr>Tahoma</vt:lpstr>
      <vt:lpstr>UTM Alexander</vt:lpstr>
      <vt:lpstr>UTM Davida</vt:lpstr>
      <vt:lpstr>UTM HelvetIns</vt:lpstr>
      <vt:lpstr>Verdana</vt:lpstr>
      <vt:lpstr>华康娃娃体W5</vt:lpstr>
      <vt:lpstr>方正少儿简体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ADMIN</cp:lastModifiedBy>
  <cp:revision>228</cp:revision>
  <cp:lastPrinted>1601-01-01T00:00:00Z</cp:lastPrinted>
  <dcterms:created xsi:type="dcterms:W3CDTF">1601-01-01T00:00:00Z</dcterms:created>
  <dcterms:modified xsi:type="dcterms:W3CDTF">2023-07-24T03:47:31Z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