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Fujiyama" panose="02020500000000000000" pitchFamily="18" charset="0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TM HelvetIns" pitchFamily="2" charset="0"/>
      <p:regular r:id="rId19"/>
    </p:embeddedFont>
    <p:embeddedFont>
      <p:font typeface="UTM Davida" panose="02040603050506020204" pitchFamily="18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UTM Alexander" panose="0204060305050602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386" y="10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8283428" cy="10287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2498613" y="2247900"/>
            <a:ext cx="13289250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170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NHÂN, CHIA TRONG PHẠM VI 100 000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3550939" y="6478919"/>
            <a:ext cx="11184598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i="0" dirty="0" err="1" smtClean="0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1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575753" y="1159153"/>
            <a:ext cx="17564535" cy="8140472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3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9226154" y="1772529"/>
            <a:ext cx="9061847" cy="851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428042" y="1"/>
            <a:ext cx="4621238" cy="6862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68998" y="2497541"/>
            <a:ext cx="780691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2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56114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7326008" cy="4099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170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phạm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vi 100 000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67200" y="-1957551"/>
            <a:ext cx="9975080" cy="50970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4765" y="3878712"/>
            <a:ext cx="16424535" cy="54557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62518" y="590972"/>
            <a:ext cx="6384443" cy="97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874" spc="-137" dirty="0" err="1">
                <a:solidFill>
                  <a:srgbClr val="44000A"/>
                </a:solidFill>
                <a:latin typeface="Saira ExtraCondensed Black Bold"/>
              </a:rPr>
              <a:t>Bài</a:t>
            </a:r>
            <a:r>
              <a:rPr lang="en-US" sz="6874" spc="-137" dirty="0">
                <a:solidFill>
                  <a:srgbClr val="44000A"/>
                </a:solidFill>
                <a:latin typeface="Saira ExtraCondensed Black Bold"/>
              </a:rPr>
              <a:t> 1. </a:t>
            </a:r>
            <a:r>
              <a:rPr lang="en-US" sz="6874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r>
              <a:rPr lang="en-US" sz="6874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6874" spc="-137" dirty="0" err="1">
                <a:solidFill>
                  <a:srgbClr val="44000A"/>
                </a:solidFill>
                <a:latin typeface="Saira ExtraCondensed Black Bold"/>
              </a:rPr>
              <a:t>nhẩm</a:t>
            </a:r>
            <a:endParaRPr lang="en-US" sz="6874" spc="-137" dirty="0">
              <a:solidFill>
                <a:srgbClr val="44000A"/>
              </a:solidFill>
              <a:latin typeface="Saira ExtraCondensed Black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32995" y="-182938"/>
            <a:ext cx="3657195" cy="39989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67200" y="6896100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= 1 800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7200" y="7810500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= 1 800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25050" y="6896100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= 1 800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82200" y="7835531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= 1 800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0" y="6858000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= 1 800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0" y="7734300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= 1 800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58216" b="403"/>
          <a:stretch>
            <a:fillRect/>
          </a:stretch>
        </p:blipFill>
        <p:spPr>
          <a:xfrm>
            <a:off x="2895600" y="1820135"/>
            <a:ext cx="4197243" cy="34580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8216" b="403"/>
          <a:stretch>
            <a:fillRect/>
          </a:stretch>
        </p:blipFill>
        <p:spPr>
          <a:xfrm>
            <a:off x="10857242" y="2110920"/>
            <a:ext cx="4197243" cy="3458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1" y="0"/>
            <a:ext cx="3472778" cy="37305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05400" y="-2171700"/>
            <a:ext cx="9039110" cy="46187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48400" y="114300"/>
            <a:ext cx="6384443" cy="8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Bài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2.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Đặt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rồi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endParaRPr lang="en-US" sz="5400" spc="-137" dirty="0">
              <a:solidFill>
                <a:srgbClr val="44000A"/>
              </a:solidFill>
              <a:latin typeface="Saira ExtraCondensed Black Bold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06879" y="5372100"/>
            <a:ext cx="2289121" cy="2766911"/>
            <a:chOff x="3581400" y="5676900"/>
            <a:chExt cx="2289121" cy="2766911"/>
          </a:xfrm>
        </p:grpSpPr>
        <p:sp>
          <p:nvSpPr>
            <p:cNvPr id="8" name="TextBox 7"/>
            <p:cNvSpPr txBox="1"/>
            <p:nvPr/>
          </p:nvSpPr>
          <p:spPr>
            <a:xfrm>
              <a:off x="3813121" y="5676900"/>
              <a:ext cx="2057400" cy="276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47 192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        4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188 768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962400" y="7581900"/>
              <a:ext cx="1676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81400" y="6140103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x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353800" y="5448300"/>
            <a:ext cx="3783567" cy="4708981"/>
            <a:chOff x="12066033" y="5782158"/>
            <a:chExt cx="3783567" cy="4708981"/>
          </a:xfrm>
        </p:grpSpPr>
        <p:sp>
          <p:nvSpPr>
            <p:cNvPr id="12" name="TextBox 11"/>
            <p:cNvSpPr txBox="1"/>
            <p:nvPr/>
          </p:nvSpPr>
          <p:spPr>
            <a:xfrm>
              <a:off x="12066033" y="5782158"/>
              <a:ext cx="20574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23 514 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2 5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   11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      24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        0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097000" y="6819900"/>
              <a:ext cx="10403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3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259370" y="6600229"/>
              <a:ext cx="15902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7898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t="1" r="58082" b="254"/>
          <a:stretch/>
        </p:blipFill>
        <p:spPr>
          <a:xfrm>
            <a:off x="2286000" y="2726720"/>
            <a:ext cx="4876800" cy="37357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838200" y="6096656"/>
            <a:ext cx="3124200" cy="466932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/>
          <a:srcRect l="55730" t="-1646" r="2352" b="1901"/>
          <a:stretch/>
        </p:blipFill>
        <p:spPr>
          <a:xfrm>
            <a:off x="10972800" y="2726720"/>
            <a:ext cx="4722228" cy="36173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76600" y="-2951814"/>
            <a:ext cx="12000962" cy="6132228"/>
            <a:chOff x="3276600" y="-2951814"/>
            <a:chExt cx="12000962" cy="613222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76600" y="-2951814"/>
              <a:ext cx="12000962" cy="613222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4800600" y="114300"/>
              <a:ext cx="8868715" cy="1903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Bài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3.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Tìm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thương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và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số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dư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trong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mỗi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phép</a:t>
              </a:r>
              <a:r>
                <a:rPr lang="en-US" sz="5400" spc="-137" dirty="0">
                  <a:solidFill>
                    <a:srgbClr val="44000A"/>
                  </a:solidFill>
                  <a:latin typeface="Saira ExtraCondensed Black Bold"/>
                </a:rPr>
                <a:t> chia </a:t>
              </a:r>
              <a:r>
                <a:rPr lang="en-US" sz="5400" spc="-137" dirty="0" err="1">
                  <a:solidFill>
                    <a:srgbClr val="44000A"/>
                  </a:solidFill>
                  <a:latin typeface="Saira ExtraCondensed Black Bold"/>
                </a:rPr>
                <a:t>sau</a:t>
              </a:r>
              <a:endParaRPr lang="en-US" sz="5400" spc="-137" dirty="0">
                <a:solidFill>
                  <a:srgbClr val="44000A"/>
                </a:solidFill>
                <a:latin typeface="Saira ExtraCondensed Black Bold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33600" y="6711569"/>
            <a:ext cx="68580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6 785 : 6 = ………... (</a:t>
            </a:r>
            <a:r>
              <a:rPr lang="en-US" sz="4000" b="1" dirty="0" err="1" smtClean="0"/>
              <a:t>dư</a:t>
            </a:r>
            <a:r>
              <a:rPr lang="en-US" sz="4000" b="1" dirty="0" smtClean="0"/>
              <a:t> ………)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34600" y="6711569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7 620 : </a:t>
            </a:r>
            <a:r>
              <a:rPr lang="en-US" sz="4000" b="1" dirty="0"/>
              <a:t>8</a:t>
            </a:r>
            <a:r>
              <a:rPr lang="en-US" sz="4000" b="1" dirty="0" smtClean="0"/>
              <a:t> = ………... (</a:t>
            </a:r>
            <a:r>
              <a:rPr lang="en-US" sz="4000" b="1" dirty="0" err="1" smtClean="0"/>
              <a:t>dư</a:t>
            </a:r>
            <a:r>
              <a:rPr lang="en-US" sz="4000" b="1" dirty="0" smtClean="0"/>
              <a:t> ………)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6585448"/>
            <a:ext cx="36576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1130              5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5400" y="6584745"/>
            <a:ext cx="36576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952                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342900"/>
            <a:ext cx="17602200" cy="20516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28" y="5824864"/>
            <a:ext cx="3966228" cy="44518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525000" y="1333500"/>
            <a:ext cx="426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2247900"/>
            <a:ext cx="525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2247900"/>
            <a:ext cx="8763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3394716"/>
            <a:ext cx="1203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giải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</a:rPr>
              <a:t>Bác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Dũng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quả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trứng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vịt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10 x 7 + 5 = 75 (</a:t>
            </a:r>
            <a:r>
              <a:rPr lang="en-US" sz="5400" b="1" dirty="0" err="1" smtClean="0">
                <a:solidFill>
                  <a:srgbClr val="FF0000"/>
                </a:solidFill>
              </a:rPr>
              <a:t>quả</a:t>
            </a:r>
            <a:r>
              <a:rPr lang="en-US" sz="5400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5400" b="1" dirty="0" err="1" smtClean="0">
                <a:solidFill>
                  <a:srgbClr val="FF0000"/>
                </a:solidFill>
              </a:rPr>
              <a:t>Đáp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</a:rPr>
              <a:t>: 75 </a:t>
            </a:r>
            <a:r>
              <a:rPr lang="en-US" sz="5400" b="1" dirty="0" err="1" smtClean="0">
                <a:solidFill>
                  <a:srgbClr val="FF0000"/>
                </a:solidFill>
              </a:rPr>
              <a:t>quả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trứng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vịt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419100"/>
            <a:ext cx="17502987" cy="12484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7540"/>
          <a:stretch>
            <a:fillRect/>
          </a:stretch>
        </p:blipFill>
        <p:spPr>
          <a:xfrm>
            <a:off x="15087600" y="6742529"/>
            <a:ext cx="3228474" cy="3544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755993"/>
            <a:ext cx="18516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spc="-90" dirty="0" err="1" smtClean="0">
                <a:solidFill>
                  <a:srgbClr val="FF0000"/>
                </a:solidFill>
              </a:rPr>
              <a:t>Bài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giải</a:t>
            </a:r>
            <a:endParaRPr lang="en-US" sz="4800" spc="-9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spc="-90" dirty="0" smtClean="0">
                <a:solidFill>
                  <a:srgbClr val="FF0000"/>
                </a:solidFill>
              </a:rPr>
              <a:t>Ta </a:t>
            </a:r>
            <a:r>
              <a:rPr lang="en-US" sz="4800" spc="-90" dirty="0" err="1" smtClean="0">
                <a:solidFill>
                  <a:srgbClr val="FF0000"/>
                </a:solidFill>
              </a:rPr>
              <a:t>có</a:t>
            </a:r>
            <a:r>
              <a:rPr lang="en-US" sz="4800" spc="-90" dirty="0" smtClean="0">
                <a:solidFill>
                  <a:srgbClr val="FF0000"/>
                </a:solidFill>
              </a:rPr>
              <a:t>: 4 253 : 5 = 850 (</a:t>
            </a:r>
            <a:r>
              <a:rPr lang="en-US" sz="4800" spc="-90" dirty="0" err="1" smtClean="0">
                <a:solidFill>
                  <a:srgbClr val="FF0000"/>
                </a:solidFill>
              </a:rPr>
              <a:t>dư</a:t>
            </a:r>
            <a:r>
              <a:rPr lang="en-US" sz="4800" spc="-90" dirty="0" smtClean="0">
                <a:solidFill>
                  <a:srgbClr val="FF0000"/>
                </a:solidFill>
              </a:rPr>
              <a:t> 3)</a:t>
            </a:r>
          </a:p>
          <a:p>
            <a:pPr>
              <a:lnSpc>
                <a:spcPct val="150000"/>
              </a:lnSpc>
            </a:pPr>
            <a:r>
              <a:rPr lang="en-US" sz="4800" spc="-90" dirty="0" err="1" smtClean="0">
                <a:solidFill>
                  <a:srgbClr val="FF0000"/>
                </a:solidFill>
              </a:rPr>
              <a:t>Vì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để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đựng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hết</a:t>
            </a:r>
            <a:r>
              <a:rPr lang="en-US" sz="4800" spc="-90" dirty="0" smtClean="0">
                <a:solidFill>
                  <a:srgbClr val="FF0000"/>
                </a:solidFill>
              </a:rPr>
              <a:t> 4 253 </a:t>
            </a:r>
            <a:r>
              <a:rPr lang="en-US" sz="4800" i="1" spc="-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spc="-90" dirty="0" smtClean="0">
                <a:solidFill>
                  <a:srgbClr val="FF0000"/>
                </a:solidFill>
              </a:rPr>
              <a:t>  </a:t>
            </a:r>
            <a:r>
              <a:rPr lang="en-US" sz="4800" spc="-90" dirty="0" err="1" smtClean="0">
                <a:solidFill>
                  <a:srgbClr val="FF0000"/>
                </a:solidFill>
              </a:rPr>
              <a:t>nước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mắm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cần</a:t>
            </a:r>
            <a:r>
              <a:rPr lang="en-US" sz="4800" spc="-90" dirty="0" smtClean="0">
                <a:solidFill>
                  <a:srgbClr val="FF0000"/>
                </a:solidFill>
              </a:rPr>
              <a:t> 850 can </a:t>
            </a:r>
            <a:r>
              <a:rPr lang="en-US" sz="4800" spc="-90" dirty="0" err="1" smtClean="0">
                <a:solidFill>
                  <a:srgbClr val="FF0000"/>
                </a:solidFill>
              </a:rPr>
              <a:t>và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còn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dư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ra</a:t>
            </a:r>
            <a:r>
              <a:rPr lang="en-US" sz="4800" spc="-90" dirty="0" smtClean="0">
                <a:solidFill>
                  <a:srgbClr val="FF0000"/>
                </a:solidFill>
              </a:rPr>
              <a:t> 3 </a:t>
            </a:r>
            <a:r>
              <a:rPr lang="en-US" sz="4800" i="1" spc="-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nước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mắm</a:t>
            </a:r>
            <a:r>
              <a:rPr lang="en-US" sz="4800" spc="-9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800" spc="-90" dirty="0" err="1" smtClean="0">
                <a:solidFill>
                  <a:srgbClr val="FF0000"/>
                </a:solidFill>
              </a:rPr>
              <a:t>Vậy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cần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ít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nhất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số</a:t>
            </a:r>
            <a:r>
              <a:rPr lang="en-US" sz="4800" spc="-90" dirty="0" smtClean="0">
                <a:solidFill>
                  <a:srgbClr val="FF0000"/>
                </a:solidFill>
              </a:rPr>
              <a:t> can </a:t>
            </a:r>
            <a:r>
              <a:rPr lang="en-US" sz="4800" spc="-90" dirty="0" err="1" smtClean="0">
                <a:solidFill>
                  <a:srgbClr val="FF0000"/>
                </a:solidFill>
              </a:rPr>
              <a:t>để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đựng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hết</a:t>
            </a:r>
            <a:r>
              <a:rPr lang="en-US" sz="4800" spc="-90" dirty="0" smtClean="0">
                <a:solidFill>
                  <a:srgbClr val="FF0000"/>
                </a:solidFill>
              </a:rPr>
              <a:t> 4 253 </a:t>
            </a:r>
            <a:r>
              <a:rPr lang="en-US" sz="4800" i="1" spc="-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nước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mắm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là</a:t>
            </a:r>
            <a:r>
              <a:rPr lang="en-US" sz="4800" spc="-90" dirty="0" smtClean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800" spc="-90" dirty="0" smtClean="0">
                <a:solidFill>
                  <a:srgbClr val="FF0000"/>
                </a:solidFill>
              </a:rPr>
              <a:t>850 + 1 = 851 (can)</a:t>
            </a:r>
          </a:p>
          <a:p>
            <a:pPr algn="ctr">
              <a:lnSpc>
                <a:spcPct val="150000"/>
              </a:lnSpc>
            </a:pPr>
            <a:r>
              <a:rPr lang="en-US" sz="4800" spc="-90" dirty="0" smtClean="0">
                <a:solidFill>
                  <a:srgbClr val="FF0000"/>
                </a:solidFill>
              </a:rPr>
              <a:t>               </a:t>
            </a:r>
            <a:r>
              <a:rPr lang="en-US" sz="4800" spc="-90" dirty="0" err="1" smtClean="0">
                <a:solidFill>
                  <a:srgbClr val="FF0000"/>
                </a:solidFill>
              </a:rPr>
              <a:t>Đáp</a:t>
            </a:r>
            <a:r>
              <a:rPr lang="en-US" sz="4800" spc="-90" dirty="0" smtClean="0">
                <a:solidFill>
                  <a:srgbClr val="FF0000"/>
                </a:solidFill>
              </a:rPr>
              <a:t> </a:t>
            </a:r>
            <a:r>
              <a:rPr lang="en-US" sz="4800" spc="-90" dirty="0" err="1" smtClean="0">
                <a:solidFill>
                  <a:srgbClr val="FF0000"/>
                </a:solidFill>
              </a:rPr>
              <a:t>số</a:t>
            </a:r>
            <a:r>
              <a:rPr lang="en-US" sz="4800" spc="-90" dirty="0" smtClean="0">
                <a:solidFill>
                  <a:srgbClr val="FF0000"/>
                </a:solidFill>
              </a:rPr>
              <a:t>: 851 can</a:t>
            </a:r>
            <a:endParaRPr lang="en-US" sz="4800" spc="-9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1257300"/>
            <a:ext cx="1036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4336423" y="3894470"/>
            <a:ext cx="6915392" cy="2169823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531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altLang="zh-CN" sz="12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lang="zh-CN" altLang="en-US" sz="12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207617" y="5892803"/>
            <a:ext cx="10720244" cy="29622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SG" altLang="vi-VN" sz="6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en-SG" altLang="en-US" sz="6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6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3428" cy="10287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591885"/>
            <a:ext cx="13716000" cy="35814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1350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1350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1350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val="4956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243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Fujiyama</vt:lpstr>
      <vt:lpstr>Times New Roman</vt:lpstr>
      <vt:lpstr>Tahoma</vt:lpstr>
      <vt:lpstr>Calibri</vt:lpstr>
      <vt:lpstr>UTM HelvetIns</vt:lpstr>
      <vt:lpstr>Arial</vt:lpstr>
      <vt:lpstr>UTM Davida</vt:lpstr>
      <vt:lpstr>Verdana</vt:lpstr>
      <vt:lpstr>方正少儿简体</vt:lpstr>
      <vt:lpstr>Saira ExtraCondensed Black Bold</vt:lpstr>
      <vt:lpstr>UTM Alexander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Đại từ</dc:title>
  <cp:lastModifiedBy>ADMIN</cp:lastModifiedBy>
  <cp:revision>12</cp:revision>
  <dcterms:created xsi:type="dcterms:W3CDTF">2006-08-16T00:00:00Z</dcterms:created>
  <dcterms:modified xsi:type="dcterms:W3CDTF">2023-07-24T03:50:03Z</dcterms:modified>
  <dc:identifier>DAFfuDZCztk</dc:identifier>
</cp:coreProperties>
</file>