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7"/>
  </p:notesMasterIdLst>
  <p:sldIdLst>
    <p:sldId id="256" r:id="rId2"/>
    <p:sldId id="339" r:id="rId3"/>
    <p:sldId id="343" r:id="rId4"/>
    <p:sldId id="259" r:id="rId5"/>
    <p:sldId id="264" r:id="rId6"/>
    <p:sldId id="262" r:id="rId7"/>
    <p:sldId id="347" r:id="rId8"/>
    <p:sldId id="344" r:id="rId9"/>
    <p:sldId id="342" r:id="rId10"/>
    <p:sldId id="349" r:id="rId11"/>
    <p:sldId id="348" r:id="rId12"/>
    <p:sldId id="350" r:id="rId13"/>
    <p:sldId id="346" r:id="rId14"/>
    <p:sldId id="345" r:id="rId15"/>
    <p:sldId id="266" r:id="rId16"/>
  </p:sldIdLst>
  <p:sldSz cx="12192000" cy="6858000"/>
  <p:notesSz cx="6858000" cy="9144000"/>
  <p:embeddedFontLst>
    <p:embeddedFont>
      <p:font typeface="Averta Std CY Bold" panose="00000800000000000000" pitchFamily="50" charset="0"/>
      <p:bold r:id="rId18"/>
      <p:boldItalic r:id="rId19"/>
    </p:embeddedFont>
    <p:embeddedFont>
      <p:font typeface="Averta Std CY Semibold" panose="00000700000000000000" pitchFamily="50" charset="0"/>
      <p:bold r:id="rId20"/>
      <p:boldItalic r:id="rId21"/>
    </p:embeddedFont>
    <p:embeddedFont>
      <p:font typeface="Averta Std CY Extrabold" panose="00000900000000000000" pitchFamily="50" charset="0"/>
      <p:bold r:id="rId22"/>
    </p:embeddedFont>
    <p:embeddedFont>
      <p:font typeface="UTM Davida" panose="02040603050506020204" pitchFamily="18" charset="0"/>
      <p:regular r:id="rId23"/>
    </p:embeddedFont>
    <p:embeddedFont>
      <p:font typeface="Averta Std CY" panose="00000500000000000000" pitchFamily="50" charset="0"/>
      <p:regular r:id="rId24"/>
      <p:italic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  <p:embeddedFont>
      <p:font typeface="Breathe Pro" panose="02000000000000000000" pitchFamily="50" charset="0"/>
      <p:regular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Fujiyama" panose="02020500000000000000" pitchFamily="18" charset="0"/>
      <p:regular r:id="rId33"/>
      <p:bold r:id="rId34"/>
      <p:italic r:id="rId35"/>
      <p:boldItalic r:id="rId36"/>
    </p:embeddedFont>
    <p:embeddedFont>
      <p:font typeface="UTM HelvetIns" panose="02040603050506020204" pitchFamily="18" charset="0"/>
      <p:regular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UTM Alexander" panose="02040603050506020204" pitchFamily="18" charset="0"/>
      <p:regular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5" autoAdjust="0"/>
    <p:restoredTop sz="94620" autoAdjust="0"/>
  </p:normalViewPr>
  <p:slideViewPr>
    <p:cSldViewPr snapToGrid="0">
      <p:cViewPr varScale="1">
        <p:scale>
          <a:sx n="55" d="100"/>
          <a:sy n="55" d="100"/>
        </p:scale>
        <p:origin x="72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font" Target="fonts/font3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2.fntdata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font" Target="fonts/font2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font" Target="fonts/font31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font" Target="fonts/font29.fntdata"/><Relationship Id="rId20" Type="http://schemas.openxmlformats.org/officeDocument/2006/relationships/font" Target="fonts/font3.fntdata"/><Relationship Id="rId41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7/6/2023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705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6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ÔN TẬP VỀ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ĐO LƯỜNG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209" y="4577415"/>
            <a:ext cx="10923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18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15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2" descr="clock smile watch cartoon clipart png - clock PNG image with transparent  background | TOP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851" y="939911"/>
            <a:ext cx="2937821" cy="300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n hand hold signboard green check mark and red x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3" t="15648" b="8302"/>
          <a:stretch/>
        </p:blipFill>
        <p:spPr bwMode="auto">
          <a:xfrm>
            <a:off x="9615226" y="2442047"/>
            <a:ext cx="239306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9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863" y="733432"/>
            <a:ext cx="3344127" cy="3344127"/>
          </a:xfrm>
          <a:prstGeom prst="rect">
            <a:avLst/>
          </a:prstGeom>
        </p:spPr>
      </p:pic>
      <p:pic>
        <p:nvPicPr>
          <p:cNvPr id="6" name="Picture 2" descr="Man hand hold signboard green check mark and red 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8" r="47767" b="8302"/>
          <a:stretch/>
        </p:blipFill>
        <p:spPr bwMode="auto">
          <a:xfrm>
            <a:off x="9531927" y="2621962"/>
            <a:ext cx="2660073" cy="418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0374" y="5341025"/>
            <a:ext cx="10923104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9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khánh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Nam.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27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dau-tic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478" b="21879"/>
          <a:stretch/>
        </p:blipFill>
        <p:spPr>
          <a:xfrm>
            <a:off x="2153535" y="775924"/>
            <a:ext cx="7649974" cy="35126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2478" y="4291437"/>
            <a:ext cx="9672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6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31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6" name="Picture 2" descr="Man hand hold signboard green check mark and red 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3" t="15648" b="8302"/>
          <a:stretch/>
        </p:blipFill>
        <p:spPr bwMode="auto">
          <a:xfrm>
            <a:off x="9798937" y="2743200"/>
            <a:ext cx="239306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83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6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Ôn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tập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về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đo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lường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b="44792"/>
          <a:stretch/>
        </p:blipFill>
        <p:spPr>
          <a:xfrm>
            <a:off x="841972" y="549985"/>
            <a:ext cx="9848850" cy="2680787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143707" y="4268707"/>
            <a:ext cx="9054467" cy="2015282"/>
            <a:chOff x="1331844" y="4767470"/>
            <a:chExt cx="9054467" cy="201528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5213" t="58497" r="73482"/>
            <a:stretch/>
          </p:blipFill>
          <p:spPr>
            <a:xfrm>
              <a:off x="1331844" y="4767470"/>
              <a:ext cx="2098319" cy="201528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/>
            <a:srcRect l="39359" t="58102" r="39336" b="395"/>
            <a:stretch/>
          </p:blipFill>
          <p:spPr>
            <a:xfrm>
              <a:off x="4905375" y="4767470"/>
              <a:ext cx="2098319" cy="201528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/>
            <a:srcRect l="73116" t="58497" r="5579"/>
            <a:stretch/>
          </p:blipFill>
          <p:spPr>
            <a:xfrm>
              <a:off x="8287992" y="4767470"/>
              <a:ext cx="2098319" cy="2015282"/>
            </a:xfrm>
            <a:prstGeom prst="rect">
              <a:avLst/>
            </a:prstGeom>
          </p:spPr>
        </p:pic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CBCA3AC-1D08-56BC-F2F0-A80E9A209B3A}"/>
              </a:ext>
            </a:extLst>
          </p:cNvPr>
          <p:cNvCxnSpPr>
            <a:endCxn id="26" idx="0"/>
          </p:cNvCxnSpPr>
          <p:nvPr/>
        </p:nvCxnSpPr>
        <p:spPr>
          <a:xfrm flipH="1">
            <a:off x="2192867" y="3230772"/>
            <a:ext cx="217824" cy="103793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CBCA3AC-1D08-56BC-F2F0-A80E9A209B3A}"/>
              </a:ext>
            </a:extLst>
          </p:cNvPr>
          <p:cNvCxnSpPr>
            <a:stCxn id="24" idx="2"/>
            <a:endCxn id="29" idx="0"/>
          </p:cNvCxnSpPr>
          <p:nvPr/>
        </p:nvCxnSpPr>
        <p:spPr>
          <a:xfrm>
            <a:off x="5766397" y="3230772"/>
            <a:ext cx="3382618" cy="103793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CBCA3AC-1D08-56BC-F2F0-A80E9A209B3A}"/>
              </a:ext>
            </a:extLst>
          </p:cNvPr>
          <p:cNvCxnSpPr>
            <a:endCxn id="28" idx="0"/>
          </p:cNvCxnSpPr>
          <p:nvPr/>
        </p:nvCxnSpPr>
        <p:spPr>
          <a:xfrm flipH="1">
            <a:off x="5766398" y="3230772"/>
            <a:ext cx="3382617" cy="103793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4104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76" y="539818"/>
            <a:ext cx="9491042" cy="608289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041374" y="3389243"/>
            <a:ext cx="1172817" cy="54665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865165" y="3389242"/>
            <a:ext cx="1172817" cy="54665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2186609" y="6102626"/>
            <a:ext cx="366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740966" y="6622713"/>
            <a:ext cx="21567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563680" y="6625966"/>
            <a:ext cx="24947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2515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27371" y="962569"/>
            <a:ext cx="10810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baseline="30000" dirty="0">
                <a:latin typeface="Averta Std CY Extrabold" panose="00000900000000000000" pitchFamily="50" charset="0"/>
              </a:rPr>
              <a:t>3. </a:t>
            </a:r>
            <a:r>
              <a:rPr lang="vi-VN" sz="4000" baseline="30000" dirty="0">
                <a:latin typeface="Averta Std CY" panose="00000500000000000000" pitchFamily="50" charset="0"/>
              </a:rPr>
              <a:t>Một cửa hàng bán gạo, ngày thứ nhất bán được 233 kg gạo, ngày thứ </a:t>
            </a:r>
            <a:r>
              <a:rPr lang="vi-VN" sz="4000" baseline="30000" dirty="0" smtClean="0">
                <a:latin typeface="Averta Std CY" panose="00000500000000000000" pitchFamily="50" charset="0"/>
              </a:rPr>
              <a:t>hai </a:t>
            </a:r>
            <a:r>
              <a:rPr lang="vi-VN" sz="4000" baseline="30000" dirty="0">
                <a:latin typeface="Averta Std CY" panose="00000500000000000000" pitchFamily="50" charset="0"/>
              </a:rPr>
              <a:t>bán được nhiều hơn ngày thứ nhất 75 kg gạo. Hỏi ngày thứ hai cửa hàng đó bán được bao nhiêu ki-lô-gam gạo</a:t>
            </a:r>
            <a:r>
              <a:rPr lang="vi-VN" sz="4000" baseline="30000" dirty="0" smtClean="0">
                <a:latin typeface="Averta Std CY" panose="00000500000000000000" pitchFamily="50" charset="0"/>
              </a:rPr>
              <a:t>?</a:t>
            </a:r>
            <a:endParaRPr lang="vi-VN" sz="4000" baseline="30000" dirty="0">
              <a:latin typeface="Averta Std CY" panose="00000500000000000000" pitchFamily="5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0439" y="3203671"/>
            <a:ext cx="1032461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 smtClean="0">
                <a:latin typeface="Averta Std CY Semibold" panose="00000700000000000000" pitchFamily="50" charset="0"/>
              </a:rPr>
              <a:t>Ngày</a:t>
            </a:r>
            <a:r>
              <a:rPr lang="en-US" sz="3500" dirty="0" smtClean="0">
                <a:latin typeface="Averta Std CY Semibold" panose="00000700000000000000" pitchFamily="50" charset="0"/>
              </a:rPr>
              <a:t> </a:t>
            </a:r>
            <a:r>
              <a:rPr lang="en-US" sz="3500" dirty="0" err="1" smtClean="0">
                <a:latin typeface="Averta Std CY Semibold" panose="00000700000000000000" pitchFamily="50" charset="0"/>
              </a:rPr>
              <a:t>thứ</a:t>
            </a:r>
            <a:r>
              <a:rPr lang="en-US" sz="3500" dirty="0" smtClean="0">
                <a:latin typeface="Averta Std CY Semibold" panose="00000700000000000000" pitchFamily="50" charset="0"/>
              </a:rPr>
              <a:t> </a:t>
            </a:r>
            <a:r>
              <a:rPr lang="en-US" sz="3500" dirty="0" err="1" smtClean="0">
                <a:latin typeface="Averta Std CY Semibold" panose="00000700000000000000" pitchFamily="50" charset="0"/>
              </a:rPr>
              <a:t>hai</a:t>
            </a:r>
            <a:r>
              <a:rPr lang="en-US" sz="3500" dirty="0" smtClean="0">
                <a:latin typeface="Averta Std CY Semibold" panose="00000700000000000000" pitchFamily="50" charset="0"/>
              </a:rPr>
              <a:t> </a:t>
            </a:r>
            <a:r>
              <a:rPr lang="en-US" sz="3500" dirty="0" err="1" smtClean="0">
                <a:latin typeface="Averta Std CY Semibold" panose="00000700000000000000" pitchFamily="50" charset="0"/>
              </a:rPr>
              <a:t>cửa</a:t>
            </a:r>
            <a:r>
              <a:rPr lang="en-US" sz="3500" dirty="0" smtClean="0">
                <a:latin typeface="Averta Std CY Semibold" panose="00000700000000000000" pitchFamily="50" charset="0"/>
              </a:rPr>
              <a:t> </a:t>
            </a:r>
            <a:r>
              <a:rPr lang="en-US" sz="3500" dirty="0" err="1" smtClean="0">
                <a:latin typeface="Averta Std CY Semibold" panose="00000700000000000000" pitchFamily="50" charset="0"/>
              </a:rPr>
              <a:t>hàng</a:t>
            </a:r>
            <a:r>
              <a:rPr lang="en-US" sz="3500" dirty="0" smtClean="0">
                <a:latin typeface="Averta Std CY Semibold" panose="00000700000000000000" pitchFamily="50" charset="0"/>
              </a:rPr>
              <a:t> </a:t>
            </a:r>
            <a:r>
              <a:rPr lang="en-US" sz="3500" dirty="0" err="1" smtClean="0">
                <a:latin typeface="Averta Std CY Semibold" panose="00000700000000000000" pitchFamily="50" charset="0"/>
              </a:rPr>
              <a:t>đó</a:t>
            </a:r>
            <a:r>
              <a:rPr lang="en-US" sz="3500" dirty="0" smtClean="0">
                <a:latin typeface="Averta Std CY Semibold" panose="00000700000000000000" pitchFamily="50" charset="0"/>
              </a:rPr>
              <a:t> </a:t>
            </a:r>
            <a:r>
              <a:rPr lang="en-US" sz="3500" dirty="0" err="1" smtClean="0">
                <a:latin typeface="Averta Std CY Semibold" panose="00000700000000000000" pitchFamily="50" charset="0"/>
              </a:rPr>
              <a:t>bán</a:t>
            </a:r>
            <a:r>
              <a:rPr lang="en-US" sz="3500" dirty="0" smtClean="0">
                <a:latin typeface="Averta Std CY Semibold" panose="00000700000000000000" pitchFamily="50" charset="0"/>
              </a:rPr>
              <a:t> </a:t>
            </a:r>
            <a:r>
              <a:rPr lang="en-US" sz="3500" dirty="0" err="1" smtClean="0">
                <a:latin typeface="Averta Std CY Semibold" panose="00000700000000000000" pitchFamily="50" charset="0"/>
              </a:rPr>
              <a:t>được</a:t>
            </a:r>
            <a:r>
              <a:rPr lang="en-US" sz="3500" dirty="0" smtClean="0">
                <a:latin typeface="Averta Std CY Semibold" panose="00000700000000000000" pitchFamily="50" charset="0"/>
              </a:rPr>
              <a:t> </a:t>
            </a:r>
            <a:r>
              <a:rPr lang="en-US" sz="3500" dirty="0" err="1" smtClean="0">
                <a:latin typeface="Averta Std CY Semibold" panose="00000700000000000000" pitchFamily="50" charset="0"/>
              </a:rPr>
              <a:t>số</a:t>
            </a:r>
            <a:r>
              <a:rPr lang="en-US" sz="3500" dirty="0" smtClean="0">
                <a:latin typeface="Averta Std CY Semibold" panose="00000700000000000000" pitchFamily="50" charset="0"/>
              </a:rPr>
              <a:t> </a:t>
            </a:r>
            <a:r>
              <a:rPr lang="en-US" sz="3500" dirty="0" err="1" smtClean="0">
                <a:latin typeface="Averta Std CY Semibold" panose="00000700000000000000" pitchFamily="50" charset="0"/>
              </a:rPr>
              <a:t>gạo</a:t>
            </a:r>
            <a:r>
              <a:rPr lang="en-US" sz="3500" dirty="0" smtClean="0">
                <a:latin typeface="Averta Std CY Semibold" panose="00000700000000000000" pitchFamily="50" charset="0"/>
              </a:rPr>
              <a:t> </a:t>
            </a:r>
            <a:r>
              <a:rPr lang="en-US" sz="3500" dirty="0" err="1" smtClean="0">
                <a:latin typeface="Averta Std CY Semibold" panose="00000700000000000000" pitchFamily="50" charset="0"/>
              </a:rPr>
              <a:t>là</a:t>
            </a:r>
            <a:r>
              <a:rPr lang="en-US" sz="3500" dirty="0" smtClean="0">
                <a:latin typeface="Averta Std CY Semibold" panose="00000700000000000000" pitchFamily="50" charset="0"/>
              </a:rPr>
              <a:t>:</a:t>
            </a:r>
          </a:p>
          <a:p>
            <a:pPr algn="ctr"/>
            <a:r>
              <a:rPr lang="en-US" sz="3500" dirty="0" smtClean="0">
                <a:latin typeface="Averta Std CY Semibold" panose="00000700000000000000" pitchFamily="50" charset="0"/>
              </a:rPr>
              <a:t>233 + 75 = 308 (</a:t>
            </a:r>
            <a:r>
              <a:rPr lang="en-US" sz="3500" dirty="0" err="1" smtClean="0">
                <a:latin typeface="Averta Std CY Semibold" panose="00000700000000000000" pitchFamily="50" charset="0"/>
              </a:rPr>
              <a:t>ki</a:t>
            </a:r>
            <a:r>
              <a:rPr lang="en-US" sz="3500" dirty="0" smtClean="0">
                <a:latin typeface="Averta Std CY Semibold" panose="00000700000000000000" pitchFamily="50" charset="0"/>
              </a:rPr>
              <a:t>-</a:t>
            </a:r>
            <a:r>
              <a:rPr lang="en-US" sz="3500" dirty="0" err="1" smtClean="0">
                <a:latin typeface="Averta Std CY Semibold" panose="00000700000000000000" pitchFamily="50" charset="0"/>
              </a:rPr>
              <a:t>lô</a:t>
            </a:r>
            <a:r>
              <a:rPr lang="en-US" sz="3500" dirty="0" smtClean="0">
                <a:latin typeface="Averta Std CY Semibold" panose="00000700000000000000" pitchFamily="50" charset="0"/>
              </a:rPr>
              <a:t>-gam </a:t>
            </a:r>
            <a:r>
              <a:rPr lang="en-US" sz="3500" dirty="0" err="1" smtClean="0">
                <a:latin typeface="Averta Std CY Semibold" panose="00000700000000000000" pitchFamily="50" charset="0"/>
              </a:rPr>
              <a:t>gạo</a:t>
            </a:r>
            <a:r>
              <a:rPr lang="en-US" sz="3500" dirty="0" smtClean="0">
                <a:latin typeface="Averta Std CY Semibold" panose="00000700000000000000" pitchFamily="50" charset="0"/>
              </a:rPr>
              <a:t>)</a:t>
            </a:r>
          </a:p>
          <a:p>
            <a:pPr algn="ctr"/>
            <a:r>
              <a:rPr lang="en-US" sz="3500" dirty="0" err="1" smtClean="0">
                <a:latin typeface="Averta Std CY Semibold" panose="00000700000000000000" pitchFamily="50" charset="0"/>
              </a:rPr>
              <a:t>Đáp</a:t>
            </a:r>
            <a:r>
              <a:rPr lang="en-US" sz="3500" dirty="0" smtClean="0">
                <a:latin typeface="Averta Std CY Semibold" panose="00000700000000000000" pitchFamily="50" charset="0"/>
              </a:rPr>
              <a:t> </a:t>
            </a:r>
            <a:r>
              <a:rPr lang="en-US" sz="3500" dirty="0" err="1" smtClean="0">
                <a:latin typeface="Averta Std CY Semibold" panose="00000700000000000000" pitchFamily="50" charset="0"/>
              </a:rPr>
              <a:t>số</a:t>
            </a:r>
            <a:r>
              <a:rPr lang="en-US" sz="3500" dirty="0" smtClean="0">
                <a:latin typeface="Averta Std CY Semibold" panose="00000700000000000000" pitchFamily="50" charset="0"/>
              </a:rPr>
              <a:t>: 308 </a:t>
            </a:r>
            <a:r>
              <a:rPr lang="en-US" sz="3500" dirty="0" err="1" smtClean="0">
                <a:latin typeface="Averta Std CY Semibold" panose="00000700000000000000" pitchFamily="50" charset="0"/>
              </a:rPr>
              <a:t>ki</a:t>
            </a:r>
            <a:r>
              <a:rPr lang="en-US" sz="3500" dirty="0" smtClean="0">
                <a:latin typeface="Averta Std CY Semibold" panose="00000700000000000000" pitchFamily="50" charset="0"/>
              </a:rPr>
              <a:t>-</a:t>
            </a:r>
            <a:r>
              <a:rPr lang="en-US" sz="3500" dirty="0" err="1" smtClean="0">
                <a:latin typeface="Averta Std CY Semibold" panose="00000700000000000000" pitchFamily="50" charset="0"/>
              </a:rPr>
              <a:t>lô</a:t>
            </a:r>
            <a:r>
              <a:rPr lang="en-US" sz="3500" dirty="0" smtClean="0">
                <a:latin typeface="Averta Std CY Semibold" panose="00000700000000000000" pitchFamily="50" charset="0"/>
              </a:rPr>
              <a:t>-gam </a:t>
            </a:r>
            <a:r>
              <a:rPr lang="en-US" sz="3500" dirty="0" err="1" smtClean="0">
                <a:latin typeface="Averta Std CY Semibold" panose="00000700000000000000" pitchFamily="50" charset="0"/>
              </a:rPr>
              <a:t>gạo</a:t>
            </a:r>
            <a:r>
              <a:rPr lang="en-US" sz="3500" dirty="0" smtClean="0">
                <a:latin typeface="Averta Std CY Semibold" panose="00000700000000000000" pitchFamily="50" charset="0"/>
              </a:rPr>
              <a:t>.</a:t>
            </a:r>
            <a:endParaRPr lang="en-US" sz="3500" dirty="0">
              <a:latin typeface="Averta Std CY Semibold" panose="00000700000000000000" pitchFamily="5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97236" y="2532229"/>
            <a:ext cx="187102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500" dirty="0" err="1">
                <a:solidFill>
                  <a:srgbClr val="FF0000"/>
                </a:solidFill>
                <a:latin typeface="Averta Std CY Extrabold" panose="00000900000000000000" pitchFamily="50" charset="0"/>
              </a:rPr>
              <a:t>Bài</a:t>
            </a:r>
            <a:r>
              <a:rPr lang="en-US" sz="3500" dirty="0">
                <a:solidFill>
                  <a:srgbClr val="FF0000"/>
                </a:solidFill>
                <a:latin typeface="Averta Std CY Extrabold" panose="00000900000000000000" pitchFamily="50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Averta Std CY Extrabold" panose="00000900000000000000" pitchFamily="50" charset="0"/>
              </a:rPr>
              <a:t>giải</a:t>
            </a:r>
            <a:r>
              <a:rPr lang="en-US" sz="3500" dirty="0" smtClean="0">
                <a:solidFill>
                  <a:srgbClr val="FF0000"/>
                </a:solidFill>
                <a:latin typeface="Averta Std CY Extrabold" panose="00000900000000000000" pitchFamily="50" charset="0"/>
              </a:rPr>
              <a:t>:</a:t>
            </a:r>
            <a:endParaRPr lang="en-US" sz="3500" dirty="0">
              <a:solidFill>
                <a:srgbClr val="FF0000"/>
              </a:solidFill>
              <a:latin typeface="Averta Std CY Extrabold" panose="00000900000000000000" pitchFamily="50" charset="0"/>
            </a:endParaRPr>
          </a:p>
        </p:txBody>
      </p:sp>
      <p:pic>
        <p:nvPicPr>
          <p:cNvPr id="21" name="Google Shape;91;p1">
            <a:extLst>
              <a:ext uri="{FF2B5EF4-FFF2-40B4-BE49-F238E27FC236}">
                <a16:creationId xmlns:a16="http://schemas.microsoft.com/office/drawing/2014/main" id="{04E86AAF-85D1-27BF-E105-9BEFB3C201E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7294" t="7312" r="32213" b="28913"/>
          <a:stretch/>
        </p:blipFill>
        <p:spPr>
          <a:xfrm rot="20396117">
            <a:off x="263211" y="4089806"/>
            <a:ext cx="1789126" cy="2537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3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3315" y="697584"/>
            <a:ext cx="109728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verta Std CY Bold" panose="00000800000000000000" pitchFamily="50" charset="0"/>
              </a:rPr>
              <a:t>4. </a:t>
            </a:r>
            <a:r>
              <a:rPr lang="en-US" sz="2900" dirty="0" err="1" smtClean="0">
                <a:latin typeface="Averta Std CY" panose="00000500000000000000" pitchFamily="50" charset="0"/>
              </a:rPr>
              <a:t>Có</a:t>
            </a:r>
            <a:r>
              <a:rPr lang="en-US" sz="2900" dirty="0" smtClean="0">
                <a:latin typeface="Averta Std CY" panose="00000500000000000000" pitchFamily="50" charset="0"/>
              </a:rPr>
              <a:t> </a:t>
            </a:r>
            <a:r>
              <a:rPr lang="en-US" sz="2900" dirty="0" err="1" smtClean="0">
                <a:latin typeface="Averta Std CY" panose="00000500000000000000" pitchFamily="50" charset="0"/>
              </a:rPr>
              <a:t>một</a:t>
            </a:r>
            <a:r>
              <a:rPr lang="en-US" sz="2900" dirty="0" smtClean="0">
                <a:latin typeface="Averta Std CY" panose="00000500000000000000" pitchFamily="50" charset="0"/>
              </a:rPr>
              <a:t> </a:t>
            </a:r>
            <a:r>
              <a:rPr lang="en-US" sz="2900" dirty="0" err="1" smtClean="0">
                <a:latin typeface="Averta Std CY" panose="00000500000000000000" pitchFamily="50" charset="0"/>
              </a:rPr>
              <a:t>thùng</a:t>
            </a:r>
            <a:r>
              <a:rPr lang="en-US" sz="2900" dirty="0" smtClean="0">
                <a:latin typeface="Averta Std CY" panose="00000500000000000000" pitchFamily="50" charset="0"/>
              </a:rPr>
              <a:t> </a:t>
            </a:r>
            <a:r>
              <a:rPr lang="en-US" sz="2900" dirty="0" err="1" smtClean="0">
                <a:latin typeface="Averta Std CY" panose="00000500000000000000" pitchFamily="50" charset="0"/>
              </a:rPr>
              <a:t>đựng</a:t>
            </a:r>
            <a:r>
              <a:rPr lang="en-US" sz="2900" dirty="0" smtClean="0">
                <a:latin typeface="Averta Std CY" panose="00000500000000000000" pitchFamily="50" charset="0"/>
              </a:rPr>
              <a:t> 10 </a:t>
            </a:r>
            <a:r>
              <a:rPr lang="en-US" sz="4400" dirty="0" smtClean="0">
                <a:latin typeface="Breathe Pro" panose="02000000000000000000" pitchFamily="50" charset="0"/>
              </a:rPr>
              <a:t>l</a:t>
            </a:r>
            <a:r>
              <a:rPr lang="en-US" sz="2900" dirty="0" smtClean="0">
                <a:latin typeface="Averta Std CY" panose="00000500000000000000" pitchFamily="50" charset="0"/>
              </a:rPr>
              <a:t> </a:t>
            </a:r>
            <a:r>
              <a:rPr lang="en-US" sz="2900" dirty="0" err="1" smtClean="0">
                <a:latin typeface="Averta Std CY" panose="00000500000000000000" pitchFamily="50" charset="0"/>
              </a:rPr>
              <a:t>nước</a:t>
            </a:r>
            <a:r>
              <a:rPr lang="en-US" sz="2900" dirty="0" smtClean="0">
                <a:latin typeface="Averta Std CY" panose="00000500000000000000" pitchFamily="50" charset="0"/>
              </a:rPr>
              <a:t>. </a:t>
            </a:r>
            <a:r>
              <a:rPr lang="en-US" sz="2900" dirty="0" err="1" smtClean="0">
                <a:latin typeface="Averta Std CY" panose="00000500000000000000" pitchFamily="50" charset="0"/>
              </a:rPr>
              <a:t>Em</a:t>
            </a:r>
            <a:r>
              <a:rPr lang="en-US" sz="2900" dirty="0" smtClean="0">
                <a:latin typeface="Averta Std CY" panose="00000500000000000000" pitchFamily="50" charset="0"/>
              </a:rPr>
              <a:t> </a:t>
            </a:r>
            <a:r>
              <a:rPr lang="en-US" sz="2900" dirty="0" err="1" smtClean="0">
                <a:latin typeface="Averta Std CY" panose="00000500000000000000" pitchFamily="50" charset="0"/>
              </a:rPr>
              <a:t>hãy</a:t>
            </a:r>
            <a:r>
              <a:rPr lang="en-US" sz="2900" dirty="0" smtClean="0">
                <a:latin typeface="Averta Std CY" panose="00000500000000000000" pitchFamily="50" charset="0"/>
              </a:rPr>
              <a:t> </a:t>
            </a:r>
            <a:r>
              <a:rPr lang="en-US" sz="2900" dirty="0" err="1" smtClean="0">
                <a:latin typeface="Averta Std CY" panose="00000500000000000000" pitchFamily="50" charset="0"/>
              </a:rPr>
              <a:t>nêu</a:t>
            </a:r>
            <a:r>
              <a:rPr lang="en-US" sz="2900" dirty="0" smtClean="0">
                <a:latin typeface="Averta Std CY" panose="00000500000000000000" pitchFamily="50" charset="0"/>
              </a:rPr>
              <a:t> </a:t>
            </a:r>
            <a:r>
              <a:rPr lang="en-US" sz="2900" dirty="0" err="1" smtClean="0">
                <a:latin typeface="Averta Std CY" panose="00000500000000000000" pitchFamily="50" charset="0"/>
              </a:rPr>
              <a:t>cách</a:t>
            </a:r>
            <a:r>
              <a:rPr lang="en-US" sz="2900" dirty="0" smtClean="0">
                <a:latin typeface="Averta Std CY" panose="00000500000000000000" pitchFamily="50" charset="0"/>
              </a:rPr>
              <a:t> </a:t>
            </a:r>
            <a:r>
              <a:rPr lang="en-US" sz="2900" dirty="0" err="1" smtClean="0">
                <a:latin typeface="Averta Std CY" panose="00000500000000000000" pitchFamily="50" charset="0"/>
              </a:rPr>
              <a:t>lấy</a:t>
            </a:r>
            <a:r>
              <a:rPr lang="en-US" sz="2900" dirty="0" smtClean="0">
                <a:latin typeface="Averta Std CY" panose="00000500000000000000" pitchFamily="50" charset="0"/>
              </a:rPr>
              <a:t> </a:t>
            </a:r>
            <a:r>
              <a:rPr lang="en-US" sz="2900" dirty="0" err="1" smtClean="0">
                <a:latin typeface="Averta Std CY" panose="00000500000000000000" pitchFamily="50" charset="0"/>
              </a:rPr>
              <a:t>được</a:t>
            </a:r>
            <a:r>
              <a:rPr lang="en-US" sz="2900" dirty="0" smtClean="0">
                <a:latin typeface="Averta Std CY" panose="00000500000000000000" pitchFamily="50" charset="0"/>
              </a:rPr>
              <a:t> 2 </a:t>
            </a:r>
            <a:r>
              <a:rPr lang="en-US" sz="4500" dirty="0">
                <a:latin typeface="Breathe Pro" panose="02000000000000000000" pitchFamily="50" charset="0"/>
              </a:rPr>
              <a:t>l</a:t>
            </a:r>
            <a:r>
              <a:rPr lang="en-US" sz="2900" dirty="0" smtClean="0">
                <a:latin typeface="Averta Std CY" panose="00000500000000000000" pitchFamily="50" charset="0"/>
              </a:rPr>
              <a:t> </a:t>
            </a:r>
            <a:r>
              <a:rPr lang="en-US" sz="2900" dirty="0" err="1" smtClean="0">
                <a:latin typeface="Averta Std CY" panose="00000500000000000000" pitchFamily="50" charset="0"/>
              </a:rPr>
              <a:t>nước</a:t>
            </a:r>
            <a:r>
              <a:rPr lang="en-US" sz="2900" dirty="0" smtClean="0">
                <a:latin typeface="Averta Std CY" panose="00000500000000000000" pitchFamily="50" charset="0"/>
              </a:rPr>
              <a:t> </a:t>
            </a:r>
            <a:r>
              <a:rPr lang="en-US" sz="2900" dirty="0" err="1" smtClean="0">
                <a:latin typeface="Averta Std CY" panose="00000500000000000000" pitchFamily="50" charset="0"/>
              </a:rPr>
              <a:t>trong</a:t>
            </a:r>
            <a:r>
              <a:rPr lang="en-US" sz="2900" dirty="0" smtClean="0">
                <a:latin typeface="Averta Std CY" panose="00000500000000000000" pitchFamily="50" charset="0"/>
              </a:rPr>
              <a:t> </a:t>
            </a:r>
            <a:r>
              <a:rPr lang="en-US" sz="2900" dirty="0" err="1" smtClean="0">
                <a:latin typeface="Averta Std CY" panose="00000500000000000000" pitchFamily="50" charset="0"/>
              </a:rPr>
              <a:t>thùng</a:t>
            </a:r>
            <a:r>
              <a:rPr lang="en-US" sz="2900" dirty="0" smtClean="0">
                <a:latin typeface="Averta Std CY" panose="00000500000000000000" pitchFamily="50" charset="0"/>
              </a:rPr>
              <a:t> </a:t>
            </a:r>
            <a:r>
              <a:rPr lang="en-US" sz="2900" dirty="0" err="1" smtClean="0">
                <a:latin typeface="Averta Std CY" panose="00000500000000000000" pitchFamily="50" charset="0"/>
              </a:rPr>
              <a:t>chỉ</a:t>
            </a:r>
            <a:r>
              <a:rPr lang="en-US" sz="2900" dirty="0" smtClean="0">
                <a:latin typeface="Averta Std CY" panose="00000500000000000000" pitchFamily="50" charset="0"/>
              </a:rPr>
              <a:t> </a:t>
            </a:r>
            <a:r>
              <a:rPr lang="en-US" sz="2900" dirty="0" err="1" smtClean="0">
                <a:latin typeface="Averta Std CY" panose="00000500000000000000" pitchFamily="50" charset="0"/>
              </a:rPr>
              <a:t>với</a:t>
            </a:r>
            <a:r>
              <a:rPr lang="en-US" sz="2900" dirty="0" smtClean="0">
                <a:latin typeface="Averta Std CY" panose="00000500000000000000" pitchFamily="50" charset="0"/>
              </a:rPr>
              <a:t> can 5 </a:t>
            </a:r>
            <a:r>
              <a:rPr lang="en-US" sz="4400" dirty="0">
                <a:latin typeface="Breathe Pro" panose="02000000000000000000" pitchFamily="50" charset="0"/>
              </a:rPr>
              <a:t>l</a:t>
            </a:r>
            <a:r>
              <a:rPr lang="en-US" sz="2900" dirty="0" smtClean="0">
                <a:latin typeface="Averta Std CY" panose="00000500000000000000" pitchFamily="50" charset="0"/>
              </a:rPr>
              <a:t> </a:t>
            </a:r>
            <a:r>
              <a:rPr lang="en-US" sz="2900" dirty="0" err="1" smtClean="0">
                <a:latin typeface="Averta Std CY" panose="00000500000000000000" pitchFamily="50" charset="0"/>
              </a:rPr>
              <a:t>và</a:t>
            </a:r>
            <a:r>
              <a:rPr lang="en-US" sz="2900" dirty="0" smtClean="0">
                <a:latin typeface="Averta Std CY" panose="00000500000000000000" pitchFamily="50" charset="0"/>
              </a:rPr>
              <a:t> can 3 </a:t>
            </a:r>
            <a:r>
              <a:rPr lang="en-US" sz="4400" dirty="0">
                <a:latin typeface="Breathe Pro" panose="02000000000000000000" pitchFamily="50" charset="0"/>
              </a:rPr>
              <a:t>l</a:t>
            </a:r>
            <a:r>
              <a:rPr lang="en-US" sz="2900" dirty="0" smtClean="0">
                <a:latin typeface="Averta Std CY" panose="00000500000000000000" pitchFamily="50" charset="0"/>
              </a:rPr>
              <a:t>.</a:t>
            </a:r>
            <a:endParaRPr lang="en-US" sz="2900" dirty="0">
              <a:latin typeface="Averta Std CY" panose="00000500000000000000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54202" y="2381400"/>
            <a:ext cx="187102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500" dirty="0" err="1">
                <a:solidFill>
                  <a:srgbClr val="FF0000"/>
                </a:solidFill>
                <a:latin typeface="Averta Std CY Extrabold" panose="00000900000000000000" pitchFamily="50" charset="0"/>
              </a:rPr>
              <a:t>Bài</a:t>
            </a:r>
            <a:r>
              <a:rPr lang="en-US" sz="3500" dirty="0">
                <a:solidFill>
                  <a:srgbClr val="FF0000"/>
                </a:solidFill>
                <a:latin typeface="Averta Std CY Extrabold" panose="00000900000000000000" pitchFamily="50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Averta Std CY Extrabold" panose="00000900000000000000" pitchFamily="50" charset="0"/>
              </a:rPr>
              <a:t>giải</a:t>
            </a:r>
            <a:r>
              <a:rPr lang="en-US" sz="3500" dirty="0" smtClean="0">
                <a:solidFill>
                  <a:srgbClr val="FF0000"/>
                </a:solidFill>
                <a:latin typeface="Averta Std CY Extrabold" panose="00000900000000000000" pitchFamily="50" charset="0"/>
              </a:rPr>
              <a:t>:</a:t>
            </a:r>
            <a:endParaRPr lang="en-US" sz="3500" dirty="0">
              <a:solidFill>
                <a:srgbClr val="FF0000"/>
              </a:solidFill>
              <a:latin typeface="Averta Std CY Extra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8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A man holding right and wrong signs - Nohat - Free for desig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108" y="943412"/>
            <a:ext cx="7213571" cy="500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07925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1008</TotalTime>
  <Words>193</Words>
  <Application>Microsoft Office PowerPoint</Application>
  <PresentationFormat>Widescreen</PresentationFormat>
  <Paragraphs>25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Averta Std CY Bold</vt:lpstr>
      <vt:lpstr>Averta Std CY Semibold</vt:lpstr>
      <vt:lpstr>Averta Std CY Extrabold</vt:lpstr>
      <vt:lpstr>UTM Davida</vt:lpstr>
      <vt:lpstr>Averta Std CY</vt:lpstr>
      <vt:lpstr>Roboto</vt:lpstr>
      <vt:lpstr>Breathe Pro</vt:lpstr>
      <vt:lpstr>Calibri Light</vt:lpstr>
      <vt:lpstr>方正少儿简体</vt:lpstr>
      <vt:lpstr>Fujiyama</vt:lpstr>
      <vt:lpstr>UTM HelvetIns</vt:lpstr>
      <vt:lpstr>Tahoma</vt:lpstr>
      <vt:lpstr>Calibri</vt:lpstr>
      <vt:lpstr>UTM Alexander</vt:lpstr>
      <vt:lpstr>Verdana</vt:lpstr>
      <vt:lpstr>Arial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47</cp:revision>
  <dcterms:created xsi:type="dcterms:W3CDTF">2023-04-09T01:12:44Z</dcterms:created>
  <dcterms:modified xsi:type="dcterms:W3CDTF">2023-06-07T02:45:26Z</dcterms:modified>
</cp:coreProperties>
</file>