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5"/>
  </p:notesMasterIdLst>
  <p:sldIdLst>
    <p:sldId id="256" r:id="rId2"/>
    <p:sldId id="339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1" r:id="rId13"/>
    <p:sldId id="362" r:id="rId14"/>
    <p:sldId id="363" r:id="rId15"/>
    <p:sldId id="343" r:id="rId16"/>
    <p:sldId id="259" r:id="rId17"/>
    <p:sldId id="262" r:id="rId18"/>
    <p:sldId id="360" r:id="rId19"/>
    <p:sldId id="364" r:id="rId20"/>
    <p:sldId id="344" r:id="rId21"/>
    <p:sldId id="346" r:id="rId22"/>
    <p:sldId id="345" r:id="rId23"/>
    <p:sldId id="266" r:id="rId24"/>
  </p:sldIdLst>
  <p:sldSz cx="12192000" cy="6858000"/>
  <p:notesSz cx="6858000" cy="9144000"/>
  <p:embeddedFontLst>
    <p:embeddedFont>
      <p:font typeface="UTM HelvetIns" pitchFamily="2" charset="0"/>
      <p:regular r:id="rId26"/>
    </p:embeddedFont>
    <p:embeddedFont>
      <p:font typeface="UTM Davida" panose="02040603050506020204" pitchFamily="18" charset="0"/>
      <p:regular r:id="rId27"/>
    </p:embeddedFont>
    <p:embeddedFont>
      <p:font typeface="Fujiyama" panose="02020500000000000000" pitchFamily="18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Black" panose="020B0A04020102020204" pitchFamily="34" charset="0"/>
      <p:bold r:id="rId40"/>
    </p:embeddedFont>
    <p:embeddedFont>
      <p:font typeface="UTM Alexander" panose="02040603050506020204" pitchFamily="18" charset="0"/>
      <p:regular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20" autoAdjust="0"/>
  </p:normalViewPr>
  <p:slideViewPr>
    <p:cSldViewPr snapToGrid="0">
      <p:cViewPr>
        <p:scale>
          <a:sx n="50" d="100"/>
          <a:sy n="50" d="100"/>
        </p:scale>
        <p:origin x="1723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097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24.GI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8.e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8.emf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GIF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8.e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GIF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8.e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GIF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8.e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GIF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8.e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63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BẢNG NHÂN, CHIA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68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42" y="2771828"/>
            <a:ext cx="2693079" cy="33700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8012" y="2701299"/>
            <a:ext cx="8738307" cy="3704031"/>
            <a:chOff x="150127" y="102542"/>
            <a:chExt cx="11127474" cy="2009400"/>
          </a:xfrm>
        </p:grpSpPr>
        <p:grpSp>
          <p:nvGrpSpPr>
            <p:cNvPr id="14" name="Group 13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527387" y="359923"/>
                <a:ext cx="969833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7761" y="-55092"/>
              <a:ext cx="2009400" cy="232466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6730" y="784210"/>
              <a:ext cx="909211" cy="6066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977217" y="3244335"/>
            <a:ext cx="261610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77217" y="3244335"/>
            <a:ext cx="261610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5" name="Picture 18" descr="Entertainment-02-june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90021" y="333128"/>
            <a:ext cx="2133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: Rounded Corners 37"/>
          <p:cNvSpPr/>
          <p:nvPr/>
        </p:nvSpPr>
        <p:spPr>
          <a:xfrm>
            <a:off x="1775521" y="3631258"/>
            <a:ext cx="7200799" cy="1844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Thỏ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4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850570" y="3159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482F64D0-00B0-49CA-81E2-3FA11D175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75612"/>
              </p:ext>
            </p:extLst>
          </p:nvPr>
        </p:nvGraphicFramePr>
        <p:xfrm>
          <a:off x="2244014" y="1187846"/>
          <a:ext cx="7750632" cy="5612030"/>
        </p:xfrm>
        <a:graphic>
          <a:graphicData uri="http://schemas.openxmlformats.org/drawingml/2006/table">
            <a:tbl>
              <a:tblPr firstRow="1" bandRow="1"/>
              <a:tblGrid>
                <a:gridCol w="742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x</a:t>
                      </a:r>
                      <a:endParaRPr lang="en-US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7A43C1F-56FD-4F1C-9818-E61D12273BFC}"/>
              </a:ext>
            </a:extLst>
          </p:cNvPr>
          <p:cNvGraphicFramePr>
            <a:graphicFrameLocks noGrp="1"/>
          </p:cNvGraphicFramePr>
          <p:nvPr/>
        </p:nvGraphicFramePr>
        <p:xfrm>
          <a:off x="2975307" y="1196924"/>
          <a:ext cx="7014289" cy="502245"/>
        </p:xfrm>
        <a:graphic>
          <a:graphicData uri="http://schemas.openxmlformats.org/drawingml/2006/table">
            <a:tbl>
              <a:tblPr firstRow="1" bandRow="1"/>
              <a:tblGrid>
                <a:gridCol w="746014">
                  <a:extLst>
                    <a:ext uri="{9D8B030D-6E8A-4147-A177-3AD203B41FA5}">
                      <a16:colId xmlns:a16="http://schemas.microsoft.com/office/drawing/2014/main" val="2471690904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532823217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657231503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727262920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853452100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2186709391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197492694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193564275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02545627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01149118"/>
                    </a:ext>
                  </a:extLst>
                </a:gridCol>
              </a:tblGrid>
              <a:tr h="502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302502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03282BA-06BC-412F-95E4-B211FD71B90E}"/>
              </a:ext>
            </a:extLst>
          </p:cNvPr>
          <p:cNvGraphicFramePr>
            <a:graphicFrameLocks noGrp="1"/>
          </p:cNvGraphicFramePr>
          <p:nvPr/>
        </p:nvGraphicFramePr>
        <p:xfrm>
          <a:off x="2244013" y="1717718"/>
          <a:ext cx="726240" cy="5079646"/>
        </p:xfrm>
        <a:graphic>
          <a:graphicData uri="http://schemas.openxmlformats.org/drawingml/2006/table">
            <a:tbl>
              <a:tblPr firstRow="1" bandRow="1"/>
              <a:tblGrid>
                <a:gridCol w="726240">
                  <a:extLst>
                    <a:ext uri="{9D8B030D-6E8A-4147-A177-3AD203B41FA5}">
                      <a16:colId xmlns:a16="http://schemas.microsoft.com/office/drawing/2014/main" val="844648667"/>
                    </a:ext>
                  </a:extLst>
                </a:gridCol>
              </a:tblGrid>
              <a:tr h="463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490972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45981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6153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62743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21615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705821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8065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109062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81304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27582"/>
                  </a:ext>
                </a:extLst>
              </a:tr>
            </a:tbl>
          </a:graphicData>
        </a:graphic>
      </p:graphicFrame>
      <p:sp>
        <p:nvSpPr>
          <p:cNvPr id="30" name="Speech Bubble: Rectangle 3">
            <a:extLst>
              <a:ext uri="{FF2B5EF4-FFF2-40B4-BE49-F238E27FC236}">
                <a16:creationId xmlns:a16="http://schemas.microsoft.com/office/drawing/2014/main" id="{622C1D95-1B86-4CD9-8C21-8C516EC037D0}"/>
              </a:ext>
            </a:extLst>
          </p:cNvPr>
          <p:cNvSpPr/>
          <p:nvPr/>
        </p:nvSpPr>
        <p:spPr bwMode="auto">
          <a:xfrm rot="16200000">
            <a:off x="843753" y="618855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2A1B80-16F0-473A-9F3F-89BFBE08AF41}"/>
              </a:ext>
            </a:extLst>
          </p:cNvPr>
          <p:cNvSpPr txBox="1"/>
          <p:nvPr/>
        </p:nvSpPr>
        <p:spPr>
          <a:xfrm>
            <a:off x="2444619" y="232807"/>
            <a:ext cx="775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Cấu tạo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bảng </a:t>
            </a:r>
            <a:r>
              <a:rPr lang="en-US" sz="3600" b="1">
                <a:solidFill>
                  <a:srgbClr val="006699"/>
                </a:solidFill>
                <a:latin typeface="Verdana"/>
                <a:cs typeface="Arial"/>
              </a:rPr>
              <a:t>nhân,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2FB715-CBE4-4867-A748-CD0ED1F1EB39}"/>
              </a:ext>
            </a:extLst>
          </p:cNvPr>
          <p:cNvSpPr txBox="1"/>
          <p:nvPr/>
        </p:nvSpPr>
        <p:spPr>
          <a:xfrm>
            <a:off x="382171" y="1225886"/>
            <a:ext cx="17386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Phép </a:t>
            </a:r>
            <a:r>
              <a:rPr lang="en-US" sz="1900" b="1">
                <a:solidFill>
                  <a:srgbClr val="FFFF00"/>
                </a:solidFill>
                <a:latin typeface="Verdana"/>
                <a:cs typeface="Arial"/>
              </a:rPr>
              <a:t>nhân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F9614FE-C2E4-4C93-ADAF-B50A4CE39861}"/>
              </a:ext>
            </a:extLst>
          </p:cNvPr>
          <p:cNvSpPr/>
          <p:nvPr/>
        </p:nvSpPr>
        <p:spPr bwMode="auto">
          <a:xfrm>
            <a:off x="2340816" y="1195728"/>
            <a:ext cx="556724" cy="4827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34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10849672" y="7625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10572430" y="1187846"/>
            <a:ext cx="14725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>
                <a:solidFill>
                  <a:srgbClr val="FFFF00"/>
                </a:solidFill>
                <a:latin typeface="Verdana"/>
                <a:cs typeface="Arial"/>
              </a:rPr>
              <a:t>Thừa số thứ 2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36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10849672" y="37868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10797593" y="4396698"/>
            <a:ext cx="12473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Tích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B46314-C6D4-4915-9FC3-42F8839F6F94}"/>
              </a:ext>
            </a:extLst>
          </p:cNvPr>
          <p:cNvSpPr/>
          <p:nvPr/>
        </p:nvSpPr>
        <p:spPr bwMode="auto">
          <a:xfrm>
            <a:off x="2970252" y="1743474"/>
            <a:ext cx="7019344" cy="503658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39" name="Speech Bubble: Rectangle 26">
            <a:extLst>
              <a:ext uri="{FF2B5EF4-FFF2-40B4-BE49-F238E27FC236}">
                <a16:creationId xmlns:a16="http://schemas.microsoft.com/office/drawing/2014/main" id="{A5D024E0-B316-4ED6-93AE-8E2C67FD1106}"/>
              </a:ext>
            </a:extLst>
          </p:cNvPr>
          <p:cNvSpPr/>
          <p:nvPr/>
        </p:nvSpPr>
        <p:spPr bwMode="auto">
          <a:xfrm rot="16200000">
            <a:off x="774211" y="3795959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0A0CB2-E164-48AA-BAE6-22BD3C1F0BFB}"/>
              </a:ext>
            </a:extLst>
          </p:cNvPr>
          <p:cNvSpPr txBox="1"/>
          <p:nvPr/>
        </p:nvSpPr>
        <p:spPr>
          <a:xfrm>
            <a:off x="419850" y="4225495"/>
            <a:ext cx="15255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>
                <a:solidFill>
                  <a:srgbClr val="FFFF00"/>
                </a:solidFill>
                <a:latin typeface="Verdana"/>
                <a:cs typeface="Arial"/>
              </a:rPr>
              <a:t>Thừa số thứ nhất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07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33" grpId="0" animBg="1"/>
      <p:bldP spid="34" grpId="0" animBg="1"/>
      <p:bldP spid="35" grpId="0"/>
      <p:bldP spid="36" grpId="0" animBg="1"/>
      <p:bldP spid="37" grpId="0"/>
      <p:bldP spid="38" grpId="0" animBg="1"/>
      <p:bldP spid="39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850570" y="3159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2F64D0-00B0-49CA-81E2-3FA11D1757A7}"/>
              </a:ext>
            </a:extLst>
          </p:cNvPr>
          <p:cNvGraphicFramePr>
            <a:graphicFrameLocks noGrp="1"/>
          </p:cNvGraphicFramePr>
          <p:nvPr/>
        </p:nvGraphicFramePr>
        <p:xfrm>
          <a:off x="2244014" y="1187846"/>
          <a:ext cx="7750632" cy="5612030"/>
        </p:xfrm>
        <a:graphic>
          <a:graphicData uri="http://schemas.openxmlformats.org/drawingml/2006/table">
            <a:tbl>
              <a:tblPr firstRow="1" bandRow="1"/>
              <a:tblGrid>
                <a:gridCol w="742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:</a:t>
                      </a:r>
                      <a:endParaRPr lang="en-US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A43C1F-56FD-4F1C-9818-E61D12273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81404"/>
              </p:ext>
            </p:extLst>
          </p:nvPr>
        </p:nvGraphicFramePr>
        <p:xfrm>
          <a:off x="2975307" y="1196924"/>
          <a:ext cx="7014289" cy="502245"/>
        </p:xfrm>
        <a:graphic>
          <a:graphicData uri="http://schemas.openxmlformats.org/drawingml/2006/table">
            <a:tbl>
              <a:tblPr firstRow="1" bandRow="1"/>
              <a:tblGrid>
                <a:gridCol w="746014">
                  <a:extLst>
                    <a:ext uri="{9D8B030D-6E8A-4147-A177-3AD203B41FA5}">
                      <a16:colId xmlns:a16="http://schemas.microsoft.com/office/drawing/2014/main" val="2471690904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532823217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657231503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727262920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853452100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2186709391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3197492694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193564275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02545627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val="101149118"/>
                    </a:ext>
                  </a:extLst>
                </a:gridCol>
              </a:tblGrid>
              <a:tr h="502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30250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3282BA-06BC-412F-95E4-B211FD71B90E}"/>
              </a:ext>
            </a:extLst>
          </p:cNvPr>
          <p:cNvGraphicFramePr>
            <a:graphicFrameLocks noGrp="1"/>
          </p:cNvGraphicFramePr>
          <p:nvPr/>
        </p:nvGraphicFramePr>
        <p:xfrm>
          <a:off x="2244013" y="1717718"/>
          <a:ext cx="726240" cy="5079646"/>
        </p:xfrm>
        <a:graphic>
          <a:graphicData uri="http://schemas.openxmlformats.org/drawingml/2006/table">
            <a:tbl>
              <a:tblPr firstRow="1" bandRow="1"/>
              <a:tblGrid>
                <a:gridCol w="726240">
                  <a:extLst>
                    <a:ext uri="{9D8B030D-6E8A-4147-A177-3AD203B41FA5}">
                      <a16:colId xmlns:a16="http://schemas.microsoft.com/office/drawing/2014/main" val="844648667"/>
                    </a:ext>
                  </a:extLst>
                </a:gridCol>
              </a:tblGrid>
              <a:tr h="463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490972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45981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6153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62743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21615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705821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8065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109062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81304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27582"/>
                  </a:ext>
                </a:extLst>
              </a:tr>
            </a:tbl>
          </a:graphicData>
        </a:graphic>
      </p:graphicFrame>
      <p:sp>
        <p:nvSpPr>
          <p:cNvPr id="7" name="Speech Bubble: Rectangle 3">
            <a:extLst>
              <a:ext uri="{FF2B5EF4-FFF2-40B4-BE49-F238E27FC236}">
                <a16:creationId xmlns:a16="http://schemas.microsoft.com/office/drawing/2014/main" id="{622C1D95-1B86-4CD9-8C21-8C516EC037D0}"/>
              </a:ext>
            </a:extLst>
          </p:cNvPr>
          <p:cNvSpPr/>
          <p:nvPr/>
        </p:nvSpPr>
        <p:spPr bwMode="auto">
          <a:xfrm rot="16200000">
            <a:off x="843753" y="618855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A1B80-16F0-473A-9F3F-89BFBE08AF41}"/>
              </a:ext>
            </a:extLst>
          </p:cNvPr>
          <p:cNvSpPr txBox="1"/>
          <p:nvPr/>
        </p:nvSpPr>
        <p:spPr>
          <a:xfrm>
            <a:off x="2444619" y="232807"/>
            <a:ext cx="775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Cấu tạo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bảng </a:t>
            </a:r>
            <a:r>
              <a:rPr lang="en-US" sz="3600" b="1">
                <a:solidFill>
                  <a:srgbClr val="006699"/>
                </a:solidFill>
                <a:latin typeface="Verdana"/>
                <a:cs typeface="Arial"/>
              </a:rPr>
              <a:t>nhân,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FB715-CBE4-4867-A748-CD0ED1F1EB39}"/>
              </a:ext>
            </a:extLst>
          </p:cNvPr>
          <p:cNvSpPr txBox="1"/>
          <p:nvPr/>
        </p:nvSpPr>
        <p:spPr>
          <a:xfrm>
            <a:off x="382171" y="1225886"/>
            <a:ext cx="17386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Phép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9614FE-C2E4-4C93-ADAF-B50A4CE39861}"/>
              </a:ext>
            </a:extLst>
          </p:cNvPr>
          <p:cNvSpPr/>
          <p:nvPr/>
        </p:nvSpPr>
        <p:spPr bwMode="auto">
          <a:xfrm>
            <a:off x="2340816" y="1195728"/>
            <a:ext cx="556724" cy="4827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11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10849672" y="7625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10545925" y="1363255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Thương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3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10849672" y="37868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10685012" y="4294565"/>
            <a:ext cx="12473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 bị chia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B46314-C6D4-4915-9FC3-42F8839F6F94}"/>
              </a:ext>
            </a:extLst>
          </p:cNvPr>
          <p:cNvSpPr/>
          <p:nvPr/>
        </p:nvSpPr>
        <p:spPr bwMode="auto">
          <a:xfrm>
            <a:off x="2970252" y="1743474"/>
            <a:ext cx="7019344" cy="503658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16" name="Speech Bubble: Rectangle 26">
            <a:extLst>
              <a:ext uri="{FF2B5EF4-FFF2-40B4-BE49-F238E27FC236}">
                <a16:creationId xmlns:a16="http://schemas.microsoft.com/office/drawing/2014/main" id="{A5D024E0-B316-4ED6-93AE-8E2C67FD1106}"/>
              </a:ext>
            </a:extLst>
          </p:cNvPr>
          <p:cNvSpPr/>
          <p:nvPr/>
        </p:nvSpPr>
        <p:spPr bwMode="auto">
          <a:xfrm rot="16200000">
            <a:off x="774211" y="3795959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A0CB2-E164-48AA-BAE6-22BD3C1F0BFB}"/>
              </a:ext>
            </a:extLst>
          </p:cNvPr>
          <p:cNvSpPr txBox="1"/>
          <p:nvPr/>
        </p:nvSpPr>
        <p:spPr>
          <a:xfrm>
            <a:off x="412493" y="4396698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5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815685"/>
              </p:ext>
            </p:extLst>
          </p:nvPr>
        </p:nvGraphicFramePr>
        <p:xfrm>
          <a:off x="572355" y="888034"/>
          <a:ext cx="6605881" cy="576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66">
                  <a:extLst>
                    <a:ext uri="{9D8B030D-6E8A-4147-A177-3AD203B41FA5}">
                      <a16:colId xmlns:a16="http://schemas.microsoft.com/office/drawing/2014/main" val="3740074206"/>
                    </a:ext>
                  </a:extLst>
                </a:gridCol>
                <a:gridCol w="538701">
                  <a:extLst>
                    <a:ext uri="{9D8B030D-6E8A-4147-A177-3AD203B41FA5}">
                      <a16:colId xmlns:a16="http://schemas.microsoft.com/office/drawing/2014/main" val="2590119354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675399936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907839069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423365217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2580835748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313609336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204494741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221796501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3748557543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124933594"/>
                    </a:ext>
                  </a:extLst>
                </a:gridCol>
              </a:tblGrid>
              <a:tr h="4456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70356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06418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4464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2330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0464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432300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40997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87432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520218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858"/>
                  </a:ext>
                </a:extLst>
              </a:tr>
              <a:tr h="768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3299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112452" y="878670"/>
            <a:ext cx="1632178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3= 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9578" y="1395100"/>
            <a:ext cx="384107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2800" b="1" i="0" u="none" strike="noStrike" kern="1200" cap="none" spc="0" normalizeH="0" baseline="0" noProof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>
                <a:ln w="0"/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dóng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phải đến số 12.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763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49791" y="3089267"/>
            <a:ext cx="384460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ở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đầu dòng, dóng xuống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gặp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nhau ở số 12.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763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85013" y="4949069"/>
            <a:ext cx="384460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Ta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3 = 12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4 =</a:t>
            </a: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B138A-3475-42E5-B4C5-C82A26D74C19}"/>
              </a:ext>
            </a:extLst>
          </p:cNvPr>
          <p:cNvSpPr/>
          <p:nvPr/>
        </p:nvSpPr>
        <p:spPr>
          <a:xfrm>
            <a:off x="2883592" y="2386953"/>
            <a:ext cx="495855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681565-6C44-43F2-957F-6BB39EF612C9}"/>
              </a:ext>
            </a:extLst>
          </p:cNvPr>
          <p:cNvSpPr/>
          <p:nvPr/>
        </p:nvSpPr>
        <p:spPr>
          <a:xfrm>
            <a:off x="531352" y="2365528"/>
            <a:ext cx="573620" cy="467758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E30A57-5747-47FA-B63A-502E0EA94B37}"/>
              </a:ext>
            </a:extLst>
          </p:cNvPr>
          <p:cNvSpPr/>
          <p:nvPr/>
        </p:nvSpPr>
        <p:spPr>
          <a:xfrm>
            <a:off x="2868991" y="917076"/>
            <a:ext cx="526743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4FA9ED-EE51-4F22-9D66-5EFB754985C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114539" y="1205655"/>
            <a:ext cx="16981" cy="118129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63DD71-6693-4706-B471-091E9E5D92AE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835402" y="2604905"/>
            <a:ext cx="2048190" cy="15927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F5F730-7AD4-48B4-88BA-02CB9EBED1DB}"/>
              </a:ext>
            </a:extLst>
          </p:cNvPr>
          <p:cNvSpPr txBox="1"/>
          <p:nvPr/>
        </p:nvSpPr>
        <p:spPr>
          <a:xfrm>
            <a:off x="466955" y="-21885"/>
            <a:ext cx="586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Cách sử dụng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bảng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05176F-570D-1B35-0146-63F37FC4C4FE}"/>
              </a:ext>
            </a:extLst>
          </p:cNvPr>
          <p:cNvSpPr/>
          <p:nvPr/>
        </p:nvSpPr>
        <p:spPr>
          <a:xfrm>
            <a:off x="7443487" y="273869"/>
            <a:ext cx="45897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kết quả phép nhân 4 x 3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9" grpId="0" animBg="1"/>
      <p:bldP spid="10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5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096341"/>
              </p:ext>
            </p:extLst>
          </p:nvPr>
        </p:nvGraphicFramePr>
        <p:xfrm>
          <a:off x="473248" y="846336"/>
          <a:ext cx="6605881" cy="576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66">
                  <a:extLst>
                    <a:ext uri="{9D8B030D-6E8A-4147-A177-3AD203B41FA5}">
                      <a16:colId xmlns:a16="http://schemas.microsoft.com/office/drawing/2014/main" val="3740074206"/>
                    </a:ext>
                  </a:extLst>
                </a:gridCol>
                <a:gridCol w="538701">
                  <a:extLst>
                    <a:ext uri="{9D8B030D-6E8A-4147-A177-3AD203B41FA5}">
                      <a16:colId xmlns:a16="http://schemas.microsoft.com/office/drawing/2014/main" val="2590119354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675399936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907839069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423365217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2580835748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313609336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204494741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221796501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3748557543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val="1124933594"/>
                    </a:ext>
                  </a:extLst>
                </a:gridCol>
              </a:tblGrid>
              <a:tr h="4456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70356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06418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74464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2330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0464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432300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40997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87432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520218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858"/>
                  </a:ext>
                </a:extLst>
              </a:tr>
              <a:tr h="768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3299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235652" y="797418"/>
            <a:ext cx="14975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: 6=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7731648" y="1371273"/>
            <a:ext cx="384107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ở </a:t>
            </a:r>
            <a:r>
              <a:rPr kumimoji="0" lang="en-US" sz="2800" b="1" i="0" u="none" strike="noStrike" kern="1200" cap="none" spc="0" normalizeH="0" baseline="0" noProof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>
                <a:ln w="0"/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dóng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phải gặp 30.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763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8115" y="3122940"/>
            <a:ext cx="38446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Dóng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lên gặp nhau ở dòng đầu.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763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97083" y="4925242"/>
            <a:ext cx="384460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Ta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: 6 = 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: 5 =</a:t>
            </a: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392" y="3792754"/>
            <a:ext cx="500959" cy="467758"/>
          </a:xfrm>
          <a:prstGeom prst="rect">
            <a:avLst/>
          </a:prstGeom>
          <a:solidFill>
            <a:srgbClr val="FF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9876" y="833028"/>
            <a:ext cx="526743" cy="43590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9876" y="3801324"/>
            <a:ext cx="500959" cy="46891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948986" y="4035781"/>
            <a:ext cx="2470890" cy="41266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10" idx="0"/>
          </p:cNvCxnSpPr>
          <p:nvPr/>
        </p:nvCxnSpPr>
        <p:spPr>
          <a:xfrm flipH="1" flipV="1">
            <a:off x="3641427" y="1242547"/>
            <a:ext cx="28929" cy="255877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4FA9ED-EE51-4F22-9D66-5EFB754985CE}"/>
              </a:ext>
            </a:extLst>
          </p:cNvPr>
          <p:cNvCxnSpPr>
            <a:cxnSpLocks/>
          </p:cNvCxnSpPr>
          <p:nvPr/>
        </p:nvCxnSpPr>
        <p:spPr>
          <a:xfrm flipV="1">
            <a:off x="-957355" y="1390799"/>
            <a:ext cx="20279" cy="129396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63DD71-6693-4706-B471-091E9E5D92AE}"/>
              </a:ext>
            </a:extLst>
          </p:cNvPr>
          <p:cNvCxnSpPr>
            <a:cxnSpLocks/>
          </p:cNvCxnSpPr>
          <p:nvPr/>
        </p:nvCxnSpPr>
        <p:spPr>
          <a:xfrm flipV="1">
            <a:off x="-2107743" y="1242547"/>
            <a:ext cx="2251035" cy="864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F5F730-7AD4-48B4-88BA-02CB9EBED1DB}"/>
              </a:ext>
            </a:extLst>
          </p:cNvPr>
          <p:cNvSpPr txBox="1"/>
          <p:nvPr/>
        </p:nvSpPr>
        <p:spPr>
          <a:xfrm>
            <a:off x="54260" y="107082"/>
            <a:ext cx="586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Cách sử dụng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bảng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DF24B8-0158-5AF2-68E1-D953731F09E5}"/>
              </a:ext>
            </a:extLst>
          </p:cNvPr>
          <p:cNvSpPr/>
          <p:nvPr/>
        </p:nvSpPr>
        <p:spPr>
          <a:xfrm>
            <a:off x="7174410" y="254148"/>
            <a:ext cx="4567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kết quả phép chia 30 : 6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9" grpId="0" animBg="1"/>
      <p:bldP spid="10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03" y="1726129"/>
            <a:ext cx="11706484" cy="249499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1735497" y="2242313"/>
            <a:ext cx="2494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5897" y="2242313"/>
            <a:ext cx="1867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43" y="1528009"/>
            <a:ext cx="11706484" cy="24949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21125" y="2540050"/>
            <a:ext cx="1863095" cy="1446550"/>
          </a:xfrm>
          <a:prstGeom prst="rect">
            <a:avLst/>
          </a:prstGeom>
          <a:solidFill>
            <a:srgbClr val="FDE5CA"/>
          </a:solidFill>
          <a:ln w="28575">
            <a:solidFill>
              <a:srgbClr val="F57D1A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6 x 7 = </a:t>
            </a:r>
            <a:r>
              <a:rPr lang="en-US" sz="2600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10 x 7 = </a:t>
            </a:r>
            <a:r>
              <a:rPr lang="en-US" sz="2600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</a:t>
            </a:r>
            <a:endParaRPr lang="en-US" sz="26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4945" y="2540050"/>
            <a:ext cx="1646551" cy="1446550"/>
          </a:xfrm>
          <a:prstGeom prst="rect">
            <a:avLst/>
          </a:prstGeom>
          <a:solidFill>
            <a:srgbClr val="FDE5CA"/>
          </a:solidFill>
          <a:ln w="28575">
            <a:solidFill>
              <a:srgbClr val="F57D1A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8 x 6 = </a:t>
            </a:r>
            <a:r>
              <a:rPr lang="en-US" sz="2600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48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4 x 9 = </a:t>
            </a:r>
            <a:r>
              <a:rPr lang="en-US" sz="2600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</a:t>
            </a:r>
            <a:endParaRPr lang="en-US" sz="26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72690" y="2540050"/>
            <a:ext cx="1731612" cy="1446550"/>
          </a:xfrm>
          <a:prstGeom prst="rect">
            <a:avLst/>
          </a:prstGeom>
          <a:solidFill>
            <a:srgbClr val="FDE5CA"/>
          </a:solidFill>
          <a:ln w="28575">
            <a:solidFill>
              <a:srgbClr val="F57D1A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mtClean="0">
                <a:latin typeface="Roboto" panose="02000000000000000000" pitchFamily="2" charset="0"/>
                <a:ea typeface="Roboto" panose="02000000000000000000" pitchFamily="2" charset="0"/>
              </a:rPr>
              <a:t>64 : 8 = </a:t>
            </a:r>
            <a:r>
              <a:rPr lang="en-US" sz="2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mtClean="0">
                <a:latin typeface="Roboto" panose="02000000000000000000" pitchFamily="2" charset="0"/>
                <a:ea typeface="Roboto" panose="02000000000000000000" pitchFamily="2" charset="0"/>
              </a:rPr>
              <a:t>50 : 5 = </a:t>
            </a:r>
            <a:r>
              <a:rPr lang="en-US" sz="2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sz="26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36515" y="2540050"/>
            <a:ext cx="1541724" cy="1446550"/>
          </a:xfrm>
          <a:prstGeom prst="rect">
            <a:avLst/>
          </a:prstGeom>
          <a:solidFill>
            <a:srgbClr val="FDE5CA"/>
          </a:solidFill>
          <a:ln w="28575">
            <a:solidFill>
              <a:srgbClr val="F57D1A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mtClean="0">
                <a:latin typeface="Roboto" panose="02000000000000000000" pitchFamily="2" charset="0"/>
                <a:ea typeface="Roboto" panose="02000000000000000000" pitchFamily="2" charset="0"/>
              </a:rPr>
              <a:t>28 : 7 = </a:t>
            </a:r>
            <a:r>
              <a:rPr lang="en-US" sz="2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mtClean="0">
                <a:latin typeface="Roboto" panose="02000000000000000000" pitchFamily="2" charset="0"/>
                <a:ea typeface="Roboto" panose="02000000000000000000" pitchFamily="2" charset="0"/>
              </a:rPr>
              <a:t>63 : 9 = </a:t>
            </a:r>
            <a:r>
              <a:rPr lang="en-US" sz="260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sz="26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750737" y="2044193"/>
            <a:ext cx="2494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1137" y="2044193"/>
            <a:ext cx="1867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68" y="662208"/>
            <a:ext cx="11612115" cy="16769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97778" y="1617592"/>
            <a:ext cx="400333" cy="523220"/>
          </a:xfrm>
          <a:prstGeom prst="rect">
            <a:avLst/>
          </a:prstGeom>
          <a:solidFill>
            <a:srgbClr val="DDA6CB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b="1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endParaRPr lang="en-US" sz="28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11639" y="1628225"/>
            <a:ext cx="963859" cy="461665"/>
          </a:xfrm>
          <a:prstGeom prst="rect">
            <a:avLst/>
          </a:prstGeom>
          <a:solidFill>
            <a:srgbClr val="DBE9AE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b="1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</a:t>
            </a:r>
            <a:r>
              <a:rPr lang="en-US" sz="2400" smtClean="0">
                <a:latin typeface="Roboto" panose="02000000000000000000" pitchFamily="2" charset="0"/>
                <a:ea typeface="Roboto" panose="02000000000000000000" pitchFamily="2" charset="0"/>
              </a:rPr>
              <a:t>kg</a:t>
            </a: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49992" y="1617592"/>
            <a:ext cx="857534" cy="523220"/>
          </a:xfrm>
          <a:prstGeom prst="rect">
            <a:avLst/>
          </a:prstGeom>
          <a:solidFill>
            <a:srgbClr val="FEEAC6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b="1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 </a:t>
            </a:r>
            <a:r>
              <a:rPr lang="en-US" sz="2800" i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</a:t>
            </a:r>
            <a:endParaRPr lang="en-US" sz="2800" i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48311" y="1586814"/>
            <a:ext cx="379068" cy="584775"/>
          </a:xfrm>
          <a:prstGeom prst="rect">
            <a:avLst/>
          </a:prstGeom>
          <a:solidFill>
            <a:srgbClr val="FAD4E5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endParaRPr lang="en-US" sz="3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1" y="406362"/>
            <a:ext cx="11706652" cy="85891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556062" y="811812"/>
            <a:ext cx="18116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9498842" y="811812"/>
            <a:ext cx="17383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009031" y="1265274"/>
            <a:ext cx="2818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394035" y="1265274"/>
            <a:ext cx="1973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2" idx="3"/>
          </p:cNvCxnSpPr>
          <p:nvPr/>
        </p:nvCxnSpPr>
        <p:spPr>
          <a:xfrm>
            <a:off x="11327805" y="835818"/>
            <a:ext cx="6003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5513" y="1265274"/>
            <a:ext cx="8327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1554" y="4159417"/>
            <a:ext cx="110082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Công viên đó có số con khỉ là:</a:t>
            </a:r>
          </a:p>
          <a:p>
            <a:pPr algn="ctr"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3 x 2 = 6 (con)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Đáp số: </a:t>
            </a:r>
            <a:r>
              <a:rPr lang="en-US" sz="28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khỉ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01947" y="1265274"/>
            <a:ext cx="19234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09031" y="810348"/>
            <a:ext cx="22451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10362" y="2725434"/>
            <a:ext cx="1524000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4632574" y="2739722"/>
            <a:ext cx="182563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156574" y="2739722"/>
            <a:ext cx="182563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10317" y="2432695"/>
            <a:ext cx="21689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i="0" smtClean="0">
                <a:latin typeface="Arial" panose="020B0604020202020204" pitchFamily="34" charset="0"/>
                <a:cs typeface="Arial" panose="020B0604020202020204" pitchFamily="34" charset="0"/>
              </a:rPr>
              <a:t>Vượn:</a:t>
            </a:r>
            <a:endParaRPr lang="en-US" sz="24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75462" y="2192034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i="0" smtClean="0">
                <a:latin typeface="Arial" panose="020B0604020202020204" pitchFamily="34" charset="0"/>
                <a:cs typeface="Arial" panose="020B0604020202020204" pitchFamily="34" charset="0"/>
              </a:rPr>
              <a:t>3 con</a:t>
            </a: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76932" y="3069219"/>
            <a:ext cx="2202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i="0" smtClean="0">
                <a:latin typeface="Arial" panose="020B0604020202020204" pitchFamily="34" charset="0"/>
                <a:cs typeface="Arial" panose="020B0604020202020204" pitchFamily="34" charset="0"/>
              </a:rPr>
              <a:t>Khỉ:</a:t>
            </a:r>
            <a:endParaRPr lang="en-US" sz="24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2661" y="3621259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i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i="0" smtClean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endParaRPr lang="en-US" sz="240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723062" y="3335034"/>
            <a:ext cx="1524000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4619874" y="3349322"/>
            <a:ext cx="182563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34362" y="3335034"/>
            <a:ext cx="1524000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6132763" y="3366784"/>
            <a:ext cx="182562" cy="1587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7667874" y="3362022"/>
            <a:ext cx="182563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495256" y="3043088"/>
            <a:ext cx="457200" cy="1588"/>
          </a:xfrm>
          <a:prstGeom prst="line">
            <a:avLst/>
          </a:prstGeom>
          <a:ln w="38100">
            <a:solidFill>
              <a:srgbClr val="3333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009521" y="3063209"/>
            <a:ext cx="457200" cy="1588"/>
          </a:xfrm>
          <a:prstGeom prst="line">
            <a:avLst/>
          </a:prstGeom>
          <a:ln w="38100">
            <a:solidFill>
              <a:srgbClr val="3333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flipV="1">
            <a:off x="4681114" y="2883667"/>
            <a:ext cx="3077247" cy="770021"/>
          </a:xfrm>
          <a:prstGeom prst="arc">
            <a:avLst>
              <a:gd name="adj1" fmla="val 10916489"/>
              <a:gd name="adj2" fmla="val 21502416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85283" y="1571703"/>
            <a:ext cx="18716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en-US" sz="2800" b="1" i="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63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Bảng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chia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>
            <a:extLst>
              <a:ext uri="{FF2B5EF4-FFF2-40B4-BE49-F238E27FC236}">
                <a16:creationId xmlns:a16="http://schemas.microsoft.com/office/drawing/2014/main" id="{09BE856E-7F57-4754-9904-D09FD46EC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B93B0815-5B49-45F4-857C-85B853EBB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4741" flipH="1">
            <a:off x="4872832" y="287581"/>
            <a:ext cx="6376448" cy="57342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4FA54A-0D95-4C40-AA1B-0307DB61F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02" y="657126"/>
            <a:ext cx="8998476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41" name="Picture 4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7" y="2643794"/>
            <a:ext cx="3289348" cy="4086637"/>
          </a:xfrm>
          <a:prstGeom prst="rect">
            <a:avLst/>
          </a:prstGeom>
        </p:spPr>
      </p:pic>
      <p:sp>
        <p:nvSpPr>
          <p:cNvPr id="21" name="Freeform: Shape 29"/>
          <p:cNvSpPr/>
          <p:nvPr/>
        </p:nvSpPr>
        <p:spPr>
          <a:xfrm flipH="1">
            <a:off x="4271799" y="3970691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: Shape 57"/>
          <p:cNvSpPr/>
          <p:nvPr/>
        </p:nvSpPr>
        <p:spPr>
          <a:xfrm flipH="1">
            <a:off x="4271798" y="2658248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24" name="Group 23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30 : 6 = ?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31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3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8689" y="4042132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0432" y="2697983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40" name="Freeform: Shape 29"/>
          <p:cNvSpPr/>
          <p:nvPr/>
        </p:nvSpPr>
        <p:spPr>
          <a:xfrm flipH="1">
            <a:off x="4271799" y="5350540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0432" y="5486487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42" name="Picture 18" descr="Entertainment-02-june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19387" y="3620347"/>
            <a:ext cx="180170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27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463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38" grpId="0"/>
      <p:bldP spid="39" grpId="0"/>
      <p:bldP spid="40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11" y="2616555"/>
            <a:ext cx="3289348" cy="4086637"/>
          </a:xfrm>
          <a:prstGeom prst="rect">
            <a:avLst/>
          </a:prstGeom>
        </p:spPr>
      </p:pic>
      <p:sp>
        <p:nvSpPr>
          <p:cNvPr id="24" name="Freeform: Shape 29"/>
          <p:cNvSpPr/>
          <p:nvPr/>
        </p:nvSpPr>
        <p:spPr>
          <a:xfrm flipH="1">
            <a:off x="4595694" y="3923909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57"/>
          <p:cNvSpPr/>
          <p:nvPr/>
        </p:nvSpPr>
        <p:spPr>
          <a:xfrm flipH="1">
            <a:off x="4595693" y="2611465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27" name="Group 26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56 : 8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34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35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16573" y="3995350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802212" y="2730119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43" name="Freeform: Shape 29"/>
          <p:cNvSpPr/>
          <p:nvPr/>
        </p:nvSpPr>
        <p:spPr>
          <a:xfrm flipH="1">
            <a:off x="4595694" y="5303757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16573" y="5439705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</a:p>
        </p:txBody>
      </p:sp>
      <p:pic>
        <p:nvPicPr>
          <p:cNvPr id="45" name="Picture 18" descr="Entertainment-02-june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43781" y="3442724"/>
            <a:ext cx="2133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0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463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41" grpId="0"/>
      <p:bldP spid="42" grpId="0"/>
      <p:bldP spid="43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11" y="2616555"/>
            <a:ext cx="3289348" cy="4086637"/>
          </a:xfrm>
          <a:prstGeom prst="rect">
            <a:avLst/>
          </a:prstGeom>
        </p:spPr>
      </p:pic>
      <p:sp>
        <p:nvSpPr>
          <p:cNvPr id="24" name="Freeform: Shape 29"/>
          <p:cNvSpPr/>
          <p:nvPr/>
        </p:nvSpPr>
        <p:spPr>
          <a:xfrm flipH="1">
            <a:off x="4595694" y="3923909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57"/>
          <p:cNvSpPr/>
          <p:nvPr/>
        </p:nvSpPr>
        <p:spPr>
          <a:xfrm flipH="1">
            <a:off x="4595693" y="2611465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27" name="Group 26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72 : 8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34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35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16573" y="3995350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802212" y="2730119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</a:p>
        </p:txBody>
      </p:sp>
      <p:sp>
        <p:nvSpPr>
          <p:cNvPr id="43" name="Freeform: Shape 29"/>
          <p:cNvSpPr/>
          <p:nvPr/>
        </p:nvSpPr>
        <p:spPr>
          <a:xfrm flipH="1">
            <a:off x="4595694" y="5303757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16573" y="5439705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10</a:t>
            </a:r>
          </a:p>
        </p:txBody>
      </p:sp>
      <p:pic>
        <p:nvPicPr>
          <p:cNvPr id="45" name="Picture 18" descr="Entertainment-02-june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43781" y="3442724"/>
            <a:ext cx="2133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5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463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41" grpId="0"/>
      <p:bldP spid="42" grpId="0"/>
      <p:bldP spid="43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7" y="2643794"/>
            <a:ext cx="3289348" cy="4086637"/>
          </a:xfrm>
          <a:prstGeom prst="rect">
            <a:avLst/>
          </a:prstGeom>
        </p:spPr>
      </p:pic>
      <p:sp>
        <p:nvSpPr>
          <p:cNvPr id="25" name="Freeform: Shape 29"/>
          <p:cNvSpPr/>
          <p:nvPr/>
        </p:nvSpPr>
        <p:spPr>
          <a:xfrm flipH="1">
            <a:off x="4271799" y="3970691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57"/>
          <p:cNvSpPr/>
          <p:nvPr/>
        </p:nvSpPr>
        <p:spPr>
          <a:xfrm flipH="1">
            <a:off x="4271798" y="2658248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28" name="Group 27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63 : 9 = ?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35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36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88689" y="4042132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0432" y="2697983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44" name="Freeform: Shape 29"/>
          <p:cNvSpPr/>
          <p:nvPr/>
        </p:nvSpPr>
        <p:spPr>
          <a:xfrm flipH="1">
            <a:off x="4271799" y="5350540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70432" y="5486487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</a:p>
        </p:txBody>
      </p:sp>
      <p:pic>
        <p:nvPicPr>
          <p:cNvPr id="46" name="Picture 18" descr="Entertainment-02-june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19387" y="3620347"/>
            <a:ext cx="180170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9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463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42" grpId="0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7" y="2643794"/>
            <a:ext cx="3289348" cy="4086637"/>
          </a:xfrm>
          <a:prstGeom prst="rect">
            <a:avLst/>
          </a:prstGeom>
        </p:spPr>
      </p:pic>
      <p:sp>
        <p:nvSpPr>
          <p:cNvPr id="24" name="Freeform: Shape 29"/>
          <p:cNvSpPr/>
          <p:nvPr/>
        </p:nvSpPr>
        <p:spPr>
          <a:xfrm flipH="1">
            <a:off x="4271799" y="3970691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57"/>
          <p:cNvSpPr/>
          <p:nvPr/>
        </p:nvSpPr>
        <p:spPr>
          <a:xfrm flipH="1">
            <a:off x="4271798" y="2658248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27" name="Group 26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66 : 6 = ?</a:t>
                </a: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34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35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88689" y="4042132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70432" y="2697983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43" name="Freeform: Shape 29"/>
          <p:cNvSpPr/>
          <p:nvPr/>
        </p:nvSpPr>
        <p:spPr>
          <a:xfrm flipH="1">
            <a:off x="4271799" y="5350540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0432" y="5486487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11</a:t>
            </a:r>
          </a:p>
        </p:txBody>
      </p:sp>
      <p:pic>
        <p:nvPicPr>
          <p:cNvPr id="45" name="Picture 18" descr="Entertainment-02-june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19387" y="3620347"/>
            <a:ext cx="180170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4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463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41" grpId="0"/>
      <p:bldP spid="42" grpId="0"/>
      <p:bldP spid="43" grpId="0" animBg="1"/>
      <p:bldP spid="4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951</Words>
  <Application>Microsoft Office PowerPoint</Application>
  <PresentationFormat>Widescreen</PresentationFormat>
  <Paragraphs>643</Paragraphs>
  <Slides>23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UTM HelvetIns</vt:lpstr>
      <vt:lpstr>UTM Davida</vt:lpstr>
      <vt:lpstr>Fujiyama</vt:lpstr>
      <vt:lpstr>Calibri Light</vt:lpstr>
      <vt:lpstr>Times New Roman</vt:lpstr>
      <vt:lpstr>Tahoma</vt:lpstr>
      <vt:lpstr>Calibri</vt:lpstr>
      <vt:lpstr>Arial Black</vt:lpstr>
      <vt:lpstr>华康方圆体W7</vt:lpstr>
      <vt:lpstr>UTM Alexander</vt:lpstr>
      <vt:lpstr>Arial</vt:lpstr>
      <vt:lpstr>Verdana</vt:lpstr>
      <vt:lpstr>方正少儿简体</vt:lpstr>
      <vt:lpstr>Roboto</vt:lpstr>
      <vt:lpstr>.VnTime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52</cp:revision>
  <dcterms:created xsi:type="dcterms:W3CDTF">2023-04-09T01:12:44Z</dcterms:created>
  <dcterms:modified xsi:type="dcterms:W3CDTF">2023-07-20T02:19:29Z</dcterms:modified>
</cp:coreProperties>
</file>