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1" r:id="rId1"/>
  </p:sldMasterIdLst>
  <p:notesMasterIdLst>
    <p:notesMasterId r:id="rId21"/>
  </p:notesMasterIdLst>
  <p:sldIdLst>
    <p:sldId id="256" r:id="rId2"/>
    <p:sldId id="339" r:id="rId3"/>
    <p:sldId id="400" r:id="rId4"/>
    <p:sldId id="401" r:id="rId5"/>
    <p:sldId id="402" r:id="rId6"/>
    <p:sldId id="403" r:id="rId7"/>
    <p:sldId id="343" r:id="rId8"/>
    <p:sldId id="384" r:id="rId9"/>
    <p:sldId id="404" r:id="rId10"/>
    <p:sldId id="406" r:id="rId11"/>
    <p:sldId id="344" r:id="rId12"/>
    <p:sldId id="405" r:id="rId13"/>
    <p:sldId id="407" r:id="rId14"/>
    <p:sldId id="408" r:id="rId15"/>
    <p:sldId id="409" r:id="rId16"/>
    <p:sldId id="410" r:id="rId17"/>
    <p:sldId id="346" r:id="rId18"/>
    <p:sldId id="345" r:id="rId19"/>
    <p:sldId id="266" r:id="rId20"/>
  </p:sldIdLst>
  <p:sldSz cx="12192000" cy="6858000"/>
  <p:notesSz cx="6858000" cy="9144000"/>
  <p:embeddedFontLst>
    <p:embeddedFont>
      <p:font typeface="UTM HelvetIns" pitchFamily="2" charset="0"/>
      <p:regular r:id="rId22"/>
    </p:embeddedFont>
    <p:embeddedFont>
      <p:font typeface="UTM Davida" panose="02040603050506020204" pitchFamily="18" charset="0"/>
      <p:regular r:id="rId23"/>
    </p:embeddedFont>
    <p:embeddedFont>
      <p:font typeface="Fujiyama" panose="02020500000000000000" pitchFamily="18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Tahoma" panose="020B0604030504040204" pitchFamily="34" charset="0"/>
      <p:regular r:id="rId30"/>
      <p:bold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DengXian" panose="020B0604020202020204" charset="-122"/>
      <p:regular r:id="rId36"/>
      <p:bold r:id="rId37"/>
    </p:embeddedFont>
    <p:embeddedFont>
      <p:font typeface="UTM Alexander" panose="02040603050506020204" pitchFamily="18" charset="0"/>
      <p:regular r:id="rId38"/>
    </p:embeddedFont>
    <p:embeddedFont>
      <p:font typeface="Verdana" panose="020B0604030504040204" pitchFamily="34" charset="0"/>
      <p:regular r:id="rId39"/>
      <p:bold r:id="rId40"/>
      <p:italic r:id="rId41"/>
      <p:boldItalic r:id="rId42"/>
    </p:embeddedFont>
    <p:embeddedFont>
      <p:font typeface="Roboto" panose="02000000000000000000" pitchFamily="2" charset="0"/>
      <p:regular r:id="rId43"/>
      <p:bold r:id="rId44"/>
      <p:italic r:id="rId45"/>
      <p:boldItalic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F0D9"/>
    <a:srgbClr val="FFFF00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92" autoAdjust="0"/>
    <p:restoredTop sz="94717" autoAdjust="0"/>
  </p:normalViewPr>
  <p:slideViewPr>
    <p:cSldViewPr snapToGrid="0">
      <p:cViewPr>
        <p:scale>
          <a:sx n="66" d="100"/>
          <a:sy n="66" d="100"/>
        </p:scale>
        <p:origin x="1118" y="4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8.fntdata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font" Target="fonts/font2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4" Type="http://schemas.openxmlformats.org/officeDocument/2006/relationships/font" Target="fonts/font2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font" Target="fonts/font25.fntdata"/><Relationship Id="rId20" Type="http://schemas.openxmlformats.org/officeDocument/2006/relationships/slide" Target="slides/slide19.xml"/><Relationship Id="rId41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962DCA-D9F6-4E8C-A3F5-487DFE93C47F}" type="datetimeFigureOut">
              <a:rPr lang="en-SG" smtClean="0"/>
              <a:t>20/7/2023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40EC4E-7516-4EFC-80E9-F720E43390B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46761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6D537-6F00-469E-B94E-C9313A35E4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A6869A-274A-41E0-B269-03C73C67E7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A82B2-A476-479B-9B7A-BDF243602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3A2DE-CD82-4F43-B93C-AAF2B4D2F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4B423-DBFA-40F8-9650-CB7751C42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641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171E0-D6F7-49F9-85AA-06666DE16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054026-3C16-4F95-82E9-4BC6334C60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165BC-7821-4CCD-B7EB-6101E97FB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62C26-C8FF-42D6-971C-22E56E9F7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F8B91-318A-43C2-9B0A-CC084C6FC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63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9F06D5-B6C4-443E-B5B6-4B189F2FAA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EBB4AC-6836-48D0-B8F6-632DE254A1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8DE90E-1ED4-4823-92B6-05F935B79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E9C3BB-3A12-404A-BCCA-12CB93A86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6E210-0C79-4AAE-AA42-DC30B0FF6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032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25758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215580"/>
      </p:ext>
    </p:extLst>
  </p:cSld>
  <p:clrMapOvr>
    <a:masterClrMapping/>
  </p:clrMapOvr>
  <p:transition spd="slow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BBA79-4F5D-4EA2-868C-B7FFBBE09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2DAE7-E520-4424-9170-E230775EDB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ECCCF2-1621-49DD-9615-DC94C6F29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0106D-1575-423B-BD29-0639FB9AC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5E140-ED6C-4278-8F50-5DBA52B96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862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20EB0-B956-4C22-8F5B-CD97629A4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D5BDB3-1C9A-47C5-91E4-6B28B2DE2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4800A-D6C3-4BEE-A8E2-2FC1F65AC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E4A41-AA4E-4321-AC9E-4AC25EF8D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E5431-282D-4DCB-929F-53A5AE914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691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40A35-BD54-4328-8755-2545CE04A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2D34B-AA51-4309-9B46-5FCF0E01A4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DE3C52-B1F1-44EE-A89B-B8AD3FFF1F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26F4FF-047B-4F3B-8B87-832093AAF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695DCB-427A-4099-A27D-DB77D8A07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95CA1F-3CCF-4CFF-B6FD-64030E9FF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566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512D4-A0A3-4673-A370-92C55FA1C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FCAE4-DA44-4C23-984F-71544FE21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489FF4-7D8E-4F72-9B32-08B05BC4D0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613586-F8CF-4D20-B6AD-E980377AC3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691A28-BB99-4D67-A247-764CB85ED9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F21831-190B-440E-8658-4E65282E9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C7A2E7-5CA0-4B64-8F47-0C5D8DEC8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125A80-FCFC-4DAF-B3A4-58542721F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613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FBA5C-60C8-4FF1-87FA-FCFFD313C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D75D00-E85C-4246-8DA1-BD3F84618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A8463C-AB1D-49FB-92C0-84F7D13C7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3C4B7-10B1-480F-8441-0FD41D482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04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664C7F-36D9-4AA6-9532-4AB44233E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20F070-C212-4594-AE31-20677788B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3A7A8-B8BC-46E6-9F6A-0D775E11F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255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739E0-DEB0-400A-B2F3-2B9D39E4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AC73F-BCDE-425E-AC03-58477CD89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5FFDDF-D1E3-40B0-869B-6D7A4ADB3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0EC84F-476E-4C99-8C5F-C8C8562A4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A450D0-9B3F-4BD4-AE2E-32680987B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D3374F-3A6E-4AD5-88AE-74232A250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522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D3E63-E0DD-4D94-B1F4-2CB3706D5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F0C4CA-03B1-445C-9C15-E310F3FF8E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6DC2FC-CDC5-4CF4-9B44-F1BE0815B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FB4110-6DAD-491A-8C86-A6B2C40B4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500C22-69BC-4D8E-954A-BDEF0A6CC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177283-389D-4756-8BB9-234538984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89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238AA3-A5E1-46EA-A696-9D87D292A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F6E5AF-F572-4D4C-9399-6DAB425D75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2C45D-F0B9-4978-8C2C-9A9468D031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CD01B1-D6B5-4DF0-AC75-9604245AC0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B73B7-BB6F-4EB5-9A9B-84CDDBF2E1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587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5.png"/><Relationship Id="rId7" Type="http://schemas.openxmlformats.org/officeDocument/2006/relationships/image" Target="../media/image21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22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12" Type="http://schemas.openxmlformats.org/officeDocument/2006/relationships/slide" Target="slide8.xml"/><Relationship Id="rId2" Type="http://schemas.openxmlformats.org/officeDocument/2006/relationships/slide" Target="slide1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3.xml"/><Relationship Id="rId11" Type="http://schemas.openxmlformats.org/officeDocument/2006/relationships/image" Target="../media/image31.png"/><Relationship Id="rId5" Type="http://schemas.openxmlformats.org/officeDocument/2006/relationships/image" Target="../media/image27.png"/><Relationship Id="rId15" Type="http://schemas.openxmlformats.org/officeDocument/2006/relationships/slide" Target="slide18.xml"/><Relationship Id="rId10" Type="http://schemas.openxmlformats.org/officeDocument/2006/relationships/image" Target="../media/image30.png"/><Relationship Id="rId4" Type="http://schemas.openxmlformats.org/officeDocument/2006/relationships/slide" Target="slide9.xml"/><Relationship Id="rId9" Type="http://schemas.openxmlformats.org/officeDocument/2006/relationships/image" Target="../media/image29.png"/><Relationship Id="rId14" Type="http://schemas.openxmlformats.org/officeDocument/2006/relationships/slide" Target="slide1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5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36.png"/><Relationship Id="rId5" Type="http://schemas.openxmlformats.org/officeDocument/2006/relationships/image" Target="../media/image18.png"/><Relationship Id="rId10" Type="http://schemas.openxmlformats.org/officeDocument/2006/relationships/image" Target="../media/image35.png"/><Relationship Id="rId4" Type="http://schemas.openxmlformats.org/officeDocument/2006/relationships/slide" Target="slide15.xml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5.png"/><Relationship Id="rId7" Type="http://schemas.openxmlformats.org/officeDocument/2006/relationships/image" Target="../media/image3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37.png"/><Relationship Id="rId5" Type="http://schemas.openxmlformats.org/officeDocument/2006/relationships/image" Target="../media/image18.png"/><Relationship Id="rId10" Type="http://schemas.openxmlformats.org/officeDocument/2006/relationships/image" Target="../media/image36.png"/><Relationship Id="rId4" Type="http://schemas.openxmlformats.org/officeDocument/2006/relationships/slide" Target="slide15.xml"/><Relationship Id="rId9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6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666251" y="990893"/>
            <a:ext cx="8859499" cy="3267559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err="1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Bài</a:t>
            </a:r>
            <a:r>
              <a:rPr kumimoji="0" lang="en-US" altLang="zh-CN" sz="6000" b="0" i="0" u="none" strike="noStrike" kern="800" cap="none" spc="0" normalizeH="0" baseline="0" noProof="0" dirty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6000" kern="800" noProof="0" dirty="0" smtClean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73</a:t>
            </a:r>
            <a:endParaRPr kumimoji="0" lang="en-US" altLang="zh-CN" sz="6000" b="0" i="0" u="none" strike="noStrike" kern="800" cap="none" spc="0" normalizeH="0" baseline="0" noProof="0" dirty="0">
              <a:ln w="28575"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HelvetIns" pitchFamily="2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lvl="0" algn="ctr" defTabSz="914354">
              <a:lnSpc>
                <a:spcPct val="110000"/>
              </a:lnSpc>
              <a:spcBef>
                <a:spcPts val="500"/>
              </a:spcBef>
              <a:defRPr/>
            </a:pPr>
            <a:r>
              <a:rPr lang="en-US" altLang="zh-CN" sz="6000" kern="800" dirty="0" smtClean="0">
                <a:ln w="28575">
                  <a:noFill/>
                </a:ln>
                <a:solidFill>
                  <a:srgbClr val="C00000"/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SO SÁNH SỐ LỚN GẤP</a:t>
            </a:r>
          </a:p>
          <a:p>
            <a:pPr lvl="0" algn="ctr" defTabSz="914354">
              <a:lnSpc>
                <a:spcPct val="110000"/>
              </a:lnSpc>
              <a:spcBef>
                <a:spcPts val="500"/>
              </a:spcBef>
              <a:defRPr/>
            </a:pPr>
            <a:r>
              <a:rPr lang="en-US" altLang="zh-CN" sz="6000" kern="800" dirty="0" smtClean="0">
                <a:ln w="28575">
                  <a:noFill/>
                </a:ln>
                <a:solidFill>
                  <a:srgbClr val="C00000"/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MẤY LẦN SỐ BÉ</a:t>
            </a:r>
            <a:endParaRPr lang="zh-CN" altLang="en-US" sz="6000" kern="800" dirty="0">
              <a:ln w="28575">
                <a:noFill/>
              </a:ln>
              <a:solidFill>
                <a:srgbClr val="C00000"/>
              </a:solidFill>
              <a:latin typeface="UTM HelvetIns" pitchFamily="2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7" name="Subtitle 3">
            <a:extLst>
              <a:ext uri="{FF2B5EF4-FFF2-40B4-BE49-F238E27FC236}">
                <a16:creationId xmlns:a16="http://schemas.microsoft.com/office/drawing/2014/main" id="{6734CE7D-5AFB-4EF2-BBED-165338F4FADE}"/>
              </a:ext>
            </a:extLst>
          </p:cNvPr>
          <p:cNvSpPr txBox="1">
            <a:spLocks/>
          </p:cNvSpPr>
          <p:nvPr/>
        </p:nvSpPr>
        <p:spPr>
          <a:xfrm>
            <a:off x="2648188" y="4158873"/>
            <a:ext cx="7456394" cy="5078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khoa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noProof="0" dirty="0" smtClean="0">
                <a:solidFill>
                  <a:prstClr val="black"/>
                </a:solidFill>
                <a:latin typeface="Calibri" panose="020F0502020204030204"/>
              </a:rPr>
              <a:t>79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67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41DFE8-263A-C394-101E-8C78284B0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343" y="902104"/>
            <a:ext cx="7916926" cy="33346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7FC542-4CDC-3CFE-BDF6-85D8AF5119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6985" y="3429000"/>
            <a:ext cx="3563789" cy="3563789"/>
          </a:xfrm>
          <a:prstGeom prst="rect">
            <a:avLst/>
          </a:prstGeom>
        </p:spPr>
      </p:pic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0E84ACB5-2262-EF1C-04E9-FE5BBC186C31}"/>
              </a:ext>
            </a:extLst>
          </p:cNvPr>
          <p:cNvSpPr/>
          <p:nvPr/>
        </p:nvSpPr>
        <p:spPr>
          <a:xfrm>
            <a:off x="133832" y="0"/>
            <a:ext cx="1051078" cy="1131446"/>
          </a:xfrm>
          <a:prstGeom prst="triangle">
            <a:avLst/>
          </a:prstGeom>
          <a:solidFill>
            <a:srgbClr val="4472C4"/>
          </a:solidFill>
          <a:ln w="5715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2032F3-21B7-3780-72EF-ED95C5C8AF9F}"/>
              </a:ext>
            </a:extLst>
          </p:cNvPr>
          <p:cNvSpPr txBox="1"/>
          <p:nvPr/>
        </p:nvSpPr>
        <p:spPr>
          <a:xfrm>
            <a:off x="467010" y="335830"/>
            <a:ext cx="384721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031F4E-297C-3AA4-912C-C33B54491637}"/>
              </a:ext>
            </a:extLst>
          </p:cNvPr>
          <p:cNvSpPr txBox="1"/>
          <p:nvPr/>
        </p:nvSpPr>
        <p:spPr>
          <a:xfrm>
            <a:off x="851731" y="16860"/>
            <a:ext cx="71889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8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tranh rồi trả lời câu hỏi:</a:t>
            </a:r>
          </a:p>
          <a:p>
            <a:pPr lvl="1"/>
            <a:r>
              <a:rPr lang="en-US" sz="28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bức tranh, số bông hoa gấp mấy lần số con ong?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9832FC-4021-9E55-5BEF-36755B0A222E}"/>
              </a:ext>
            </a:extLst>
          </p:cNvPr>
          <p:cNvSpPr txBox="1"/>
          <p:nvPr/>
        </p:nvSpPr>
        <p:spPr>
          <a:xfrm>
            <a:off x="2282190" y="4431103"/>
            <a:ext cx="92392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 bức tranh, số bông hoa gấp số con ong số lần là: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51B9E8-B136-8CE1-F9ED-BFE813CA9FFE}"/>
              </a:ext>
            </a:extLst>
          </p:cNvPr>
          <p:cNvSpPr txBox="1"/>
          <p:nvPr/>
        </p:nvSpPr>
        <p:spPr>
          <a:xfrm>
            <a:off x="5105399" y="4923000"/>
            <a:ext cx="39371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 : 4 = 3 (lần)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1A37B0-F20B-2A71-F850-55D86524EF8F}"/>
              </a:ext>
            </a:extLst>
          </p:cNvPr>
          <p:cNvSpPr txBox="1"/>
          <p:nvPr/>
        </p:nvSpPr>
        <p:spPr>
          <a:xfrm>
            <a:off x="5776462" y="5450336"/>
            <a:ext cx="29353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số: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lần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944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91D8D241-D6F2-4DF5-98E8-3AFE08E5EBE6}"/>
              </a:ext>
            </a:extLst>
          </p:cNvPr>
          <p:cNvSpPr txBox="1"/>
          <p:nvPr/>
        </p:nvSpPr>
        <p:spPr>
          <a:xfrm>
            <a:off x="1586352" y="2269279"/>
            <a:ext cx="8859499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54">
              <a:lnSpc>
                <a:spcPct val="110000"/>
              </a:lnSpc>
              <a:spcBef>
                <a:spcPts val="500"/>
              </a:spcBef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VẬN DỤNG</a:t>
            </a:r>
            <a:endParaRPr lang="zh-CN" altLang="en-US" sz="8000" kern="800">
              <a:ln w="28575">
                <a:noFill/>
              </a:ln>
              <a:solidFill>
                <a:srgbClr val="00206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9380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Google Shape;96;p2"/>
          <p:cNvPicPr preferRelativeResize="0"/>
          <p:nvPr/>
        </p:nvPicPr>
        <p:blipFill rotWithShape="1">
          <a:blip r:embed="rId3">
            <a:alphaModFix/>
          </a:blip>
          <a:srcRect l="40297" t="44231" r="46039" b="5871"/>
          <a:stretch/>
        </p:blipFill>
        <p:spPr>
          <a:xfrm>
            <a:off x="1703513" y="3356993"/>
            <a:ext cx="1571467" cy="3712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97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03513" y="172914"/>
            <a:ext cx="1736767" cy="1324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98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96201" y="4276526"/>
            <a:ext cx="2786077" cy="2392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99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645732" y="5613397"/>
            <a:ext cx="2055670" cy="1304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100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8820139" y="172914"/>
            <a:ext cx="1944216" cy="2194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102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876584" y="6307863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D0E7089-4164-45AC-A15D-EB5D8DFA63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97778" y="1080911"/>
            <a:ext cx="6596444" cy="25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97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oogle Shape;107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81840" y="332656"/>
            <a:ext cx="6338497" cy="4320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08;p3"/>
          <p:cNvPicPr preferRelativeResize="0"/>
          <p:nvPr/>
        </p:nvPicPr>
        <p:blipFill rotWithShape="1">
          <a:blip r:embed="rId4">
            <a:alphaModFix/>
          </a:blip>
          <a:srcRect l="40297" t="44231" r="46039" b="5871"/>
          <a:stretch/>
        </p:blipFill>
        <p:spPr>
          <a:xfrm>
            <a:off x="1703513" y="3356993"/>
            <a:ext cx="1571467" cy="371230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09;p3"/>
          <p:cNvSpPr txBox="1"/>
          <p:nvPr/>
        </p:nvSpPr>
        <p:spPr>
          <a:xfrm>
            <a:off x="3402612" y="1014786"/>
            <a:ext cx="4794902" cy="3108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Chào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mừng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cậu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đến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với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hang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động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mật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ta!!!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tặng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cậu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những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rương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châu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báu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với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kiện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cậu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phải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vượt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qua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thách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những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chiếc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rương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kia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!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Chúc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cậu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may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mắn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.!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Google Shape;110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03513" y="172914"/>
            <a:ext cx="1736767" cy="1324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11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96201" y="4276526"/>
            <a:ext cx="2786077" cy="2392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12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45732" y="5613397"/>
            <a:ext cx="2055670" cy="1304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13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8820139" y="172914"/>
            <a:ext cx="1944216" cy="2194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14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3236624" y="6255767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2018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29;p5">
            <a:hlinkClick r:id="rId2" action="ppaction://hlinksldjump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4;p5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 l="51817"/>
          <a:stretch/>
        </p:blipFill>
        <p:spPr>
          <a:xfrm flipH="1">
            <a:off x="6657254" y="1157034"/>
            <a:ext cx="1224136" cy="1340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35;p5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 l="51817"/>
          <a:stretch/>
        </p:blipFill>
        <p:spPr>
          <a:xfrm flipH="1">
            <a:off x="7769551" y="4199245"/>
            <a:ext cx="1872208" cy="1797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36;p5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 l="51817"/>
          <a:stretch/>
        </p:blipFill>
        <p:spPr>
          <a:xfrm>
            <a:off x="3503712" y="4114369"/>
            <a:ext cx="1623222" cy="1656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7;p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481519" y="4016762"/>
            <a:ext cx="2592288" cy="1346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9;p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407695" y="1176254"/>
            <a:ext cx="1728192" cy="842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43;p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flipH="1">
            <a:off x="3301388" y="4114369"/>
            <a:ext cx="2027870" cy="1108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44;p5">
            <a:hlinkClick r:id="rId12" action="ppaction://hlinksldjump"/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8400256" y="-74944"/>
            <a:ext cx="1944216" cy="219436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Oval 9">
            <a:hlinkClick r:id="rId8" action="ppaction://hlinksldjump"/>
            <a:extLst>
              <a:ext uri="{FF2B5EF4-FFF2-40B4-BE49-F238E27FC236}">
                <a16:creationId xmlns:a16="http://schemas.microsoft.com/office/drawing/2014/main" id="{77B74D48-ED2D-4136-872E-FE8103779B7F}"/>
              </a:ext>
            </a:extLst>
          </p:cNvPr>
          <p:cNvSpPr/>
          <p:nvPr/>
        </p:nvSpPr>
        <p:spPr>
          <a:xfrm>
            <a:off x="4343078" y="5074430"/>
            <a:ext cx="492999" cy="49299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1" name="Oval 10">
            <a:hlinkClick r:id="rId14" action="ppaction://hlinksldjump"/>
            <a:extLst>
              <a:ext uri="{FF2B5EF4-FFF2-40B4-BE49-F238E27FC236}">
                <a16:creationId xmlns:a16="http://schemas.microsoft.com/office/drawing/2014/main" id="{8A9E71A1-430D-4CA8-A538-064933B8169E}"/>
              </a:ext>
            </a:extLst>
          </p:cNvPr>
          <p:cNvSpPr/>
          <p:nvPr/>
        </p:nvSpPr>
        <p:spPr>
          <a:xfrm>
            <a:off x="8135887" y="5188747"/>
            <a:ext cx="492999" cy="49299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2" name="Oval 11">
            <a:hlinkClick r:id="rId15" action="ppaction://hlinksldjump"/>
            <a:extLst>
              <a:ext uri="{FF2B5EF4-FFF2-40B4-BE49-F238E27FC236}">
                <a16:creationId xmlns:a16="http://schemas.microsoft.com/office/drawing/2014/main" id="{FC4F789C-98D6-4F45-A5E5-5CB4729EB9C4}"/>
              </a:ext>
            </a:extLst>
          </p:cNvPr>
          <p:cNvSpPr/>
          <p:nvPr/>
        </p:nvSpPr>
        <p:spPr>
          <a:xfrm>
            <a:off x="6776323" y="1847278"/>
            <a:ext cx="492999" cy="49299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13" name="Arrow: Right 3">
            <a:hlinkClick r:id="rId12" action="ppaction://hlinksldjump"/>
            <a:extLst>
              <a:ext uri="{FF2B5EF4-FFF2-40B4-BE49-F238E27FC236}">
                <a16:creationId xmlns:a16="http://schemas.microsoft.com/office/drawing/2014/main" id="{422DF01A-BD6C-46A4-9FE8-637C0756E9CD}"/>
              </a:ext>
            </a:extLst>
          </p:cNvPr>
          <p:cNvSpPr/>
          <p:nvPr/>
        </p:nvSpPr>
        <p:spPr>
          <a:xfrm>
            <a:off x="10991850" y="6229350"/>
            <a:ext cx="1047750" cy="49530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471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oogle Shape;149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81840" y="332656"/>
            <a:ext cx="7490625" cy="201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50;p6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 l="40297" t="44231" r="46039" b="5871"/>
          <a:stretch/>
        </p:blipFill>
        <p:spPr>
          <a:xfrm>
            <a:off x="1703513" y="3356993"/>
            <a:ext cx="1571467" cy="371230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51;p6"/>
          <p:cNvSpPr txBox="1"/>
          <p:nvPr/>
        </p:nvSpPr>
        <p:spPr>
          <a:xfrm>
            <a:off x="3276600" y="821715"/>
            <a:ext cx="5010150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1.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Muốn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tìm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lớn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gấp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mấy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lần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bé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ta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làm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thế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nào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?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Google Shape;152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03513" y="172914"/>
            <a:ext cx="1736767" cy="1324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3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284350" y="191619"/>
            <a:ext cx="1988114" cy="182192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54;p6"/>
          <p:cNvSpPr/>
          <p:nvPr/>
        </p:nvSpPr>
        <p:spPr>
          <a:xfrm>
            <a:off x="4439817" y="2852936"/>
            <a:ext cx="5466183" cy="2360208"/>
          </a:xfrm>
          <a:prstGeom prst="cloudCallout">
            <a:avLst>
              <a:gd name="adj1" fmla="val -80091"/>
              <a:gd name="adj2" fmla="val 13949"/>
            </a:avLst>
          </a:prstGeom>
          <a:solidFill>
            <a:schemeClr val="lt1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Ta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lấy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số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lớn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chia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cho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số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bé</a:t>
            </a: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Google Shape;155;p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645733" y="4920265"/>
            <a:ext cx="2036545" cy="1749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6;p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198764" y="5964227"/>
            <a:ext cx="1502638" cy="953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57B9DF-3C86-4D5C-9397-18A86D231BD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30" y="643789"/>
            <a:ext cx="1524000" cy="14265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F30945-55BA-4E04-B989-C65658E1815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8390">
            <a:off x="8691747" y="1428197"/>
            <a:ext cx="222890" cy="1400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667ECA-B628-41F3-A692-B1F8A6E9802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743" y="882009"/>
            <a:ext cx="45719" cy="517564"/>
          </a:xfrm>
          <a:prstGeom prst="rect">
            <a:avLst/>
          </a:prstGeom>
        </p:spPr>
      </p:pic>
      <p:sp>
        <p:nvSpPr>
          <p:cNvPr id="13" name="Arrow: Left 1">
            <a:hlinkClick r:id="rId4" action="ppaction://hlinksldjump"/>
            <a:extLst>
              <a:ext uri="{FF2B5EF4-FFF2-40B4-BE49-F238E27FC236}">
                <a16:creationId xmlns:a16="http://schemas.microsoft.com/office/drawing/2014/main" id="{C7E0CE10-7683-44D4-B56C-0C8D36A97F29}"/>
              </a:ext>
            </a:extLst>
          </p:cNvPr>
          <p:cNvSpPr/>
          <p:nvPr/>
        </p:nvSpPr>
        <p:spPr>
          <a:xfrm>
            <a:off x="247650" y="6134100"/>
            <a:ext cx="1066800" cy="535260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014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oogle Shape;149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81840" y="332656"/>
            <a:ext cx="7490625" cy="201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50;p6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 l="40297" t="44231" r="46039" b="5871"/>
          <a:stretch/>
        </p:blipFill>
        <p:spPr>
          <a:xfrm>
            <a:off x="1703513" y="3356993"/>
            <a:ext cx="1571467" cy="371230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51;p6"/>
          <p:cNvSpPr txBox="1"/>
          <p:nvPr/>
        </p:nvSpPr>
        <p:spPr>
          <a:xfrm>
            <a:off x="3248026" y="687735"/>
            <a:ext cx="5705474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2.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lớn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là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12,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bé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là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3.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lớn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gấp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mấy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lần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bé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?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Google Shape;152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03513" y="172914"/>
            <a:ext cx="1736767" cy="1324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3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284350" y="191619"/>
            <a:ext cx="1988114" cy="182192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54;p6"/>
          <p:cNvSpPr/>
          <p:nvPr/>
        </p:nvSpPr>
        <p:spPr>
          <a:xfrm>
            <a:off x="4439816" y="2852936"/>
            <a:ext cx="5513809" cy="2360208"/>
          </a:xfrm>
          <a:prstGeom prst="cloudCallout">
            <a:avLst>
              <a:gd name="adj1" fmla="val -80091"/>
              <a:gd name="adj2" fmla="val 13949"/>
            </a:avLst>
          </a:prstGeom>
          <a:solidFill>
            <a:schemeClr val="lt1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12 : 3 = 4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lần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Google Shape;155;p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645733" y="4920265"/>
            <a:ext cx="2036545" cy="1749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6;p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198764" y="5964227"/>
            <a:ext cx="1502638" cy="953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F30945-55BA-4E04-B989-C65658E1815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7852">
            <a:off x="8613880" y="1291460"/>
            <a:ext cx="222890" cy="1400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667ECA-B628-41F3-A692-B1F8A6E9802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743" y="882009"/>
            <a:ext cx="45719" cy="517564"/>
          </a:xfrm>
          <a:prstGeom prst="rect">
            <a:avLst/>
          </a:prstGeom>
        </p:spPr>
      </p:pic>
      <p:sp>
        <p:nvSpPr>
          <p:cNvPr id="12" name="Arrow: Left 14">
            <a:hlinkClick r:id="rId4" action="ppaction://hlinksldjump"/>
            <a:extLst>
              <a:ext uri="{FF2B5EF4-FFF2-40B4-BE49-F238E27FC236}">
                <a16:creationId xmlns:a16="http://schemas.microsoft.com/office/drawing/2014/main" id="{25CB04A8-3A2A-460E-9552-32FC581DF762}"/>
              </a:ext>
            </a:extLst>
          </p:cNvPr>
          <p:cNvSpPr/>
          <p:nvPr/>
        </p:nvSpPr>
        <p:spPr>
          <a:xfrm>
            <a:off x="247650" y="6134100"/>
            <a:ext cx="1066800" cy="535260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116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2890948" y="2596313"/>
            <a:ext cx="4610261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kern="800" noProof="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DẶN DÒ</a:t>
            </a:r>
            <a:endParaRPr kumimoji="0" lang="zh-CN" altLang="en-US" sz="8000" b="0" i="0" u="none" strike="noStrike" kern="800" cap="none" spc="0" normalizeH="0" baseline="0" noProof="0">
              <a:ln w="28575">
                <a:noFill/>
              </a:ln>
              <a:solidFill>
                <a:srgbClr val="002060"/>
              </a:solidFill>
              <a:effectLst/>
              <a:uLnTx/>
              <a:uFillTx/>
              <a:latin typeface="UTM Davida" panose="02040603050506020204" pitchFamily="18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1471744" y="3928535"/>
            <a:ext cx="7146829" cy="1974850"/>
          </a:xfrm>
          <a:prstGeom prst="rect">
            <a:avLst/>
          </a:prstGeom>
        </p:spPr>
        <p:txBody>
          <a:bodyPr anchor="ctr"/>
          <a:lstStyle/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SG" altLang="vi-VN" sz="4000" b="1">
                <a:solidFill>
                  <a:srgbClr val="002060"/>
                </a:solidFill>
                <a:sym typeface="+mn-ea"/>
              </a:rPr>
              <a:t>1. </a:t>
            </a:r>
          </a:p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SG" altLang="en-US" sz="4000" b="1">
                <a:solidFill>
                  <a:srgbClr val="002060"/>
                </a:solidFill>
                <a:sym typeface="+mn-ea"/>
              </a:rPr>
              <a:t>2. </a:t>
            </a:r>
            <a:endParaRPr lang="vi-VN" altLang="en-US" sz="40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32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ECDAE9-559D-4AC9-9C3C-DD81DE2E6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B972BE1-5531-4B2B-9EC7-FA2D5EB60D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4590"/>
            <a:ext cx="9144000" cy="2387600"/>
          </a:xfrm>
        </p:spPr>
        <p:txBody>
          <a:bodyPr>
            <a:noAutofit/>
          </a:bodyPr>
          <a:lstStyle/>
          <a:p>
            <a:pPr>
              <a:lnSpc>
                <a:spcPct val="105000"/>
              </a:lnSpc>
              <a:spcBef>
                <a:spcPts val="0"/>
              </a:spcBef>
            </a:pPr>
            <a: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  <a:t>Chúc các em</a:t>
            </a:r>
            <a:b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</a:br>
            <a: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  <a:t>học tốt</a:t>
            </a:r>
          </a:p>
        </p:txBody>
      </p:sp>
    </p:spTree>
    <p:extLst>
      <p:ext uri="{BB962C8B-B14F-4D97-AF65-F5344CB8AC3E}">
        <p14:creationId xmlns:p14="http://schemas.microsoft.com/office/powerpoint/2010/main" val="325697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50;p20"/>
          <p:cNvPicPr preferRelativeResize="0"/>
          <p:nvPr/>
        </p:nvPicPr>
        <p:blipFill rotWithShape="1">
          <a:blip r:embed="rId2">
            <a:alphaModFix/>
          </a:blip>
          <a:srcRect l="6027" t="45612" r="46939" b="16614"/>
          <a:stretch/>
        </p:blipFill>
        <p:spPr>
          <a:xfrm>
            <a:off x="383835" y="772768"/>
            <a:ext cx="11709690" cy="5426981"/>
          </a:xfrm>
          <a:prstGeom prst="rect">
            <a:avLst/>
          </a:prstGeom>
          <a:noFill/>
          <a:ln>
            <a:noFill/>
          </a:ln>
          <a:effectLst>
            <a:outerShdw blurRad="50800" dist="63500" dir="5400000" sx="102000" sy="102000" algn="ctr" rotWithShape="0">
              <a:srgbClr val="000000">
                <a:alpha val="42745"/>
              </a:srgbClr>
            </a:outerShdw>
          </a:effectLst>
        </p:spPr>
      </p:pic>
      <p:pic>
        <p:nvPicPr>
          <p:cNvPr id="3" name="Google Shape;251;p20"/>
          <p:cNvPicPr preferRelativeResize="0"/>
          <p:nvPr/>
        </p:nvPicPr>
        <p:blipFill rotWithShape="1">
          <a:blip r:embed="rId3">
            <a:alphaModFix/>
          </a:blip>
          <a:srcRect r="7135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52;p20"/>
          <p:cNvPicPr preferRelativeResize="0"/>
          <p:nvPr/>
        </p:nvPicPr>
        <p:blipFill rotWithShape="1">
          <a:blip r:embed="rId4">
            <a:alphaModFix/>
          </a:blip>
          <a:srcRect l="27294" t="7312" r="32213" b="28913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779332" y="1665027"/>
            <a:ext cx="5204608" cy="28007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>
                <a:ln/>
                <a:solidFill>
                  <a:schemeClr val="accent2">
                    <a:lumMod val="75000"/>
                  </a:schemeClr>
                </a:solidFill>
                <a:latin typeface="UTM Alexander" panose="02040603050506020204" pitchFamily="18" charset="0"/>
              </a:rPr>
              <a:t>Tạm biệt các em!</a:t>
            </a:r>
          </a:p>
        </p:txBody>
      </p:sp>
    </p:spTree>
    <p:extLst>
      <p:ext uri="{BB962C8B-B14F-4D97-AF65-F5344CB8AC3E}">
        <p14:creationId xmlns:p14="http://schemas.microsoft.com/office/powerpoint/2010/main" val="416324535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135" y="734912"/>
            <a:ext cx="11550672" cy="2733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Thứ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ngày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tháng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năm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….</a:t>
            </a: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Bài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73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  <a:p>
            <a:pPr algn="ctr" defTabSz="1219170">
              <a:lnSpc>
                <a:spcPct val="165000"/>
              </a:lnSpc>
            </a:pP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So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sánh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số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lớn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gấp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mấy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lần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số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bé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53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5F4E4D2-6DA3-4C47-B9BA-0E02AFFE638D}"/>
              </a:ext>
            </a:extLst>
          </p:cNvPr>
          <p:cNvGrpSpPr/>
          <p:nvPr/>
        </p:nvGrpSpPr>
        <p:grpSpPr>
          <a:xfrm>
            <a:off x="3247698" y="211514"/>
            <a:ext cx="6434782" cy="3244432"/>
            <a:chOff x="3247698" y="211514"/>
            <a:chExt cx="8944302" cy="3244432"/>
          </a:xfrm>
        </p:grpSpPr>
        <p:grpSp>
          <p:nvGrpSpPr>
            <p:cNvPr id="3" name="Graphic 7">
              <a:extLst>
                <a:ext uri="{FF2B5EF4-FFF2-40B4-BE49-F238E27FC236}">
                  <a16:creationId xmlns:a16="http://schemas.microsoft.com/office/drawing/2014/main" id="{E74E597A-7D8A-4F9A-8F8C-3EB509314E19}"/>
                </a:ext>
              </a:extLst>
            </p:cNvPr>
            <p:cNvGrpSpPr/>
            <p:nvPr/>
          </p:nvGrpSpPr>
          <p:grpSpPr>
            <a:xfrm>
              <a:off x="3247698" y="211514"/>
              <a:ext cx="8944302" cy="3244432"/>
              <a:chOff x="609584" y="2133703"/>
              <a:chExt cx="7161963" cy="3608930"/>
            </a:xfrm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43436396-98BC-43F0-BA16-C172DE1ABCF4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6" name="Graphic 7">
                <a:extLst>
                  <a:ext uri="{FF2B5EF4-FFF2-40B4-BE49-F238E27FC236}">
                    <a16:creationId xmlns:a16="http://schemas.microsoft.com/office/drawing/2014/main" id="{AA59CA5A-F468-4F6F-96AB-C26ECF7169B2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7" name="Graphic 7">
                  <a:extLst>
                    <a:ext uri="{FF2B5EF4-FFF2-40B4-BE49-F238E27FC236}">
                      <a16:creationId xmlns:a16="http://schemas.microsoft.com/office/drawing/2014/main" id="{952DEA92-231F-49E9-BE19-00C810C33A9C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16" name="Freeform: Shape 15">
                    <a:extLst>
                      <a:ext uri="{FF2B5EF4-FFF2-40B4-BE49-F238E27FC236}">
                        <a16:creationId xmlns:a16="http://schemas.microsoft.com/office/drawing/2014/main" id="{AD7FD0BC-8158-49A8-A871-12573626C99C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" name="Freeform: Shape 16">
                    <a:extLst>
                      <a:ext uri="{FF2B5EF4-FFF2-40B4-BE49-F238E27FC236}">
                        <a16:creationId xmlns:a16="http://schemas.microsoft.com/office/drawing/2014/main" id="{D5F69CBB-FE8B-40A8-82EE-7C248D1CF41F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" name="Graphic 7">
                  <a:extLst>
                    <a:ext uri="{FF2B5EF4-FFF2-40B4-BE49-F238E27FC236}">
                      <a16:creationId xmlns:a16="http://schemas.microsoft.com/office/drawing/2014/main" id="{93C499FC-EA75-4798-BE30-B62BEC440FD6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14" name="Freeform: Shape 13">
                    <a:extLst>
                      <a:ext uri="{FF2B5EF4-FFF2-40B4-BE49-F238E27FC236}">
                        <a16:creationId xmlns:a16="http://schemas.microsoft.com/office/drawing/2014/main" id="{922BF704-E48A-42AE-B97A-8FE7F45BD600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" name="Freeform: Shape 14">
                    <a:extLst>
                      <a:ext uri="{FF2B5EF4-FFF2-40B4-BE49-F238E27FC236}">
                        <a16:creationId xmlns:a16="http://schemas.microsoft.com/office/drawing/2014/main" id="{63C7C03E-DA52-41F6-995F-796AB30DC736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9" name="Graphic 7">
                  <a:extLst>
                    <a:ext uri="{FF2B5EF4-FFF2-40B4-BE49-F238E27FC236}">
                      <a16:creationId xmlns:a16="http://schemas.microsoft.com/office/drawing/2014/main" id="{E77228CB-5914-4765-81A5-3789D6AF005D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10" name="Freeform: Shape 9">
                    <a:extLst>
                      <a:ext uri="{FF2B5EF4-FFF2-40B4-BE49-F238E27FC236}">
                        <a16:creationId xmlns:a16="http://schemas.microsoft.com/office/drawing/2014/main" id="{3630CD04-0171-4F2D-82A4-75E3EAA38550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" name="Freeform: Shape 10">
                    <a:extLst>
                      <a:ext uri="{FF2B5EF4-FFF2-40B4-BE49-F238E27FC236}">
                        <a16:creationId xmlns:a16="http://schemas.microsoft.com/office/drawing/2014/main" id="{9007A0D1-734D-42E7-A97F-7C979F413D65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" name="Freeform: Shape 11">
                    <a:extLst>
                      <a:ext uri="{FF2B5EF4-FFF2-40B4-BE49-F238E27FC236}">
                        <a16:creationId xmlns:a16="http://schemas.microsoft.com/office/drawing/2014/main" id="{4EDBAC5C-F7E2-4B7B-93A4-C29767E9ADB7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" name="Freeform: Shape 12">
                    <a:extLst>
                      <a:ext uri="{FF2B5EF4-FFF2-40B4-BE49-F238E27FC236}">
                        <a16:creationId xmlns:a16="http://schemas.microsoft.com/office/drawing/2014/main" id="{7358C91A-FA31-4F20-A595-D1BC94EC2E30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E420A7D-F6C2-41D6-8997-00A459880200}"/>
                </a:ext>
              </a:extLst>
            </p:cNvPr>
            <p:cNvSpPr txBox="1"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3973722" y="1252909"/>
              <a:ext cx="7583958" cy="1566006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Khám</a:t>
              </a: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9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phá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1C5CAF3E-BECF-48EA-954E-C193ED3A2E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269" y="1705340"/>
            <a:ext cx="5164395" cy="516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689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0" y="16630"/>
            <a:ext cx="1014099" cy="985954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3" name="图片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1035862" y="16630"/>
            <a:ext cx="1155493" cy="1364544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E5F6B1-E082-470E-BD4B-EC128A36DA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4670" y="118387"/>
            <a:ext cx="3621338" cy="107298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A5DFD48-A7C2-4623-8956-854DD005BFD9}"/>
              </a:ext>
            </a:extLst>
          </p:cNvPr>
          <p:cNvSpPr/>
          <p:nvPr/>
        </p:nvSpPr>
        <p:spPr>
          <a:xfrm>
            <a:off x="658627" y="3714780"/>
            <a:ext cx="2539819" cy="5538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4 x 2 = 8 (cm)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2A4226-4ADF-01DA-124E-D631D756AD48}"/>
              </a:ext>
            </a:extLst>
          </p:cNvPr>
          <p:cNvSpPr/>
          <p:nvPr/>
        </p:nvSpPr>
        <p:spPr>
          <a:xfrm>
            <a:off x="2820998" y="2358657"/>
            <a:ext cx="5257800" cy="292100"/>
          </a:xfrm>
          <a:prstGeom prst="rect">
            <a:avLst/>
          </a:prstGeom>
          <a:solidFill>
            <a:srgbClr val="0070C0"/>
          </a:solidFill>
          <a:ln w="12700" cap="flat" cmpd="sng" algn="ctr">
            <a:solidFill>
              <a:srgbClr val="FFFFFF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DEF6F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8F62AAF-B1F0-F858-A017-07C115EECB95}"/>
              </a:ext>
            </a:extLst>
          </p:cNvPr>
          <p:cNvCxnSpPr>
            <a:stCxn id="6" idx="0"/>
            <a:endCxn id="6" idx="2"/>
          </p:cNvCxnSpPr>
          <p:nvPr/>
        </p:nvCxnSpPr>
        <p:spPr>
          <a:xfrm>
            <a:off x="5449898" y="2358657"/>
            <a:ext cx="0" cy="292100"/>
          </a:xfrm>
          <a:prstGeom prst="line">
            <a:avLst/>
          </a:prstGeom>
          <a:noFill/>
          <a:ln w="6350" cap="flat" cmpd="sng" algn="ctr">
            <a:solidFill>
              <a:srgbClr val="000000"/>
            </a:solidFill>
            <a:prstDash val="solid"/>
            <a:miter lim="800000"/>
          </a:ln>
          <a:effectLst/>
        </p:spPr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0CF2E80A-A2D2-79D6-FF39-A3C5C22FA994}"/>
              </a:ext>
            </a:extLst>
          </p:cNvPr>
          <p:cNvSpPr/>
          <p:nvPr/>
        </p:nvSpPr>
        <p:spPr>
          <a:xfrm>
            <a:off x="2820998" y="1747417"/>
            <a:ext cx="2667000" cy="346075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rgbClr val="FFFFFF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DEF6F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AutoShape 78">
            <a:extLst>
              <a:ext uri="{FF2B5EF4-FFF2-40B4-BE49-F238E27FC236}">
                <a16:creationId xmlns:a16="http://schemas.microsoft.com/office/drawing/2014/main" id="{D430383B-7A35-2E3B-E42B-A2556CD71ECD}"/>
              </a:ext>
            </a:extLst>
          </p:cNvPr>
          <p:cNvSpPr>
            <a:spLocks/>
          </p:cNvSpPr>
          <p:nvPr/>
        </p:nvSpPr>
        <p:spPr bwMode="auto">
          <a:xfrm rot="16200000">
            <a:off x="5373697" y="171847"/>
            <a:ext cx="152400" cy="5257799"/>
          </a:xfrm>
          <a:prstGeom prst="leftBrace">
            <a:avLst>
              <a:gd name="adj1" fmla="val 50000"/>
              <a:gd name="adj2" fmla="val 50000"/>
            </a:avLst>
          </a:prstGeom>
          <a:ln w="28575"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0" name="AutoShape 77">
            <a:extLst>
              <a:ext uri="{FF2B5EF4-FFF2-40B4-BE49-F238E27FC236}">
                <a16:creationId xmlns:a16="http://schemas.microsoft.com/office/drawing/2014/main" id="{1838BD24-F6A6-CAF6-8E48-D4A00BFD0236}"/>
              </a:ext>
            </a:extLst>
          </p:cNvPr>
          <p:cNvSpPr>
            <a:spLocks/>
          </p:cNvSpPr>
          <p:nvPr/>
        </p:nvSpPr>
        <p:spPr bwMode="auto">
          <a:xfrm rot="16200000" flipH="1">
            <a:off x="4033241" y="270008"/>
            <a:ext cx="242512" cy="2667000"/>
          </a:xfrm>
          <a:prstGeom prst="leftBrace">
            <a:avLst>
              <a:gd name="adj1" fmla="val 116667"/>
              <a:gd name="adj2" fmla="val 50000"/>
            </a:avLst>
          </a:pr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EB4ABF5B-6E50-7E50-BD4B-4DD35F46B194}"/>
              </a:ext>
            </a:extLst>
          </p:cNvPr>
          <p:cNvSpPr/>
          <p:nvPr/>
        </p:nvSpPr>
        <p:spPr>
          <a:xfrm>
            <a:off x="6962597" y="668856"/>
            <a:ext cx="3961423" cy="1424636"/>
          </a:xfrm>
          <a:prstGeom prst="cloud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Box 11">
            <a:extLst>
              <a:ext uri="{FF2B5EF4-FFF2-40B4-BE49-F238E27FC236}">
                <a16:creationId xmlns:a16="http://schemas.microsoft.com/office/drawing/2014/main" id="{DBC3DADE-28F9-E5BB-E48B-51A75A9F74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4438" y="610159"/>
            <a:ext cx="354373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600" b="1">
                <a:latin typeface="Times New Roman" panose="02020603050405020304" pitchFamily="18" charset="0"/>
              </a:rPr>
              <a:t> </a:t>
            </a:r>
            <a:r>
              <a:rPr lang="en-US" altLang="vi-VN" sz="2400" b="1">
                <a:latin typeface="Times New Roman" panose="02020603050405020304" pitchFamily="18" charset="0"/>
              </a:rPr>
              <a:t>Độ dài bang giấy xanh gấp mấy lần bang giấy đỏ?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D154FD-1BBA-5464-E49D-9AF16CBC8833}"/>
              </a:ext>
            </a:extLst>
          </p:cNvPr>
          <p:cNvSpPr txBox="1"/>
          <p:nvPr/>
        </p:nvSpPr>
        <p:spPr>
          <a:xfrm>
            <a:off x="3622412" y="2745507"/>
            <a:ext cx="1560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8 cm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6301A1-ADB3-65F1-22C9-5D2394412CA6}"/>
              </a:ext>
            </a:extLst>
          </p:cNvPr>
          <p:cNvSpPr txBox="1"/>
          <p:nvPr/>
        </p:nvSpPr>
        <p:spPr>
          <a:xfrm>
            <a:off x="3080075" y="1010268"/>
            <a:ext cx="1360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FE1F2D5-442F-1E55-49C3-EB5881A1119A}"/>
              </a:ext>
            </a:extLst>
          </p:cNvPr>
          <p:cNvSpPr/>
          <p:nvPr/>
        </p:nvSpPr>
        <p:spPr>
          <a:xfrm>
            <a:off x="4402756" y="3714780"/>
            <a:ext cx="2539819" cy="5538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8 : 2 = 4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(lần)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EACB8E-8074-4CAB-D05B-E9D2E8B24653}"/>
              </a:ext>
            </a:extLst>
          </p:cNvPr>
          <p:cNvSpPr txBox="1"/>
          <p:nvPr/>
        </p:nvSpPr>
        <p:spPr>
          <a:xfrm>
            <a:off x="166045" y="4961954"/>
            <a:ext cx="11717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Ta nói: </a:t>
            </a:r>
            <a:r>
              <a:rPr lang="en-US" sz="32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 dài băng </a:t>
            </a:r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 xanh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 2 lần </a:t>
            </a:r>
            <a:r>
              <a:rPr lang="en-US" sz="32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 dài băng </a:t>
            </a:r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 đỏ</a:t>
            </a:r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11">
            <a:extLst>
              <a:ext uri="{FF2B5EF4-FFF2-40B4-BE49-F238E27FC236}">
                <a16:creationId xmlns:a16="http://schemas.microsoft.com/office/drawing/2014/main" id="{9FA74857-D2D4-B450-5B0E-4749CFA9C1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9479" y="2149520"/>
            <a:ext cx="184618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600" b="1">
                <a:latin typeface="Times New Roman" panose="02020603050405020304" pitchFamily="18" charset="0"/>
              </a:rPr>
              <a:t> </a:t>
            </a:r>
            <a:r>
              <a:rPr lang="en-US" altLang="vi-VN" sz="2400" b="1">
                <a:latin typeface="Times New Roman" panose="02020603050405020304" pitchFamily="18" charset="0"/>
              </a:rPr>
              <a:t>Gấp 2 lần</a:t>
            </a:r>
          </a:p>
        </p:txBody>
      </p:sp>
      <p:sp>
        <p:nvSpPr>
          <p:cNvPr id="18" name="Arrow: Right 8">
            <a:extLst>
              <a:ext uri="{FF2B5EF4-FFF2-40B4-BE49-F238E27FC236}">
                <a16:creationId xmlns:a16="http://schemas.microsoft.com/office/drawing/2014/main" id="{5BD43713-1C67-4D03-AD20-0DD6F317AB4F}"/>
              </a:ext>
            </a:extLst>
          </p:cNvPr>
          <p:cNvSpPr/>
          <p:nvPr/>
        </p:nvSpPr>
        <p:spPr>
          <a:xfrm>
            <a:off x="3319541" y="3844009"/>
            <a:ext cx="962120" cy="3375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CF2E80A-A2D2-79D6-FF39-A3C5C22FA994}"/>
              </a:ext>
            </a:extLst>
          </p:cNvPr>
          <p:cNvSpPr/>
          <p:nvPr/>
        </p:nvSpPr>
        <p:spPr>
          <a:xfrm>
            <a:off x="2782897" y="1743236"/>
            <a:ext cx="2667000" cy="346075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rgbClr val="FFFFFF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DEF6F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CF2E80A-A2D2-79D6-FF39-A3C5C22FA994}"/>
              </a:ext>
            </a:extLst>
          </p:cNvPr>
          <p:cNvSpPr/>
          <p:nvPr/>
        </p:nvSpPr>
        <p:spPr>
          <a:xfrm>
            <a:off x="2820997" y="1736010"/>
            <a:ext cx="2667000" cy="346075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rgbClr val="FFFFFF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DEF6F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8642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2 -7.40741E-7 L -0.00091 0.08681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0.21941 0.08588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64" y="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15" grpId="0" animBg="1"/>
      <p:bldP spid="16" grpId="0"/>
      <p:bldP spid="17" grpId="0"/>
      <p:bldP spid="18" grpId="0" animBg="1"/>
      <p:bldP spid="19" grpId="0" animBg="1"/>
      <p:bldP spid="19" grpId="1" animBg="1"/>
      <p:bldP spid="20" grpId="0" animBg="1"/>
      <p:bldP spid="2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7888FB7-07E9-4D41-AC02-B5CEB42ACA6C}"/>
              </a:ext>
            </a:extLst>
          </p:cNvPr>
          <p:cNvGrpSpPr/>
          <p:nvPr/>
        </p:nvGrpSpPr>
        <p:grpSpPr>
          <a:xfrm>
            <a:off x="582651" y="528058"/>
            <a:ext cx="11767537" cy="1285842"/>
            <a:chOff x="1946749" y="194745"/>
            <a:chExt cx="10210800" cy="103698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374AB96-DC76-44F6-BD32-23F7BC6FC6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-8064"/>
            <a:stretch/>
          </p:blipFill>
          <p:spPr>
            <a:xfrm>
              <a:off x="1946749" y="194745"/>
              <a:ext cx="10210800" cy="1036988"/>
            </a:xfrm>
            <a:prstGeom prst="rect">
              <a:avLst/>
            </a:prstGeom>
            <a:ln>
              <a:solidFill>
                <a:srgbClr val="00206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E1E66DC-B5F0-41D0-A8CA-497C11DB52AA}"/>
                </a:ext>
              </a:extLst>
            </p:cNvPr>
            <p:cNvSpPr txBox="1"/>
            <p:nvPr/>
          </p:nvSpPr>
          <p:spPr>
            <a:xfrm>
              <a:off x="2467166" y="311797"/>
              <a:ext cx="8575040" cy="74463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Bài toán: Đoạn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thẳng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AB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dài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8 cm,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đoạn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thẳng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CD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dài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2 cm. </a:t>
              </a:r>
              <a:r>
                <a:rPr kumimoji="0" lang="en-US" sz="3000" b="1" i="0" u="none" strike="noStrike" kern="1200" cap="none" spc="0" normalizeH="0" baseline="0" noProof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Hỏi</a:t>
              </a:r>
              <a:r>
                <a:rPr kumimoji="0" lang="en-US" sz="30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lang="en-US" sz="3000" b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độ dài </a:t>
              </a:r>
              <a:r>
                <a:rPr kumimoji="0" lang="en-US" sz="3000" b="1" i="0" u="none" strike="noStrike" kern="1200" cap="none" spc="0" normalizeH="0" baseline="0" noProof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đoạn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thẳng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AB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gấp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mấy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lần</a:t>
              </a:r>
              <a:r>
                <a:rPr kumimoji="0" lang="en-US" sz="30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lang="en-US" sz="3000" b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độ dài </a:t>
              </a:r>
              <a:r>
                <a:rPr kumimoji="0" lang="en-US" sz="3000" b="1" i="0" u="none" strike="noStrike" kern="1200" cap="none" spc="0" normalizeH="0" baseline="0" noProof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đoạn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thẳng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CD?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49903A0-7416-43A4-9267-2D178D755728}"/>
              </a:ext>
            </a:extLst>
          </p:cNvPr>
          <p:cNvSpPr txBox="1"/>
          <p:nvPr/>
        </p:nvSpPr>
        <p:spPr>
          <a:xfrm>
            <a:off x="937543" y="2304469"/>
            <a:ext cx="1869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err="1"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lang="en-US" sz="3200" u="sng">
                <a:latin typeface="Arial" panose="020B0604020202020204" pitchFamily="34" charset="0"/>
                <a:cs typeface="Arial" panose="020B0604020202020204" pitchFamily="34" charset="0"/>
              </a:rPr>
              <a:t> tắt:</a:t>
            </a:r>
            <a:endParaRPr lang="en-US" sz="32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204FDA-DC85-4AED-B611-F759CD0D764F}"/>
              </a:ext>
            </a:extLst>
          </p:cNvPr>
          <p:cNvSpPr txBox="1"/>
          <p:nvPr/>
        </p:nvSpPr>
        <p:spPr>
          <a:xfrm>
            <a:off x="937543" y="3531669"/>
            <a:ext cx="81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008710-7692-400A-9546-1C037AF74EC7}"/>
              </a:ext>
            </a:extLst>
          </p:cNvPr>
          <p:cNvSpPr txBox="1"/>
          <p:nvPr/>
        </p:nvSpPr>
        <p:spPr>
          <a:xfrm>
            <a:off x="4930423" y="3531669"/>
            <a:ext cx="81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DBBCA26-9A6E-4BA1-8932-2F779A531F3C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1455703" y="3824056"/>
            <a:ext cx="3474720" cy="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28778B01-D5DB-429A-AFE6-EBF2A8D94722}"/>
              </a:ext>
            </a:extLst>
          </p:cNvPr>
          <p:cNvSpPr/>
          <p:nvPr/>
        </p:nvSpPr>
        <p:spPr>
          <a:xfrm>
            <a:off x="1389663" y="3760842"/>
            <a:ext cx="111760" cy="1241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A203C42-87B6-496D-97E2-DCA16892D297}"/>
              </a:ext>
            </a:extLst>
          </p:cNvPr>
          <p:cNvSpPr/>
          <p:nvPr/>
        </p:nvSpPr>
        <p:spPr>
          <a:xfrm>
            <a:off x="4874543" y="3760842"/>
            <a:ext cx="111760" cy="1241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24AE75A-5B24-44D5-B54D-F9E739C73D65}"/>
              </a:ext>
            </a:extLst>
          </p:cNvPr>
          <p:cNvCxnSpPr>
            <a:cxnSpLocks/>
          </p:cNvCxnSpPr>
          <p:nvPr/>
        </p:nvCxnSpPr>
        <p:spPr>
          <a:xfrm>
            <a:off x="2339623" y="3743625"/>
            <a:ext cx="0" cy="16086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7DEA9C5-A067-4F79-AF41-A3C190B9D20D}"/>
              </a:ext>
            </a:extLst>
          </p:cNvPr>
          <p:cNvCxnSpPr>
            <a:cxnSpLocks/>
          </p:cNvCxnSpPr>
          <p:nvPr/>
        </p:nvCxnSpPr>
        <p:spPr>
          <a:xfrm>
            <a:off x="3233703" y="3753361"/>
            <a:ext cx="0" cy="16086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F75D3E-392B-429F-A44D-12ED77289563}"/>
              </a:ext>
            </a:extLst>
          </p:cNvPr>
          <p:cNvCxnSpPr>
            <a:cxnSpLocks/>
          </p:cNvCxnSpPr>
          <p:nvPr/>
        </p:nvCxnSpPr>
        <p:spPr>
          <a:xfrm>
            <a:off x="4097303" y="3753361"/>
            <a:ext cx="0" cy="16086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A3B56C3-DC85-42C0-A72A-FB9922ED12DD}"/>
              </a:ext>
            </a:extLst>
          </p:cNvPr>
          <p:cNvSpPr txBox="1"/>
          <p:nvPr/>
        </p:nvSpPr>
        <p:spPr>
          <a:xfrm>
            <a:off x="881663" y="4473444"/>
            <a:ext cx="81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AF9517-7714-4738-AEAC-3A4CC0B25930}"/>
              </a:ext>
            </a:extLst>
          </p:cNvPr>
          <p:cNvSpPr txBox="1"/>
          <p:nvPr/>
        </p:nvSpPr>
        <p:spPr>
          <a:xfrm>
            <a:off x="2339623" y="4512807"/>
            <a:ext cx="81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6F75CD6-D15B-45B7-B223-CB5AA943AE6C}"/>
              </a:ext>
            </a:extLst>
          </p:cNvPr>
          <p:cNvCxnSpPr>
            <a:cxnSpLocks/>
          </p:cNvCxnSpPr>
          <p:nvPr/>
        </p:nvCxnSpPr>
        <p:spPr>
          <a:xfrm>
            <a:off x="1389663" y="4805196"/>
            <a:ext cx="94996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0840B606-0D54-43EC-96CE-BA80CAA69F61}"/>
              </a:ext>
            </a:extLst>
          </p:cNvPr>
          <p:cNvSpPr/>
          <p:nvPr/>
        </p:nvSpPr>
        <p:spPr>
          <a:xfrm>
            <a:off x="1389663" y="4743109"/>
            <a:ext cx="111760" cy="1241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64DDAF8-D30D-4417-8EB8-FAD1A85E6A5D}"/>
              </a:ext>
            </a:extLst>
          </p:cNvPr>
          <p:cNvSpPr/>
          <p:nvPr/>
        </p:nvSpPr>
        <p:spPr>
          <a:xfrm>
            <a:off x="2258343" y="4743109"/>
            <a:ext cx="111760" cy="1241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9C48B06-E2B8-4DCE-8417-ECFC497E8996}"/>
              </a:ext>
            </a:extLst>
          </p:cNvPr>
          <p:cNvCxnSpPr>
            <a:cxnSpLocks/>
            <a:stCxn id="9" idx="3"/>
            <a:endCxn id="17" idx="1"/>
          </p:cNvCxnSpPr>
          <p:nvPr/>
        </p:nvCxnSpPr>
        <p:spPr>
          <a:xfrm>
            <a:off x="1406030" y="3866830"/>
            <a:ext cx="0" cy="894464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B9F8D27-1E79-401A-94B1-94605F00BAC2}"/>
              </a:ext>
            </a:extLst>
          </p:cNvPr>
          <p:cNvCxnSpPr>
            <a:cxnSpLocks/>
          </p:cNvCxnSpPr>
          <p:nvPr/>
        </p:nvCxnSpPr>
        <p:spPr>
          <a:xfrm>
            <a:off x="2339623" y="3848645"/>
            <a:ext cx="0" cy="894464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7DDCF6F6-CE76-4EB4-A5E1-2124A813B463}"/>
              </a:ext>
            </a:extLst>
          </p:cNvPr>
          <p:cNvSpPr/>
          <p:nvPr/>
        </p:nvSpPr>
        <p:spPr>
          <a:xfrm>
            <a:off x="5871352" y="2869163"/>
            <a:ext cx="5512445" cy="2877534"/>
          </a:xfrm>
          <a:prstGeom prst="rect">
            <a:avLst/>
          </a:prstGeom>
          <a:solidFill>
            <a:srgbClr val="66CCFF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D6592C8-E01A-4FBC-AF64-C5F5C0559F30}"/>
              </a:ext>
            </a:extLst>
          </p:cNvPr>
          <p:cNvSpPr txBox="1"/>
          <p:nvPr/>
        </p:nvSpPr>
        <p:spPr>
          <a:xfrm>
            <a:off x="7938912" y="3003497"/>
            <a:ext cx="2225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A10CF9F-461F-4EBB-99EF-789C4E4FF498}"/>
              </a:ext>
            </a:extLst>
          </p:cNvPr>
          <p:cNvSpPr txBox="1"/>
          <p:nvPr/>
        </p:nvSpPr>
        <p:spPr>
          <a:xfrm>
            <a:off x="5879294" y="3580364"/>
            <a:ext cx="52560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AB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CD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7135D3E-C8CA-429B-BD4A-7BCBEE4B44C8}"/>
              </a:ext>
            </a:extLst>
          </p:cNvPr>
          <p:cNvSpPr txBox="1"/>
          <p:nvPr/>
        </p:nvSpPr>
        <p:spPr>
          <a:xfrm>
            <a:off x="5901831" y="4563796"/>
            <a:ext cx="5256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8 : 2 = 4 (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EFA5169-672B-4D2C-9A46-6AB8D5953986}"/>
              </a:ext>
            </a:extLst>
          </p:cNvPr>
          <p:cNvSpPr txBox="1"/>
          <p:nvPr/>
        </p:nvSpPr>
        <p:spPr>
          <a:xfrm>
            <a:off x="7364871" y="5060063"/>
            <a:ext cx="5256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4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Left Brace 25">
            <a:extLst>
              <a:ext uri="{FF2B5EF4-FFF2-40B4-BE49-F238E27FC236}">
                <a16:creationId xmlns:a16="http://schemas.microsoft.com/office/drawing/2014/main" id="{472C9EDC-E961-4220-B1FD-02539DFD3F14}"/>
              </a:ext>
            </a:extLst>
          </p:cNvPr>
          <p:cNvSpPr/>
          <p:nvPr/>
        </p:nvSpPr>
        <p:spPr>
          <a:xfrm rot="5400000">
            <a:off x="3061265" y="1906504"/>
            <a:ext cx="218519" cy="3474722"/>
          </a:xfrm>
          <a:prstGeom prst="leftBrace">
            <a:avLst>
              <a:gd name="adj1" fmla="val 31288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37417C8-3EA9-4D2A-8D6F-C99A7F84F722}"/>
              </a:ext>
            </a:extLst>
          </p:cNvPr>
          <p:cNvSpPr txBox="1"/>
          <p:nvPr/>
        </p:nvSpPr>
        <p:spPr>
          <a:xfrm>
            <a:off x="2774526" y="2995589"/>
            <a:ext cx="1560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8 cm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2289420-F0A1-E130-301F-D88FD9517D32}"/>
              </a:ext>
            </a:extLst>
          </p:cNvPr>
          <p:cNvCxnSpPr>
            <a:cxnSpLocks/>
          </p:cNvCxnSpPr>
          <p:nvPr/>
        </p:nvCxnSpPr>
        <p:spPr>
          <a:xfrm>
            <a:off x="2989723" y="1118225"/>
            <a:ext cx="3569265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E5E8701-190E-8346-8BE8-0EE05F2A86C0}"/>
              </a:ext>
            </a:extLst>
          </p:cNvPr>
          <p:cNvCxnSpPr>
            <a:cxnSpLocks/>
          </p:cNvCxnSpPr>
          <p:nvPr/>
        </p:nvCxnSpPr>
        <p:spPr>
          <a:xfrm>
            <a:off x="7497660" y="1118225"/>
            <a:ext cx="3008488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7325FA8-FCA9-3A8C-88DE-E2B8B4465B88}"/>
              </a:ext>
            </a:extLst>
          </p:cNvPr>
          <p:cNvCxnSpPr>
            <a:cxnSpLocks/>
          </p:cNvCxnSpPr>
          <p:nvPr/>
        </p:nvCxnSpPr>
        <p:spPr>
          <a:xfrm>
            <a:off x="1452593" y="1586922"/>
            <a:ext cx="6045067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1749840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 animBg="1"/>
      <p:bldP spid="10" grpId="0" animBg="1"/>
      <p:bldP spid="14" grpId="0"/>
      <p:bldP spid="15" grpId="0"/>
      <p:bldP spid="17" grpId="0" animBg="1"/>
      <p:bldP spid="18" grpId="0" animBg="1"/>
      <p:bldP spid="21" grpId="0" animBg="1"/>
      <p:bldP spid="22" grpId="0"/>
      <p:bldP spid="23" grpId="0"/>
      <p:bldP spid="24" grpId="0"/>
      <p:bldP spid="25" grpId="0"/>
      <p:bldP spid="26" grpId="0" animBg="1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420407" y="1353242"/>
            <a:ext cx="955150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Muốn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biết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lớn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gấp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mấy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lần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bé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ta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làm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thế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nào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1603287" y="2242754"/>
            <a:ext cx="93686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Muốn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biết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lớn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gấp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mấy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lần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bé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ta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lấy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lớn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chia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cho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bé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7E322C-DC6B-67A8-879B-F973B3C47D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4389" y="2624785"/>
            <a:ext cx="4233215" cy="423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136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666D68A-2816-4DFC-8031-6D13609A7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3015658" y="1044160"/>
            <a:ext cx="5941911" cy="2554543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54"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THỰC HÀNH</a:t>
            </a:r>
          </a:p>
          <a:p>
            <a:pPr algn="ctr" defTabSz="914354"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 TẬP</a:t>
            </a:r>
            <a:endParaRPr lang="zh-CN" altLang="en-US" sz="8000" kern="800">
              <a:ln w="28575">
                <a:noFill/>
              </a:ln>
              <a:solidFill>
                <a:srgbClr val="00206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6140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CD7A2211-8C82-4847-8DE3-7BA16AEAF318}"/>
              </a:ext>
            </a:extLst>
          </p:cNvPr>
          <p:cNvSpPr/>
          <p:nvPr/>
        </p:nvSpPr>
        <p:spPr>
          <a:xfrm>
            <a:off x="151657" y="328783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杨任东竹石体-Medium" panose="02000000000000000000" pitchFamily="2" charset="-122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87A5B53-93A8-4727-B077-B866D7BD9787}"/>
              </a:ext>
            </a:extLst>
          </p:cNvPr>
          <p:cNvGrpSpPr/>
          <p:nvPr/>
        </p:nvGrpSpPr>
        <p:grpSpPr>
          <a:xfrm>
            <a:off x="400297" y="275897"/>
            <a:ext cx="2401211" cy="1069627"/>
            <a:chOff x="457200" y="275897"/>
            <a:chExt cx="2801873" cy="124810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57859D1-BD04-42A9-8DFB-9F7F67C3C67A}"/>
                </a:ext>
              </a:extLst>
            </p:cNvPr>
            <p:cNvSpPr txBox="1"/>
            <p:nvPr/>
          </p:nvSpPr>
          <p:spPr>
            <a:xfrm>
              <a:off x="2095292" y="651958"/>
              <a:ext cx="1163781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335F23F-B658-4B0C-AD2F-1F358B922B31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12" name="Isosceles Triangle 11">
                <a:extLst>
                  <a:ext uri="{FF2B5EF4-FFF2-40B4-BE49-F238E27FC236}">
                    <a16:creationId xmlns:a16="http://schemas.microsoft.com/office/drawing/2014/main" id="{735B1663-C813-4B20-ADEF-8CDE89719101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DFF39C3-457C-479A-AC52-FEBE76C8AC42}"/>
                  </a:ext>
                </a:extLst>
              </p:cNvPr>
              <p:cNvSpPr txBox="1"/>
              <p:nvPr/>
            </p:nvSpPr>
            <p:spPr>
              <a:xfrm>
                <a:off x="988739" y="570636"/>
                <a:ext cx="384722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F81B05C-A3A8-4995-95F6-AF8B9B381E7F}"/>
              </a:ext>
            </a:extLst>
          </p:cNvPr>
          <p:cNvGrpSpPr/>
          <p:nvPr/>
        </p:nvGrpSpPr>
        <p:grpSpPr>
          <a:xfrm>
            <a:off x="2094079" y="5615928"/>
            <a:ext cx="8003841" cy="925217"/>
            <a:chOff x="3722255" y="1490091"/>
            <a:chExt cx="5046771" cy="2074467"/>
          </a:xfrm>
        </p:grpSpPr>
        <p:grpSp>
          <p:nvGrpSpPr>
            <p:cNvPr id="15" name="Graphic 7">
              <a:extLst>
                <a:ext uri="{FF2B5EF4-FFF2-40B4-BE49-F238E27FC236}">
                  <a16:creationId xmlns:a16="http://schemas.microsoft.com/office/drawing/2014/main" id="{E3BF7325-A699-4E74-9373-79B4B576413C}"/>
                </a:ext>
              </a:extLst>
            </p:cNvPr>
            <p:cNvGrpSpPr/>
            <p:nvPr/>
          </p:nvGrpSpPr>
          <p:grpSpPr>
            <a:xfrm>
              <a:off x="3722255" y="1490091"/>
              <a:ext cx="5046771" cy="2074467"/>
              <a:chOff x="609584" y="2133703"/>
              <a:chExt cx="7161963" cy="3608930"/>
            </a:xfrm>
          </p:grpSpPr>
          <p:sp>
            <p:nvSpPr>
              <p:cNvPr id="17" name="Freeform: Shape 70">
                <a:extLst>
                  <a:ext uri="{FF2B5EF4-FFF2-40B4-BE49-F238E27FC236}">
                    <a16:creationId xmlns:a16="http://schemas.microsoft.com/office/drawing/2014/main" id="{7DA7DB46-40BA-4458-8714-FA8970BF2858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18" name="Graphic 7">
                <a:extLst>
                  <a:ext uri="{FF2B5EF4-FFF2-40B4-BE49-F238E27FC236}">
                    <a16:creationId xmlns:a16="http://schemas.microsoft.com/office/drawing/2014/main" id="{B1E97403-0EFF-43DC-BB48-FACB0194B8C6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19" name="Graphic 7">
                  <a:extLst>
                    <a:ext uri="{FF2B5EF4-FFF2-40B4-BE49-F238E27FC236}">
                      <a16:creationId xmlns:a16="http://schemas.microsoft.com/office/drawing/2014/main" id="{5981D8A1-62FC-4B31-BFD9-A0E34FEA46AC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28" name="Freeform: Shape 81">
                    <a:extLst>
                      <a:ext uri="{FF2B5EF4-FFF2-40B4-BE49-F238E27FC236}">
                        <a16:creationId xmlns:a16="http://schemas.microsoft.com/office/drawing/2014/main" id="{17734F82-ED25-433F-ABC6-5CA5B04EB028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" name="Freeform: Shape 82">
                    <a:extLst>
                      <a:ext uri="{FF2B5EF4-FFF2-40B4-BE49-F238E27FC236}">
                        <a16:creationId xmlns:a16="http://schemas.microsoft.com/office/drawing/2014/main" id="{DF7CA882-FDDF-4901-B1EB-E98E854A2538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0" name="Graphic 7">
                  <a:extLst>
                    <a:ext uri="{FF2B5EF4-FFF2-40B4-BE49-F238E27FC236}">
                      <a16:creationId xmlns:a16="http://schemas.microsoft.com/office/drawing/2014/main" id="{3EFEA7A6-B6C8-4650-A86F-926D70EAB0F7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26" name="Freeform: Shape 79">
                    <a:extLst>
                      <a:ext uri="{FF2B5EF4-FFF2-40B4-BE49-F238E27FC236}">
                        <a16:creationId xmlns:a16="http://schemas.microsoft.com/office/drawing/2014/main" id="{602379FB-C302-498A-93D9-33EFE0208412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" name="Freeform: Shape 80">
                    <a:extLst>
                      <a:ext uri="{FF2B5EF4-FFF2-40B4-BE49-F238E27FC236}">
                        <a16:creationId xmlns:a16="http://schemas.microsoft.com/office/drawing/2014/main" id="{712521C9-C7E5-41F0-AF7B-91FECC5345E5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1" name="Graphic 7">
                  <a:extLst>
                    <a:ext uri="{FF2B5EF4-FFF2-40B4-BE49-F238E27FC236}">
                      <a16:creationId xmlns:a16="http://schemas.microsoft.com/office/drawing/2014/main" id="{214E2EAA-EF4C-4BE7-B1F9-1E158744A457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22" name="Freeform: Shape 75">
                    <a:extLst>
                      <a:ext uri="{FF2B5EF4-FFF2-40B4-BE49-F238E27FC236}">
                        <a16:creationId xmlns:a16="http://schemas.microsoft.com/office/drawing/2014/main" id="{DAF25FA4-356F-4B3F-A18D-30541D1D2A25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" name="Freeform: Shape 76">
                    <a:extLst>
                      <a:ext uri="{FF2B5EF4-FFF2-40B4-BE49-F238E27FC236}">
                        <a16:creationId xmlns:a16="http://schemas.microsoft.com/office/drawing/2014/main" id="{ED61718B-22BD-4F4C-B194-404061384D95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" name="Freeform: Shape 77">
                    <a:extLst>
                      <a:ext uri="{FF2B5EF4-FFF2-40B4-BE49-F238E27FC236}">
                        <a16:creationId xmlns:a16="http://schemas.microsoft.com/office/drawing/2014/main" id="{F5003D07-2F25-4671-9783-38F80A4D69C3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" name="Freeform: Shape 78">
                    <a:extLst>
                      <a:ext uri="{FF2B5EF4-FFF2-40B4-BE49-F238E27FC236}">
                        <a16:creationId xmlns:a16="http://schemas.microsoft.com/office/drawing/2014/main" id="{A0EE012C-30AB-4EAC-A1B6-12262680E122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2619AEE-3081-40D2-B28D-C558394E6398}"/>
                </a:ext>
              </a:extLst>
            </p:cNvPr>
            <p:cNvSpPr txBox="1"/>
            <p:nvPr/>
          </p:nvSpPr>
          <p:spPr>
            <a:xfrm>
              <a:off x="4036932" y="1988828"/>
              <a:ext cx="4535348" cy="94209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Ta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lấy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lớn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chia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bé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0" name="Rectangle: Rounded Corners 2">
            <a:extLst>
              <a:ext uri="{FF2B5EF4-FFF2-40B4-BE49-F238E27FC236}">
                <a16:creationId xmlns:a16="http://schemas.microsoft.com/office/drawing/2014/main" id="{E1096193-6840-48B4-89EB-6BF2332E8CC4}"/>
              </a:ext>
            </a:extLst>
          </p:cNvPr>
          <p:cNvSpPr/>
          <p:nvPr/>
        </p:nvSpPr>
        <p:spPr>
          <a:xfrm>
            <a:off x="477929" y="1881329"/>
            <a:ext cx="2064604" cy="6510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u="sng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 tắt:</a:t>
            </a:r>
            <a:endParaRPr lang="en-US" sz="3600" b="1" u="sng" dirty="0">
              <a:ln>
                <a:solidFill>
                  <a:schemeClr val="bg1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: Rounded Corners 83">
            <a:extLst>
              <a:ext uri="{FF2B5EF4-FFF2-40B4-BE49-F238E27FC236}">
                <a16:creationId xmlns:a16="http://schemas.microsoft.com/office/drawing/2014/main" id="{D0AA72D6-FE79-4CD3-B929-091097AA29ED}"/>
              </a:ext>
            </a:extLst>
          </p:cNvPr>
          <p:cNvSpPr/>
          <p:nvPr/>
        </p:nvSpPr>
        <p:spPr>
          <a:xfrm>
            <a:off x="6523676" y="2171416"/>
            <a:ext cx="2349710" cy="6510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u="sng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u="sng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giải:</a:t>
            </a:r>
          </a:p>
          <a:p>
            <a:pPr algn="ctr"/>
            <a:endParaRPr lang="en-US" sz="3600" b="1" u="sng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 Box 24">
            <a:extLst>
              <a:ext uri="{FF2B5EF4-FFF2-40B4-BE49-F238E27FC236}">
                <a16:creationId xmlns:a16="http://schemas.microsoft.com/office/drawing/2014/main" id="{ABE5C27F-D095-4D5C-A087-51990A413C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921" y="3332180"/>
            <a:ext cx="16861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altLang="en-US" sz="2800" b="1" i="0" u="none" strike="noStrike" kern="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bưởi</a:t>
            </a:r>
            <a:endParaRPr kumimoji="0" lang="en-US" altLang="en-US" sz="2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Box 25">
            <a:extLst>
              <a:ext uri="{FF2B5EF4-FFF2-40B4-BE49-F238E27FC236}">
                <a16:creationId xmlns:a16="http://schemas.microsoft.com/office/drawing/2014/main" id="{A3AA5109-B737-AA8C-2513-F4F32F07DD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117" y="2783940"/>
            <a:ext cx="14771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cau</a:t>
            </a:r>
          </a:p>
        </p:txBody>
      </p:sp>
      <p:sp>
        <p:nvSpPr>
          <p:cNvPr id="34" name="AutoShape 54">
            <a:extLst>
              <a:ext uri="{FF2B5EF4-FFF2-40B4-BE49-F238E27FC236}">
                <a16:creationId xmlns:a16="http://schemas.microsoft.com/office/drawing/2014/main" id="{86404C3F-0FF0-DE46-6535-B9C99C7F8C14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3183373" y="1413671"/>
            <a:ext cx="250606" cy="2793532"/>
          </a:xfrm>
          <a:prstGeom prst="rightBracket">
            <a:avLst>
              <a:gd name="adj" fmla="val 436292"/>
            </a:avLst>
          </a:prstGeom>
          <a:noFill/>
          <a:ln w="12700">
            <a:solidFill>
              <a:srgbClr val="0000FF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5" name="Text Box 57">
            <a:extLst>
              <a:ext uri="{FF2B5EF4-FFF2-40B4-BE49-F238E27FC236}">
                <a16:creationId xmlns:a16="http://schemas.microsoft.com/office/drawing/2014/main" id="{9525C469-9E01-31A7-A9C1-A36F0BAF4F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7108" y="3773952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cây</a:t>
            </a:r>
          </a:p>
        </p:txBody>
      </p:sp>
      <p:sp>
        <p:nvSpPr>
          <p:cNvPr id="36" name="AutoShape 78">
            <a:extLst>
              <a:ext uri="{FF2B5EF4-FFF2-40B4-BE49-F238E27FC236}">
                <a16:creationId xmlns:a16="http://schemas.microsoft.com/office/drawing/2014/main" id="{5DE3E59B-5C43-4240-9E46-BA549A5C566B}"/>
              </a:ext>
            </a:extLst>
          </p:cNvPr>
          <p:cNvSpPr>
            <a:spLocks/>
          </p:cNvSpPr>
          <p:nvPr/>
        </p:nvSpPr>
        <p:spPr bwMode="auto">
          <a:xfrm rot="16200000">
            <a:off x="2323432" y="3291125"/>
            <a:ext cx="152400" cy="914400"/>
          </a:xfrm>
          <a:prstGeom prst="leftBrace">
            <a:avLst>
              <a:gd name="adj1" fmla="val 50000"/>
              <a:gd name="adj2" fmla="val 50000"/>
            </a:avLst>
          </a:pr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7" name="Text Box 57">
            <a:extLst>
              <a:ext uri="{FF2B5EF4-FFF2-40B4-BE49-F238E27FC236}">
                <a16:creationId xmlns:a16="http://schemas.microsoft.com/office/drawing/2014/main" id="{E1EC67AF-C0CF-0D67-6608-52140F5B94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0884" y="2171416"/>
            <a:ext cx="11570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cây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317C8A9-127B-06AC-5FFB-3089AE7952F5}"/>
              </a:ext>
            </a:extLst>
          </p:cNvPr>
          <p:cNvCxnSpPr>
            <a:cxnSpLocks/>
          </p:cNvCxnSpPr>
          <p:nvPr/>
        </p:nvCxnSpPr>
        <p:spPr>
          <a:xfrm>
            <a:off x="5064341" y="2500807"/>
            <a:ext cx="0" cy="2421713"/>
          </a:xfrm>
          <a:prstGeom prst="line">
            <a:avLst/>
          </a:prstGeom>
          <a:noFill/>
          <a:ln w="38100" cap="flat" cmpd="sng" algn="ctr">
            <a:solidFill>
              <a:srgbClr val="23A709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84D53B31-7431-D7A7-9D07-3DB28B0CA258}"/>
              </a:ext>
            </a:extLst>
          </p:cNvPr>
          <p:cNvSpPr txBox="1"/>
          <p:nvPr/>
        </p:nvSpPr>
        <p:spPr>
          <a:xfrm>
            <a:off x="5152393" y="2756989"/>
            <a:ext cx="6629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cây cau  gấp cây bưởi số lần  là: </a:t>
            </a:r>
            <a:endParaRPr lang="en-US" sz="2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3833A2C-05C1-2C5A-8A28-0BDD0FDF837E}"/>
              </a:ext>
            </a:extLst>
          </p:cNvPr>
          <p:cNvSpPr txBox="1"/>
          <p:nvPr/>
        </p:nvSpPr>
        <p:spPr>
          <a:xfrm>
            <a:off x="6482209" y="3342660"/>
            <a:ext cx="2772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: 5 = 3 (lần)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8A97A66-DD18-60C3-1D1D-C6DF1758FB9C}"/>
              </a:ext>
            </a:extLst>
          </p:cNvPr>
          <p:cNvSpPr txBox="1"/>
          <p:nvPr/>
        </p:nvSpPr>
        <p:spPr>
          <a:xfrm>
            <a:off x="6866808" y="4006800"/>
            <a:ext cx="3072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số: 3 lần</a:t>
            </a:r>
            <a:endParaRPr lang="en-US" sz="2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3833523D-20B3-451E-BC38-8C753520F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2974382"/>
            <a:ext cx="2828789" cy="20118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F356057-58CD-B924-6435-BF20D9C868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1910" y="3440784"/>
            <a:ext cx="975445" cy="17679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BD59EEC4-B0F8-7940-A136-8DCA7E8C44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4813" y="354318"/>
            <a:ext cx="9641360" cy="12160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2FDE07E8-3940-A158-C660-306C3554FBC5}"/>
              </a:ext>
            </a:extLst>
          </p:cNvPr>
          <p:cNvSpPr txBox="1"/>
          <p:nvPr/>
        </p:nvSpPr>
        <p:spPr>
          <a:xfrm>
            <a:off x="1759441" y="374688"/>
            <a:ext cx="94455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vườn có 5 cây bưởi và 15 cây cau. Hỏi số cây cau gấp mấy lần số cây bưởi?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1988D1C-33B9-16A3-4789-C69FC9D80F55}"/>
              </a:ext>
            </a:extLst>
          </p:cNvPr>
          <p:cNvCxnSpPr>
            <a:cxnSpLocks/>
          </p:cNvCxnSpPr>
          <p:nvPr/>
        </p:nvCxnSpPr>
        <p:spPr>
          <a:xfrm>
            <a:off x="1953097" y="1345524"/>
            <a:ext cx="4722023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F2BF2D14-9D0A-7C59-57BE-AE0FCD667B41}"/>
              </a:ext>
            </a:extLst>
          </p:cNvPr>
          <p:cNvCxnSpPr>
            <a:cxnSpLocks/>
          </p:cNvCxnSpPr>
          <p:nvPr/>
        </p:nvCxnSpPr>
        <p:spPr>
          <a:xfrm>
            <a:off x="2428240" y="903564"/>
            <a:ext cx="6014720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7D0C9FCA-D4CE-48AD-F2FD-A3CBCB3AB8CB}"/>
              </a:ext>
            </a:extLst>
          </p:cNvPr>
          <p:cNvCxnSpPr>
            <a:cxnSpLocks/>
          </p:cNvCxnSpPr>
          <p:nvPr/>
        </p:nvCxnSpPr>
        <p:spPr>
          <a:xfrm>
            <a:off x="8975161" y="903564"/>
            <a:ext cx="1677599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49" name="Text Box 6">
            <a:extLst>
              <a:ext uri="{FF2B5EF4-FFF2-40B4-BE49-F238E27FC236}">
                <a16:creationId xmlns:a16="http://schemas.microsoft.com/office/drawing/2014/main" id="{9E7FA50B-E17B-FFAD-2A47-C7A7F632BE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1416" y="4844367"/>
            <a:ext cx="955150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vi-VN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Muốn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biết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gấp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mấy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lần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58723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/>
      <p:bldP spid="33" grpId="0"/>
      <p:bldP spid="34" grpId="0" animBg="1"/>
      <p:bldP spid="35" grpId="0"/>
      <p:bldP spid="36" grpId="0" animBg="1"/>
      <p:bldP spid="37" grpId="0"/>
      <p:bldP spid="39" grpId="0"/>
      <p:bldP spid="40" grpId="0"/>
      <p:bldP spid="4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7">
            <a:extLst>
              <a:ext uri="{FF2B5EF4-FFF2-40B4-BE49-F238E27FC236}">
                <a16:creationId xmlns:a16="http://schemas.microsoft.com/office/drawing/2014/main" id="{CD7A2211-8C82-4847-8DE3-7BA16AEAF318}"/>
              </a:ext>
            </a:extLst>
          </p:cNvPr>
          <p:cNvSpPr/>
          <p:nvPr/>
        </p:nvSpPr>
        <p:spPr>
          <a:xfrm>
            <a:off x="148838" y="66113"/>
            <a:ext cx="11806998" cy="672577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sz="1400" b="0" i="0">
              <a:solidFill>
                <a:srgbClr val="000000"/>
              </a:solidFill>
              <a:effectLst/>
              <a:latin typeface="Roboto" panose="02000000000000000000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7AA5EC4-2003-42F5-99F3-BB792AD97B44}"/>
              </a:ext>
            </a:extLst>
          </p:cNvPr>
          <p:cNvGrpSpPr/>
          <p:nvPr/>
        </p:nvGrpSpPr>
        <p:grpSpPr>
          <a:xfrm>
            <a:off x="1740015" y="198696"/>
            <a:ext cx="8896454" cy="1216033"/>
            <a:chOff x="1740015" y="73296"/>
            <a:chExt cx="8896454" cy="186237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EA30AAF-882B-4453-AD48-B2804725CE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40015" y="73296"/>
              <a:ext cx="8896454" cy="186237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57859D1-BD04-42A9-8DFB-9F7F67C3C67A}"/>
                </a:ext>
              </a:extLst>
            </p:cNvPr>
            <p:cNvSpPr txBox="1"/>
            <p:nvPr/>
          </p:nvSpPr>
          <p:spPr>
            <a:xfrm>
              <a:off x="1922474" y="256530"/>
              <a:ext cx="8120686" cy="13198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Năm nay, bố 40 tuổi, con 8 tuổi. Hỏi năm nay 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ker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Tuổi Bố gấp mấy lần tuổi con?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FFDECE1-785E-4E75-AF03-55660A70279F}"/>
              </a:ext>
            </a:extLst>
          </p:cNvPr>
          <p:cNvSpPr txBox="1"/>
          <p:nvPr/>
        </p:nvSpPr>
        <p:spPr>
          <a:xfrm>
            <a:off x="5785975" y="3767108"/>
            <a:ext cx="2546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giải:</a:t>
            </a:r>
            <a:endParaRPr lang="en-US" sz="3200" b="1" u="sng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AD12B0-45C9-464E-9C4B-370C1B44C1B8}"/>
              </a:ext>
            </a:extLst>
          </p:cNvPr>
          <p:cNvSpPr txBox="1"/>
          <p:nvPr/>
        </p:nvSpPr>
        <p:spPr>
          <a:xfrm>
            <a:off x="4674342" y="4855543"/>
            <a:ext cx="4617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: 8 = 5 (lần)</a:t>
            </a:r>
            <a:endParaRPr lang="en-US" sz="3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5B258E-B2F2-46C8-AC77-E33F9B950C0C}"/>
              </a:ext>
            </a:extLst>
          </p:cNvPr>
          <p:cNvSpPr txBox="1"/>
          <p:nvPr/>
        </p:nvSpPr>
        <p:spPr>
          <a:xfrm>
            <a:off x="3415793" y="4322380"/>
            <a:ext cx="7135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 nay tuổi bố gấp tuổi con số lần là:</a:t>
            </a:r>
            <a:endParaRPr lang="en-US" sz="2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F217BC-741B-4F3E-83E7-84A99F03E0E0}"/>
              </a:ext>
            </a:extLst>
          </p:cNvPr>
          <p:cNvSpPr txBox="1"/>
          <p:nvPr/>
        </p:nvSpPr>
        <p:spPr>
          <a:xfrm>
            <a:off x="6188242" y="5525128"/>
            <a:ext cx="4617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số: 5 (lần)</a:t>
            </a:r>
            <a:endParaRPr lang="en-US" sz="3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66D4B4-583C-4867-B6E2-6B244E84BCC4}"/>
              </a:ext>
            </a:extLst>
          </p:cNvPr>
          <p:cNvSpPr/>
          <p:nvPr/>
        </p:nvSpPr>
        <p:spPr>
          <a:xfrm>
            <a:off x="236164" y="1527660"/>
            <a:ext cx="2292995" cy="62930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u="sng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Tóm tắt:</a:t>
            </a:r>
            <a:endParaRPr lang="en-US" sz="4000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4173BE49-C45E-96F9-E280-7B4A02D4368F}"/>
              </a:ext>
            </a:extLst>
          </p:cNvPr>
          <p:cNvSpPr/>
          <p:nvPr/>
        </p:nvSpPr>
        <p:spPr>
          <a:xfrm>
            <a:off x="579843" y="-10856"/>
            <a:ext cx="1051078" cy="1131446"/>
          </a:xfrm>
          <a:prstGeom prst="triangle">
            <a:avLst/>
          </a:prstGeom>
          <a:solidFill>
            <a:srgbClr val="4472C4"/>
          </a:solidFill>
          <a:ln w="5715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698B58-1C76-6FE6-2DEC-1655796FC851}"/>
              </a:ext>
            </a:extLst>
          </p:cNvPr>
          <p:cNvSpPr txBox="1"/>
          <p:nvPr/>
        </p:nvSpPr>
        <p:spPr>
          <a:xfrm>
            <a:off x="913021" y="324974"/>
            <a:ext cx="384722" cy="1037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95233E-642C-C4B8-34BD-6E326074DE6C}"/>
              </a:ext>
            </a:extLst>
          </p:cNvPr>
          <p:cNvSpPr txBox="1"/>
          <p:nvPr/>
        </p:nvSpPr>
        <p:spPr>
          <a:xfrm>
            <a:off x="184332" y="2678097"/>
            <a:ext cx="1798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 bố:</a:t>
            </a:r>
            <a:endParaRPr lang="en-US" sz="2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05492F-A31B-FA63-B202-D10BBE8531B1}"/>
              </a:ext>
            </a:extLst>
          </p:cNvPr>
          <p:cNvSpPr txBox="1"/>
          <p:nvPr/>
        </p:nvSpPr>
        <p:spPr>
          <a:xfrm>
            <a:off x="-102572" y="3189841"/>
            <a:ext cx="2546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 con:</a:t>
            </a:r>
            <a:endParaRPr lang="en-US" sz="2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50">
            <a:extLst>
              <a:ext uri="{FF2B5EF4-FFF2-40B4-BE49-F238E27FC236}">
                <a16:creationId xmlns:a16="http://schemas.microsoft.com/office/drawing/2014/main" id="{D8667352-63CE-36E4-38E1-2493FBB0141A}"/>
              </a:ext>
            </a:extLst>
          </p:cNvPr>
          <p:cNvGrpSpPr>
            <a:grpSpLocks/>
          </p:cNvGrpSpPr>
          <p:nvPr/>
        </p:nvGrpSpPr>
        <p:grpSpPr bwMode="auto">
          <a:xfrm>
            <a:off x="2471553" y="3503274"/>
            <a:ext cx="914400" cy="152400"/>
            <a:chOff x="672" y="3024"/>
            <a:chExt cx="576" cy="96"/>
          </a:xfrm>
        </p:grpSpPr>
        <p:sp>
          <p:nvSpPr>
            <p:cNvPr id="16" name="Line 21">
              <a:extLst>
                <a:ext uri="{FF2B5EF4-FFF2-40B4-BE49-F238E27FC236}">
                  <a16:creationId xmlns:a16="http://schemas.microsoft.com/office/drawing/2014/main" id="{D7337FD2-EC50-82D5-4718-F5C4609DDD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2" y="3072"/>
              <a:ext cx="576" cy="0"/>
            </a:xfrm>
            <a:prstGeom prst="line">
              <a:avLst/>
            </a:prstGeom>
            <a:noFill/>
            <a:ln w="349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7" name="Line 30">
              <a:extLst>
                <a:ext uri="{FF2B5EF4-FFF2-40B4-BE49-F238E27FC236}">
                  <a16:creationId xmlns:a16="http://schemas.microsoft.com/office/drawing/2014/main" id="{D6DBA723-472A-D25B-686A-DE49659F5A4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72" y="3024"/>
              <a:ext cx="0" cy="96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8" name="Line 31">
              <a:extLst>
                <a:ext uri="{FF2B5EF4-FFF2-40B4-BE49-F238E27FC236}">
                  <a16:creationId xmlns:a16="http://schemas.microsoft.com/office/drawing/2014/main" id="{895427AE-DEE3-7162-CD0F-624A83D064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48" y="3024"/>
              <a:ext cx="0" cy="96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19" name="Line 55">
            <a:extLst>
              <a:ext uri="{FF2B5EF4-FFF2-40B4-BE49-F238E27FC236}">
                <a16:creationId xmlns:a16="http://schemas.microsoft.com/office/drawing/2014/main" id="{90380EA8-E921-FE88-52D4-C953704A7BD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85953" y="2969874"/>
            <a:ext cx="0" cy="533400"/>
          </a:xfrm>
          <a:prstGeom prst="line">
            <a:avLst/>
          </a:prstGeom>
          <a:noFill/>
          <a:ln w="9525">
            <a:solidFill>
              <a:srgbClr val="FFFF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0" name="Text Box 57">
            <a:extLst>
              <a:ext uri="{FF2B5EF4-FFF2-40B4-BE49-F238E27FC236}">
                <a16:creationId xmlns:a16="http://schemas.microsoft.com/office/drawing/2014/main" id="{D2343204-4166-5EA6-9482-E5A062C42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0796" y="3781896"/>
            <a:ext cx="12303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5 tuổi</a:t>
            </a:r>
          </a:p>
        </p:txBody>
      </p:sp>
      <p:sp>
        <p:nvSpPr>
          <p:cNvPr id="21" name="AutoShape 78">
            <a:extLst>
              <a:ext uri="{FF2B5EF4-FFF2-40B4-BE49-F238E27FC236}">
                <a16:creationId xmlns:a16="http://schemas.microsoft.com/office/drawing/2014/main" id="{35194371-F681-F5B2-F2D8-CC508D8244F9}"/>
              </a:ext>
            </a:extLst>
          </p:cNvPr>
          <p:cNvSpPr>
            <a:spLocks/>
          </p:cNvSpPr>
          <p:nvPr/>
        </p:nvSpPr>
        <p:spPr bwMode="auto">
          <a:xfrm rot="16200000">
            <a:off x="2399529" y="3190051"/>
            <a:ext cx="152400" cy="914400"/>
          </a:xfrm>
          <a:prstGeom prst="leftBrace">
            <a:avLst>
              <a:gd name="adj1" fmla="val 50000"/>
              <a:gd name="adj2" fmla="val 50000"/>
            </a:avLst>
          </a:pr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31B148C-A40E-3E79-3078-43DA5EB128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5303" y="2850246"/>
            <a:ext cx="4730906" cy="19508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BC7E117-5002-A723-0938-11ABED3195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052" y="2944841"/>
            <a:ext cx="1420491" cy="695004"/>
          </a:xfrm>
          <a:prstGeom prst="rect">
            <a:avLst/>
          </a:prstGeom>
        </p:spPr>
      </p:pic>
      <p:sp>
        <p:nvSpPr>
          <p:cNvPr id="24" name="AutoShape 77">
            <a:extLst>
              <a:ext uri="{FF2B5EF4-FFF2-40B4-BE49-F238E27FC236}">
                <a16:creationId xmlns:a16="http://schemas.microsoft.com/office/drawing/2014/main" id="{1EBC8E04-E7A2-D528-3536-EE3AD18AD485}"/>
              </a:ext>
            </a:extLst>
          </p:cNvPr>
          <p:cNvSpPr>
            <a:spLocks/>
          </p:cNvSpPr>
          <p:nvPr/>
        </p:nvSpPr>
        <p:spPr bwMode="auto">
          <a:xfrm rot="16200000" flipH="1">
            <a:off x="4208115" y="284697"/>
            <a:ext cx="328508" cy="4707680"/>
          </a:xfrm>
          <a:prstGeom prst="leftBrace">
            <a:avLst>
              <a:gd name="adj1" fmla="val 116667"/>
              <a:gd name="adj2" fmla="val 50000"/>
            </a:avLst>
          </a:pr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5" name="Text Box 57">
            <a:extLst>
              <a:ext uri="{FF2B5EF4-FFF2-40B4-BE49-F238E27FC236}">
                <a16:creationId xmlns:a16="http://schemas.microsoft.com/office/drawing/2014/main" id="{7CA0A55E-3482-A20E-D197-97745D24DA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7772" y="2079762"/>
            <a:ext cx="12303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40 tuổi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CEDB522-3405-DA04-3A01-32BF965B2BD6}"/>
              </a:ext>
            </a:extLst>
          </p:cNvPr>
          <p:cNvCxnSpPr>
            <a:cxnSpLocks/>
          </p:cNvCxnSpPr>
          <p:nvPr/>
        </p:nvCxnSpPr>
        <p:spPr>
          <a:xfrm>
            <a:off x="2028690" y="2991374"/>
            <a:ext cx="0" cy="437626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8F89720-3512-6197-033E-CC6C047EF229}"/>
              </a:ext>
            </a:extLst>
          </p:cNvPr>
          <p:cNvCxnSpPr>
            <a:cxnSpLocks/>
          </p:cNvCxnSpPr>
          <p:nvPr/>
        </p:nvCxnSpPr>
        <p:spPr>
          <a:xfrm>
            <a:off x="2940682" y="3027651"/>
            <a:ext cx="0" cy="417846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1E51A8A-2EF4-8532-CE65-D28F53C1536B}"/>
              </a:ext>
            </a:extLst>
          </p:cNvPr>
          <p:cNvCxnSpPr>
            <a:cxnSpLocks/>
          </p:cNvCxnSpPr>
          <p:nvPr/>
        </p:nvCxnSpPr>
        <p:spPr>
          <a:xfrm>
            <a:off x="2148840" y="728193"/>
            <a:ext cx="4910310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A28AA45-C507-CB93-2C72-40374A5FDC26}"/>
              </a:ext>
            </a:extLst>
          </p:cNvPr>
          <p:cNvCxnSpPr>
            <a:cxnSpLocks/>
          </p:cNvCxnSpPr>
          <p:nvPr/>
        </p:nvCxnSpPr>
        <p:spPr>
          <a:xfrm>
            <a:off x="2052454" y="1127873"/>
            <a:ext cx="4521543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AEE83FB-6BAA-B95D-FE88-D4BD3268015C}"/>
              </a:ext>
            </a:extLst>
          </p:cNvPr>
          <p:cNvCxnSpPr>
            <a:cxnSpLocks/>
          </p:cNvCxnSpPr>
          <p:nvPr/>
        </p:nvCxnSpPr>
        <p:spPr>
          <a:xfrm>
            <a:off x="7511160" y="728193"/>
            <a:ext cx="1972091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940112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 animBg="1"/>
      <p:bldP spid="13" grpId="0"/>
      <p:bldP spid="14" grpId="0"/>
      <p:bldP spid="20" grpId="0"/>
      <p:bldP spid="21" grpId="0" animBg="1"/>
      <p:bldP spid="24" grpId="0" animBg="1"/>
      <p:bldP spid="2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1161</TotalTime>
  <Words>517</Words>
  <Application>Microsoft Office PowerPoint</Application>
  <PresentationFormat>Widescreen</PresentationFormat>
  <Paragraphs>83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UTM HelvetIns</vt:lpstr>
      <vt:lpstr>UTM Davida</vt:lpstr>
      <vt:lpstr>Fujiyama</vt:lpstr>
      <vt:lpstr>Calibri Light</vt:lpstr>
      <vt:lpstr>Times New Roman</vt:lpstr>
      <vt:lpstr>Tahoma</vt:lpstr>
      <vt:lpstr>Calibri</vt:lpstr>
      <vt:lpstr>DengXian</vt:lpstr>
      <vt:lpstr>UTM Alexander</vt:lpstr>
      <vt:lpstr>Arial</vt:lpstr>
      <vt:lpstr>Verdana</vt:lpstr>
      <vt:lpstr>方正少儿简体</vt:lpstr>
      <vt:lpstr>Roboto</vt:lpstr>
      <vt:lpstr>杨任东竹石体-Medium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Chúc các em học tốt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Vu Hoai Thu</dc:creator>
  <cp:lastModifiedBy>ADMIN</cp:lastModifiedBy>
  <cp:revision>68</cp:revision>
  <dcterms:created xsi:type="dcterms:W3CDTF">2023-04-09T01:12:44Z</dcterms:created>
  <dcterms:modified xsi:type="dcterms:W3CDTF">2023-07-20T04:19:29Z</dcterms:modified>
</cp:coreProperties>
</file>