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9"/>
  </p:notesMasterIdLst>
  <p:sldIdLst>
    <p:sldId id="256" r:id="rId2"/>
    <p:sldId id="339" r:id="rId3"/>
    <p:sldId id="343" r:id="rId4"/>
    <p:sldId id="405" r:id="rId5"/>
    <p:sldId id="407" r:id="rId6"/>
    <p:sldId id="408" r:id="rId7"/>
    <p:sldId id="409" r:id="rId8"/>
    <p:sldId id="410" r:id="rId9"/>
    <p:sldId id="411" r:id="rId10"/>
    <p:sldId id="412" r:id="rId11"/>
    <p:sldId id="413" r:id="rId12"/>
    <p:sldId id="414" r:id="rId13"/>
    <p:sldId id="415" r:id="rId14"/>
    <p:sldId id="344" r:id="rId15"/>
    <p:sldId id="346" r:id="rId16"/>
    <p:sldId id="345" r:id="rId17"/>
    <p:sldId id="266" r:id="rId18"/>
  </p:sldIdLst>
  <p:sldSz cx="12192000" cy="6858000"/>
  <p:notesSz cx="6858000" cy="9144000"/>
  <p:embeddedFontLst>
    <p:embeddedFont>
      <p:font typeface="UTM HelvetIns" pitchFamily="2" charset="0"/>
      <p:regular r:id="rId20"/>
    </p:embeddedFont>
    <p:embeddedFont>
      <p:font typeface="UTM Davida" panose="02040603050506020204" pitchFamily="18" charset="0"/>
      <p:regular r:id="rId21"/>
    </p:embeddedFont>
    <p:embeddedFont>
      <p:font typeface="Fujiyama" panose="02020500000000000000" pitchFamily="18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DengXian" panose="020B0604020202020204" charset="-122"/>
      <p:regular r:id="rId36"/>
      <p:bold r:id="rId37"/>
    </p:embeddedFont>
    <p:embeddedFont>
      <p:font typeface="UTM Alexander" panose="02040603050506020204" pitchFamily="18" charset="0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4717" autoAdjust="0"/>
  </p:normalViewPr>
  <p:slideViewPr>
    <p:cSldViewPr snapToGrid="0">
      <p:cViewPr>
        <p:scale>
          <a:sx n="66" d="100"/>
          <a:sy n="66" d="100"/>
        </p:scale>
        <p:origin x="1118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17.png"/><Relationship Id="rId1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slide" Target="slide1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slide" Target="slide4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slide" Target="slide4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74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80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3A8EE4-515F-4052-BFF6-D9A1CBA1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767848"/>
              </p:ext>
            </p:extLst>
          </p:nvPr>
        </p:nvGraphicFramePr>
        <p:xfrm>
          <a:off x="800550" y="2033332"/>
          <a:ext cx="10397688" cy="227121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76127">
                  <a:extLst>
                    <a:ext uri="{9D8B030D-6E8A-4147-A177-3AD203B41FA5}">
                      <a16:colId xmlns:a16="http://schemas.microsoft.com/office/drawing/2014/main" val="165421154"/>
                    </a:ext>
                  </a:extLst>
                </a:gridCol>
                <a:gridCol w="1407107">
                  <a:extLst>
                    <a:ext uri="{9D8B030D-6E8A-4147-A177-3AD203B41FA5}">
                      <a16:colId xmlns:a16="http://schemas.microsoft.com/office/drawing/2014/main" val="3719462389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1977436864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2355054921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val="3171262561"/>
                    </a:ext>
                  </a:extLst>
                </a:gridCol>
              </a:tblGrid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663439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2708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5708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3470241" cy="1248103"/>
            <a:chOff x="457200" y="275897"/>
            <a:chExt cx="3470241" cy="12481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13" name="Rectangle: Rounded Corners 17">
            <a:extLst>
              <a:ext uri="{FF2B5EF4-FFF2-40B4-BE49-F238E27FC236}">
                <a16:creationId xmlns:a16="http://schemas.microsoft.com/office/drawing/2014/main" id="{C14397CC-9EAC-42F3-9C26-E02DFC68BD51}"/>
              </a:ext>
            </a:extLst>
          </p:cNvPr>
          <p:cNvSpPr/>
          <p:nvPr/>
        </p:nvSpPr>
        <p:spPr>
          <a:xfrm>
            <a:off x="7791201" y="3641271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4C29C141-0EE5-4B5E-9725-01D4195167A3}"/>
              </a:ext>
            </a:extLst>
          </p:cNvPr>
          <p:cNvSpPr/>
          <p:nvPr/>
        </p:nvSpPr>
        <p:spPr>
          <a:xfrm>
            <a:off x="8975627" y="3629632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21">
            <a:extLst>
              <a:ext uri="{FF2B5EF4-FFF2-40B4-BE49-F238E27FC236}">
                <a16:creationId xmlns:a16="http://schemas.microsoft.com/office/drawing/2014/main" id="{9D170C0D-61C0-49C8-AF13-F887909AAFD9}"/>
              </a:ext>
            </a:extLst>
          </p:cNvPr>
          <p:cNvSpPr/>
          <p:nvPr/>
        </p:nvSpPr>
        <p:spPr>
          <a:xfrm>
            <a:off x="10160053" y="3657319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44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0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46" y="196632"/>
            <a:ext cx="12256545" cy="609514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249"/>
            <a:ext cx="12192000" cy="16136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64545" y="-72894"/>
            <a:ext cx="11439197" cy="1661500"/>
            <a:chOff x="457200" y="275897"/>
            <a:chExt cx="11286161" cy="12850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10371760" cy="1076630"/>
              <a:chOff x="1371601" y="484363"/>
              <a:chExt cx="10371760" cy="107663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1037176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1990617" y="576108"/>
                <a:ext cx="913372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en-US" sz="3200" b="1" i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Bao gạo cân nặng 40kg. Bao ngô cân nặng 5kg. Hỏi bao gạo cân nặng gấp mấy lần bao ngô?</a:t>
                </a:r>
                <a:endPara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DAFB981-05BE-4E2C-AC51-6A574620EA8F}"/>
              </a:ext>
            </a:extLst>
          </p:cNvPr>
          <p:cNvSpPr txBox="1"/>
          <p:nvPr/>
        </p:nvSpPr>
        <p:spPr>
          <a:xfrm>
            <a:off x="7177263" y="3380273"/>
            <a:ext cx="205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33436-36BC-413B-8591-4A6D8B935DDE}"/>
              </a:ext>
            </a:extLst>
          </p:cNvPr>
          <p:cNvSpPr txBox="1"/>
          <p:nvPr/>
        </p:nvSpPr>
        <p:spPr>
          <a:xfrm>
            <a:off x="3924593" y="3965048"/>
            <a:ext cx="808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gạo cân nặng gấp bao ngô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là: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96D6C-EB3A-45A8-8B95-3A74944F7BD2}"/>
              </a:ext>
            </a:extLst>
          </p:cNvPr>
          <p:cNvSpPr txBox="1"/>
          <p:nvPr/>
        </p:nvSpPr>
        <p:spPr>
          <a:xfrm>
            <a:off x="7006961" y="4505465"/>
            <a:ext cx="282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5 = 8 (lần)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395906-09E3-B2D4-B389-0E17F1D8F220}"/>
              </a:ext>
            </a:extLst>
          </p:cNvPr>
          <p:cNvSpPr txBox="1"/>
          <p:nvPr/>
        </p:nvSpPr>
        <p:spPr>
          <a:xfrm>
            <a:off x="8386400" y="5128410"/>
            <a:ext cx="282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8 lần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EDEE8-C467-6B27-049C-8EF060AB7B86}"/>
              </a:ext>
            </a:extLst>
          </p:cNvPr>
          <p:cNvSpPr txBox="1"/>
          <p:nvPr/>
        </p:nvSpPr>
        <p:spPr>
          <a:xfrm>
            <a:off x="101602" y="1660017"/>
            <a:ext cx="196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B4D758-E0D9-C397-A7C9-C161E8A0F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755" y="3238778"/>
            <a:ext cx="499915" cy="323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37F412-EB36-C96B-081F-FEBB7723E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654" y="2762358"/>
            <a:ext cx="3942127" cy="341480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03A077F-9D2D-1D04-C53E-BFC9AC189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6" y="2590817"/>
            <a:ext cx="16746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Bao gạo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36">
            <a:extLst>
              <a:ext uri="{FF2B5EF4-FFF2-40B4-BE49-F238E27FC236}">
                <a16:creationId xmlns:a16="http://schemas.microsoft.com/office/drawing/2014/main" id="{826A41CD-7736-D74D-B160-63E982CC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" y="3058146"/>
            <a:ext cx="16746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Bao ngô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36">
            <a:extLst>
              <a:ext uri="{FF2B5EF4-FFF2-40B4-BE49-F238E27FC236}">
                <a16:creationId xmlns:a16="http://schemas.microsoft.com/office/drawing/2014/main" id="{04FB6A60-DE36-D09E-389A-CCD2D74AF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752" y="2006897"/>
            <a:ext cx="11764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40kg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1E5F8CD8-7EC5-923C-D7DE-2EFBBB3D2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77" y="3620059"/>
            <a:ext cx="868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5kg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AutoShape 77">
            <a:extLst>
              <a:ext uri="{FF2B5EF4-FFF2-40B4-BE49-F238E27FC236}">
                <a16:creationId xmlns:a16="http://schemas.microsoft.com/office/drawing/2014/main" id="{C9D2C073-3707-7A8C-0191-F2C97DA3EB09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3426720" y="589223"/>
            <a:ext cx="326198" cy="3942127"/>
          </a:xfrm>
          <a:prstGeom prst="leftBrace">
            <a:avLst>
              <a:gd name="adj1" fmla="val 116667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AutoShape 78">
            <a:extLst>
              <a:ext uri="{FF2B5EF4-FFF2-40B4-BE49-F238E27FC236}">
                <a16:creationId xmlns:a16="http://schemas.microsoft.com/office/drawing/2014/main" id="{B66924C9-2049-7D76-46DE-D2EF9BD78FD0}"/>
              </a:ext>
            </a:extLst>
          </p:cNvPr>
          <p:cNvSpPr>
            <a:spLocks/>
          </p:cNvSpPr>
          <p:nvPr/>
        </p:nvSpPr>
        <p:spPr bwMode="auto">
          <a:xfrm rot="16200000">
            <a:off x="1763198" y="3356238"/>
            <a:ext cx="211029" cy="499916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F5C10B-BE5D-DC02-D145-46EF6EDF16B0}"/>
              </a:ext>
            </a:extLst>
          </p:cNvPr>
          <p:cNvCxnSpPr/>
          <p:nvPr/>
        </p:nvCxnSpPr>
        <p:spPr>
          <a:xfrm>
            <a:off x="2822762" y="766250"/>
            <a:ext cx="27381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EB696E-21FD-5107-F8BC-584A823C9385}"/>
              </a:ext>
            </a:extLst>
          </p:cNvPr>
          <p:cNvCxnSpPr/>
          <p:nvPr/>
        </p:nvCxnSpPr>
        <p:spPr>
          <a:xfrm>
            <a:off x="6225733" y="766250"/>
            <a:ext cx="27381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0095AE-6996-2954-3B7B-9A2DE17821BC}"/>
              </a:ext>
            </a:extLst>
          </p:cNvPr>
          <p:cNvCxnSpPr>
            <a:cxnSpLocks/>
          </p:cNvCxnSpPr>
          <p:nvPr/>
        </p:nvCxnSpPr>
        <p:spPr>
          <a:xfrm>
            <a:off x="1966300" y="1238690"/>
            <a:ext cx="493234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BB4462-23DB-C0D8-FFC3-C764C97FC688}"/>
              </a:ext>
            </a:extLst>
          </p:cNvPr>
          <p:cNvCxnSpPr>
            <a:cxnSpLocks/>
          </p:cNvCxnSpPr>
          <p:nvPr/>
        </p:nvCxnSpPr>
        <p:spPr>
          <a:xfrm>
            <a:off x="9800224" y="766250"/>
            <a:ext cx="107610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75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09514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1018"/>
            <a:ext cx="12192000" cy="30415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1"/>
            <a:ext cx="11851240" cy="1332223"/>
            <a:chOff x="457200" y="275898"/>
            <a:chExt cx="11851240" cy="22911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0" y="484362"/>
              <a:ext cx="10936840" cy="2082671"/>
              <a:chOff x="1371600" y="484362"/>
              <a:chExt cx="10936840" cy="208267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0" y="484362"/>
                <a:ext cx="10936840" cy="20826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125895" y="637133"/>
                <a:ext cx="9504231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en-US" sz="2800" b="1" i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Tại điểm vui chơi trong công viên có 3 chiếc cầu trượt và 12 bạn đang chơi. Hỏi số bạn gấp mấy lần số cầu trượt?</a:t>
                </a:r>
                <a:endPara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8"/>
              <a:ext cx="1289626" cy="1794445"/>
              <a:chOff x="457200" y="275898"/>
              <a:chExt cx="1289626" cy="1794445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8"/>
                <a:ext cx="1289626" cy="172387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872912" y="641208"/>
                <a:ext cx="384722" cy="14291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AF0D7A6-66B9-4912-82E7-27C2AFE2A768}"/>
              </a:ext>
            </a:extLst>
          </p:cNvPr>
          <p:cNvSpPr txBox="1"/>
          <p:nvPr/>
        </p:nvSpPr>
        <p:spPr>
          <a:xfrm>
            <a:off x="324135" y="1938169"/>
            <a:ext cx="1794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vi-VN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88067B-8182-490E-9E86-BD75F0ADDAF3}"/>
              </a:ext>
            </a:extLst>
          </p:cNvPr>
          <p:cNvSpPr txBox="1"/>
          <p:nvPr/>
        </p:nvSpPr>
        <p:spPr>
          <a:xfrm>
            <a:off x="5582418" y="4249324"/>
            <a:ext cx="191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Bài giải:</a:t>
            </a:r>
            <a:endParaRPr lang="sv-SE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>
            <a:off x="4420601" y="627915"/>
            <a:ext cx="668052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DE2865-F0D6-4281-A127-29A632E0C1DF}"/>
              </a:ext>
            </a:extLst>
          </p:cNvPr>
          <p:cNvCxnSpPr>
            <a:cxnSpLocks/>
          </p:cNvCxnSpPr>
          <p:nvPr/>
        </p:nvCxnSpPr>
        <p:spPr>
          <a:xfrm>
            <a:off x="4060778" y="1080278"/>
            <a:ext cx="46702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D02D0F-D44D-45D7-BD8C-13AEA227E6AD}"/>
              </a:ext>
            </a:extLst>
          </p:cNvPr>
          <p:cNvSpPr txBox="1"/>
          <p:nvPr/>
        </p:nvSpPr>
        <p:spPr>
          <a:xfrm>
            <a:off x="3813859" y="4698201"/>
            <a:ext cx="6050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bạn gấp cầu trượt số lần là:</a:t>
            </a:r>
            <a:endParaRPr lang="sv-S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2754F-6EA4-4B77-BF97-7B65D6275850}"/>
              </a:ext>
            </a:extLst>
          </p:cNvPr>
          <p:cNvSpPr txBox="1"/>
          <p:nvPr/>
        </p:nvSpPr>
        <p:spPr>
          <a:xfrm>
            <a:off x="5315760" y="5217978"/>
            <a:ext cx="304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3 = 4 (lần)</a:t>
            </a:r>
            <a:endParaRPr lang="sv-S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A6F00C-CFC2-C0E7-FFB5-A632C6BBD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449" y="1338764"/>
            <a:ext cx="5380474" cy="28911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A3511E-17B5-F52B-740F-3402D4610000}"/>
              </a:ext>
            </a:extLst>
          </p:cNvPr>
          <p:cNvSpPr txBox="1"/>
          <p:nvPr/>
        </p:nvSpPr>
        <p:spPr>
          <a:xfrm>
            <a:off x="5683974" y="5771020"/>
            <a:ext cx="304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 lần</a:t>
            </a:r>
            <a:endParaRPr lang="sv-S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AB78D-1122-13A7-93F6-C90EF826923D}"/>
              </a:ext>
            </a:extLst>
          </p:cNvPr>
          <p:cNvSpPr txBox="1"/>
          <p:nvPr/>
        </p:nvSpPr>
        <p:spPr>
          <a:xfrm>
            <a:off x="638214" y="2542097"/>
            <a:ext cx="1408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bạn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1B8D0A-A6F5-EDBF-65F0-964381C95226}"/>
              </a:ext>
            </a:extLst>
          </p:cNvPr>
          <p:cNvCxnSpPr>
            <a:cxnSpLocks/>
          </p:cNvCxnSpPr>
          <p:nvPr/>
        </p:nvCxnSpPr>
        <p:spPr>
          <a:xfrm>
            <a:off x="2359030" y="2856640"/>
            <a:ext cx="3474720" cy="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6CE2272C-8F8F-BB79-31EE-877921B9514C}"/>
              </a:ext>
            </a:extLst>
          </p:cNvPr>
          <p:cNvSpPr/>
          <p:nvPr/>
        </p:nvSpPr>
        <p:spPr>
          <a:xfrm>
            <a:off x="2292990" y="2793426"/>
            <a:ext cx="111760" cy="124173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F0E566E-5F4F-56A8-7CE4-4F4EBED23885}"/>
              </a:ext>
            </a:extLst>
          </p:cNvPr>
          <p:cNvSpPr/>
          <p:nvPr/>
        </p:nvSpPr>
        <p:spPr>
          <a:xfrm>
            <a:off x="5777870" y="2793426"/>
            <a:ext cx="111760" cy="124173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1BE3D9-3B91-7647-A391-588FF6492AD8}"/>
              </a:ext>
            </a:extLst>
          </p:cNvPr>
          <p:cNvCxnSpPr>
            <a:cxnSpLocks/>
          </p:cNvCxnSpPr>
          <p:nvPr/>
        </p:nvCxnSpPr>
        <p:spPr>
          <a:xfrm>
            <a:off x="3242950" y="2776209"/>
            <a:ext cx="0" cy="16086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EE66C87-FAF9-286B-114D-F1BE4636B5C5}"/>
              </a:ext>
            </a:extLst>
          </p:cNvPr>
          <p:cNvCxnSpPr>
            <a:cxnSpLocks/>
          </p:cNvCxnSpPr>
          <p:nvPr/>
        </p:nvCxnSpPr>
        <p:spPr>
          <a:xfrm>
            <a:off x="4137030" y="2785945"/>
            <a:ext cx="0" cy="16086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6AA42E-2A71-A74E-4D00-37BE03DC0019}"/>
              </a:ext>
            </a:extLst>
          </p:cNvPr>
          <p:cNvCxnSpPr>
            <a:cxnSpLocks/>
          </p:cNvCxnSpPr>
          <p:nvPr/>
        </p:nvCxnSpPr>
        <p:spPr>
          <a:xfrm>
            <a:off x="5000630" y="2785945"/>
            <a:ext cx="0" cy="16086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EC027A5-9FD9-744E-B719-BBF772E1D6A3}"/>
              </a:ext>
            </a:extLst>
          </p:cNvPr>
          <p:cNvSpPr txBox="1"/>
          <p:nvPr/>
        </p:nvSpPr>
        <p:spPr>
          <a:xfrm>
            <a:off x="334161" y="3269464"/>
            <a:ext cx="199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cầu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7BABBB-F46A-8700-2516-520B197F7D72}"/>
              </a:ext>
            </a:extLst>
          </p:cNvPr>
          <p:cNvCxnSpPr>
            <a:cxnSpLocks/>
          </p:cNvCxnSpPr>
          <p:nvPr/>
        </p:nvCxnSpPr>
        <p:spPr>
          <a:xfrm>
            <a:off x="2262510" y="3512820"/>
            <a:ext cx="94996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A352AE4C-AD17-7162-B28F-306A9B168A75}"/>
              </a:ext>
            </a:extLst>
          </p:cNvPr>
          <p:cNvSpPr/>
          <p:nvPr/>
        </p:nvSpPr>
        <p:spPr>
          <a:xfrm>
            <a:off x="2262510" y="3450733"/>
            <a:ext cx="111760" cy="124173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DD5E401-8CC9-509C-087A-7D0BBBD62F35}"/>
              </a:ext>
            </a:extLst>
          </p:cNvPr>
          <p:cNvSpPr/>
          <p:nvPr/>
        </p:nvSpPr>
        <p:spPr>
          <a:xfrm>
            <a:off x="3187070" y="3442309"/>
            <a:ext cx="111760" cy="124173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D1DA1A-2A00-BDC4-0268-EA328277A2AD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2309357" y="2899414"/>
            <a:ext cx="0" cy="529586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B8BAD8-0DF6-AA07-5EB1-723A6D12FB9F}"/>
              </a:ext>
            </a:extLst>
          </p:cNvPr>
          <p:cNvCxnSpPr>
            <a:cxnSpLocks/>
          </p:cNvCxnSpPr>
          <p:nvPr/>
        </p:nvCxnSpPr>
        <p:spPr>
          <a:xfrm>
            <a:off x="3242950" y="2881229"/>
            <a:ext cx="0" cy="52101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33" name="Left Brace 32">
            <a:extLst>
              <a:ext uri="{FF2B5EF4-FFF2-40B4-BE49-F238E27FC236}">
                <a16:creationId xmlns:a16="http://schemas.microsoft.com/office/drawing/2014/main" id="{97B541A1-C788-8E51-0A83-51A2C12C61F4}"/>
              </a:ext>
            </a:extLst>
          </p:cNvPr>
          <p:cNvSpPr/>
          <p:nvPr/>
        </p:nvSpPr>
        <p:spPr>
          <a:xfrm rot="5400000">
            <a:off x="3964592" y="939088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5A140C-4E39-BEDF-14FD-999A386E8538}"/>
              </a:ext>
            </a:extLst>
          </p:cNvPr>
          <p:cNvSpPr txBox="1"/>
          <p:nvPr/>
        </p:nvSpPr>
        <p:spPr>
          <a:xfrm>
            <a:off x="3033514" y="2151848"/>
            <a:ext cx="1560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bạn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D93EEE-0E03-17B1-F6CB-5611DEB43C46}"/>
              </a:ext>
            </a:extLst>
          </p:cNvPr>
          <p:cNvSpPr txBox="1"/>
          <p:nvPr/>
        </p:nvSpPr>
        <p:spPr>
          <a:xfrm>
            <a:off x="2232784" y="3821086"/>
            <a:ext cx="134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chiếc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78">
            <a:extLst>
              <a:ext uri="{FF2B5EF4-FFF2-40B4-BE49-F238E27FC236}">
                <a16:creationId xmlns:a16="http://schemas.microsoft.com/office/drawing/2014/main" id="{CF4777FE-CC7C-0F9B-AD4A-5B8DC9533EAA}"/>
              </a:ext>
            </a:extLst>
          </p:cNvPr>
          <p:cNvSpPr>
            <a:spLocks/>
          </p:cNvSpPr>
          <p:nvPr/>
        </p:nvSpPr>
        <p:spPr bwMode="auto">
          <a:xfrm rot="16200000">
            <a:off x="2580714" y="3301775"/>
            <a:ext cx="318881" cy="868289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9" grpId="0"/>
      <p:bldP spid="20" grpId="0"/>
      <p:bldP spid="22" grpId="0" animBg="1"/>
      <p:bldP spid="23" grpId="0" animBg="1"/>
      <p:bldP spid="27" grpId="0"/>
      <p:bldP spid="29" grpId="0" animBg="1"/>
      <p:bldP spid="30" grpId="0" animBg="1"/>
      <p:bldP spid="33" grpId="0" animBg="1"/>
      <p:bldP spid="34" grpId="0"/>
      <p:bldP spid="35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9"/>
            <a:ext cx="12192000" cy="1613672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A6AC4-873D-CC34-5BC2-BE2DAA90B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35" y="2037624"/>
            <a:ext cx="3076575" cy="2755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72EC8D-1E02-1E1A-7E2F-153CCA13C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1754" y="1962970"/>
            <a:ext cx="3954733" cy="2830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ECC5D2-7988-B528-EDCB-BA1D36C770B1}"/>
              </a:ext>
            </a:extLst>
          </p:cNvPr>
          <p:cNvSpPr txBox="1"/>
          <p:nvPr/>
        </p:nvSpPr>
        <p:spPr>
          <a:xfrm>
            <a:off x="1465450" y="4870857"/>
            <a:ext cx="355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A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FC9B00-33E8-A8B4-3657-5968AF09087A}"/>
              </a:ext>
            </a:extLst>
          </p:cNvPr>
          <p:cNvSpPr txBox="1"/>
          <p:nvPr/>
        </p:nvSpPr>
        <p:spPr>
          <a:xfrm>
            <a:off x="7171692" y="4927906"/>
            <a:ext cx="355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878A9-5D4C-FFCE-48ED-D9FEB41DF828}"/>
              </a:ext>
            </a:extLst>
          </p:cNvPr>
          <p:cNvSpPr txBox="1"/>
          <p:nvPr/>
        </p:nvSpPr>
        <p:spPr>
          <a:xfrm>
            <a:off x="1185933" y="866955"/>
            <a:ext cx="10220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Bài 4: Sử dụng các miếng ghép trong hình A để xếp thành hình B: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80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74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Google Shape;96;p2"/>
          <p:cNvPicPr preferRelativeResize="0"/>
          <p:nvPr/>
        </p:nvPicPr>
        <p:blipFill rotWithShape="1">
          <a:blip r:embed="rId3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0E7089-4164-45AC-A15D-EB5D8DFA6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8;p3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9;p3"/>
          <p:cNvSpPr txBox="1"/>
          <p:nvPr/>
        </p:nvSpPr>
        <p:spPr>
          <a:xfrm>
            <a:off x="3402612" y="1014786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ta!!!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chiếc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36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01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9;p5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4;p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51817"/>
          <a:stretch/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5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51817"/>
          <a:stretch/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6;p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51817"/>
          <a:stretch/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4;p5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8400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hlinkClick r:id="rId8" action="ppaction://hlinksldjump"/>
            <a:extLst>
              <a:ext uri="{FF2B5EF4-FFF2-40B4-BE49-F238E27FC236}">
                <a16:creationId xmlns:a16="http://schemas.microsoft.com/office/drawing/2014/main" id="{77B74D48-ED2D-4136-872E-FE8103779B7F}"/>
              </a:ext>
            </a:extLst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1" name="Oval 10">
            <a:hlinkClick r:id="rId14" action="ppaction://hlinksldjump"/>
            <a:extLst>
              <a:ext uri="{FF2B5EF4-FFF2-40B4-BE49-F238E27FC236}">
                <a16:creationId xmlns:a16="http://schemas.microsoft.com/office/drawing/2014/main" id="{8A9E71A1-430D-4CA8-A538-064933B8169E}"/>
              </a:ext>
            </a:extLst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2" name="Oval 11">
            <a:hlinkClick r:id="" action="ppaction://noaction"/>
            <a:extLst>
              <a:ext uri="{FF2B5EF4-FFF2-40B4-BE49-F238E27FC236}">
                <a16:creationId xmlns:a16="http://schemas.microsoft.com/office/drawing/2014/main" id="{FC4F789C-98D6-4F45-A5E5-5CB4729EB9C4}"/>
              </a:ext>
            </a:extLst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3" name="Arrow: Right 3">
            <a:hlinkClick r:id="rId12" action="ppaction://hlinksldjump"/>
            <a:extLst>
              <a:ext uri="{FF2B5EF4-FFF2-40B4-BE49-F238E27FC236}">
                <a16:creationId xmlns:a16="http://schemas.microsoft.com/office/drawing/2014/main" id="{422DF01A-BD6C-46A4-9FE8-637C0756E9CD}"/>
              </a:ext>
            </a:extLst>
          </p:cNvPr>
          <p:cNvSpPr/>
          <p:nvPr/>
        </p:nvSpPr>
        <p:spPr>
          <a:xfrm>
            <a:off x="10991850" y="6229350"/>
            <a:ext cx="1047750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7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1;p6"/>
          <p:cNvSpPr txBox="1"/>
          <p:nvPr/>
        </p:nvSpPr>
        <p:spPr>
          <a:xfrm>
            <a:off x="3276600" y="821715"/>
            <a:ext cx="50101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4;p6"/>
          <p:cNvSpPr/>
          <p:nvPr/>
        </p:nvSpPr>
        <p:spPr>
          <a:xfrm>
            <a:off x="4439817" y="2852936"/>
            <a:ext cx="5466183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lớn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bé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57B9DF-3C86-4D5C-9397-18A86D231B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30" y="643789"/>
            <a:ext cx="1524000" cy="1426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390">
            <a:off x="8691747" y="1428197"/>
            <a:ext cx="222890" cy="140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3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C7E0CE10-7683-44D4-B56C-0C8D36A97F29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51;p6"/>
          <p:cNvSpPr txBox="1"/>
          <p:nvPr/>
        </p:nvSpPr>
        <p:spPr>
          <a:xfrm>
            <a:off x="3248026" y="687735"/>
            <a:ext cx="57054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15,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54;p6"/>
          <p:cNvSpPr/>
          <p:nvPr/>
        </p:nvSpPr>
        <p:spPr>
          <a:xfrm>
            <a:off x="4439816" y="2852936"/>
            <a:ext cx="551380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 </a:t>
            </a:r>
            <a:r>
              <a:rPr lang="en-US" sz="48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3 </a:t>
            </a:r>
            <a:r>
              <a:rPr lang="en-US" sz="4800" b="1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= 5 </a:t>
            </a:r>
            <a:r>
              <a:rPr lang="en-US" sz="4800" b="1" kern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52">
            <a:off x="8613880" y="1291460"/>
            <a:ext cx="222890" cy="140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24" name="Arrow: Left 14">
            <a:hlinkClick r:id="rId4" action="ppaction://hlinksldjump"/>
            <a:extLst>
              <a:ext uri="{FF2B5EF4-FFF2-40B4-BE49-F238E27FC236}">
                <a16:creationId xmlns:a16="http://schemas.microsoft.com/office/drawing/2014/main" id="{25CB04A8-3A2A-460E-9552-32FC581DF762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919562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1;p6"/>
          <p:cNvSpPr txBox="1"/>
          <p:nvPr/>
        </p:nvSpPr>
        <p:spPr>
          <a:xfrm>
            <a:off x="3640305" y="568529"/>
            <a:ext cx="550251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20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cm,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5 cm.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4;p6"/>
          <p:cNvSpPr/>
          <p:nvPr/>
        </p:nvSpPr>
        <p:spPr>
          <a:xfrm>
            <a:off x="4439817" y="2852936"/>
            <a:ext cx="5418558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5 </a:t>
            </a: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en-US" sz="48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4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411">
            <a:off x="9271612" y="1366587"/>
            <a:ext cx="222890" cy="140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4" y="840087"/>
            <a:ext cx="45719" cy="517564"/>
          </a:xfrm>
          <a:prstGeom prst="rect">
            <a:avLst/>
          </a:prstGeom>
        </p:spPr>
      </p:pic>
      <p:sp>
        <p:nvSpPr>
          <p:cNvPr id="12" name="Arrow: Left 14">
            <a:hlinkClick r:id="rId4" action="ppaction://hlinksldjump"/>
            <a:extLst>
              <a:ext uri="{FF2B5EF4-FFF2-40B4-BE49-F238E27FC236}">
                <a16:creationId xmlns:a16="http://schemas.microsoft.com/office/drawing/2014/main" id="{8E9AF5EC-3FB0-4733-9D10-7BDFC8330D18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31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</TotalTime>
  <Words>350</Words>
  <Application>Microsoft Office PowerPoint</Application>
  <PresentationFormat>Widescreen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UTM HelvetIns</vt:lpstr>
      <vt:lpstr>UTM Davida</vt:lpstr>
      <vt:lpstr>Fujiyama</vt:lpstr>
      <vt:lpstr>Calibri Light</vt:lpstr>
      <vt:lpstr>Times New Roman</vt:lpstr>
      <vt:lpstr>Tahoma</vt:lpstr>
      <vt:lpstr>Calibri</vt:lpstr>
      <vt:lpstr>Microsoft YaHei</vt:lpstr>
      <vt:lpstr>DengXian</vt:lpstr>
      <vt:lpstr>UTM Alexander</vt:lpstr>
      <vt:lpstr>Arial</vt:lpstr>
      <vt:lpstr>Verdana</vt:lpstr>
      <vt:lpstr>方正少儿简体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69</cp:revision>
  <dcterms:created xsi:type="dcterms:W3CDTF">2023-04-09T01:12:44Z</dcterms:created>
  <dcterms:modified xsi:type="dcterms:W3CDTF">2023-07-20T04:23:09Z</dcterms:modified>
</cp:coreProperties>
</file>