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16"/>
  </p:notesMasterIdLst>
  <p:sldIdLst>
    <p:sldId id="256" r:id="rId2"/>
    <p:sldId id="339" r:id="rId3"/>
    <p:sldId id="343" r:id="rId4"/>
    <p:sldId id="476" r:id="rId5"/>
    <p:sldId id="461" r:id="rId6"/>
    <p:sldId id="462" r:id="rId7"/>
    <p:sldId id="471" r:id="rId8"/>
    <p:sldId id="477" r:id="rId9"/>
    <p:sldId id="478" r:id="rId10"/>
    <p:sldId id="479" r:id="rId11"/>
    <p:sldId id="344" r:id="rId12"/>
    <p:sldId id="346" r:id="rId13"/>
    <p:sldId id="345" r:id="rId14"/>
    <p:sldId id="266" r:id="rId15"/>
  </p:sldIdLst>
  <p:sldSz cx="12192000" cy="6858000"/>
  <p:notesSz cx="6858000" cy="9144000"/>
  <p:embeddedFontLst>
    <p:embeddedFont>
      <p:font typeface="Fujiyama" panose="02020500000000000000" pitchFamily="18" charset="0"/>
      <p:regular r:id="rId17"/>
      <p:bold r:id="rId18"/>
      <p:italic r:id="rId19"/>
      <p:boldItalic r:id="rId20"/>
    </p:embeddedFont>
    <p:embeddedFont>
      <p:font typeface="UTM Alexander" panose="02040603050506020204" pitchFamily="18" charset="0"/>
      <p:regular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UTM HelvetIns" pitchFamily="2" charset="0"/>
      <p:regular r:id="rId28"/>
    </p:embeddedFont>
    <p:embeddedFont>
      <p:font typeface="UTM Davida" panose="02040603050506020204" pitchFamily="18" charset="0"/>
      <p:regular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64" autoAdjust="0"/>
    <p:restoredTop sz="87961" autoAdjust="0"/>
  </p:normalViewPr>
  <p:slideViewPr>
    <p:cSldViewPr snapToGrid="0">
      <p:cViewPr>
        <p:scale>
          <a:sx n="50" d="100"/>
          <a:sy n="50" d="100"/>
        </p:scale>
        <p:origin x="1646" y="6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20/7/2023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0EC4E-7516-4EFC-80E9-F720E43390B5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81481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87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ÔN TẬP VỀ ĐO LƯỜNG</a:t>
            </a:r>
            <a:endParaRPr lang="zh-CN" altLang="en-US" sz="60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95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65;p15">
            <a:extLst>
              <a:ext uri="{FF2B5EF4-FFF2-40B4-BE49-F238E27FC236}">
                <a16:creationId xmlns:a16="http://schemas.microsoft.com/office/drawing/2014/main" id="{59CC139A-7317-4287-8D5D-A112605BB4D4}"/>
              </a:ext>
            </a:extLst>
          </p:cNvPr>
          <p:cNvSpPr/>
          <p:nvPr/>
        </p:nvSpPr>
        <p:spPr>
          <a:xfrm>
            <a:off x="230228" y="268540"/>
            <a:ext cx="548640" cy="527538"/>
          </a:xfrm>
          <a:prstGeom prst="ellipse">
            <a:avLst/>
          </a:prstGeom>
          <a:solidFill>
            <a:srgbClr val="E04B5D"/>
          </a:solidFill>
          <a:ln w="25400" cap="flat" cmpd="sng">
            <a:solidFill>
              <a:srgbClr val="E04B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67"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966;p15">
            <a:extLst>
              <a:ext uri="{FF2B5EF4-FFF2-40B4-BE49-F238E27FC236}">
                <a16:creationId xmlns:a16="http://schemas.microsoft.com/office/drawing/2014/main" id="{BED198A7-9AD3-481A-9F6B-34F492CF1555}"/>
              </a:ext>
            </a:extLst>
          </p:cNvPr>
          <p:cNvSpPr/>
          <p:nvPr/>
        </p:nvSpPr>
        <p:spPr>
          <a:xfrm>
            <a:off x="310424" y="264670"/>
            <a:ext cx="3882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967;p15">
            <a:extLst>
              <a:ext uri="{FF2B5EF4-FFF2-40B4-BE49-F238E27FC236}">
                <a16:creationId xmlns:a16="http://schemas.microsoft.com/office/drawing/2014/main" id="{B3EF044F-BCF1-4065-998D-6F72D3866F81}"/>
              </a:ext>
            </a:extLst>
          </p:cNvPr>
          <p:cNvSpPr txBox="1"/>
          <p:nvPr/>
        </p:nvSpPr>
        <p:spPr>
          <a:xfrm>
            <a:off x="860136" y="194403"/>
            <a:ext cx="1063913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a)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Hãy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đo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độ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dài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đoạn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thẳng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AB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rồi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nêu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kết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quả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E04B5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967;p15">
            <a:extLst>
              <a:ext uri="{FF2B5EF4-FFF2-40B4-BE49-F238E27FC236}">
                <a16:creationId xmlns:a16="http://schemas.microsoft.com/office/drawing/2014/main" id="{ED27E2AA-415C-45FC-9534-92A93B6E804C}"/>
              </a:ext>
            </a:extLst>
          </p:cNvPr>
          <p:cNvSpPr txBox="1"/>
          <p:nvPr/>
        </p:nvSpPr>
        <p:spPr>
          <a:xfrm>
            <a:off x="597828" y="4073381"/>
            <a:ext cx="1116375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Vẽ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đoạn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thẳng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CD,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biết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đoạn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thẳng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CD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dài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hơn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đoạn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thẳng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AB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là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5 mm.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5B5054-BA3D-AC83-E23A-18163A2A1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4" t="31418" r="13408" b="43767"/>
          <a:stretch/>
        </p:blipFill>
        <p:spPr>
          <a:xfrm>
            <a:off x="230228" y="1039641"/>
            <a:ext cx="11632196" cy="1385016"/>
          </a:xfrm>
          <a:prstGeom prst="rect">
            <a:avLst/>
          </a:prstGeom>
        </p:spPr>
      </p:pic>
      <p:sp>
        <p:nvSpPr>
          <p:cNvPr id="7" name="Google Shape;967;p15">
            <a:extLst>
              <a:ext uri="{FF2B5EF4-FFF2-40B4-BE49-F238E27FC236}">
                <a16:creationId xmlns:a16="http://schemas.microsoft.com/office/drawing/2014/main" id="{8241E38D-C140-68DF-4A54-9894FBA18EAB}"/>
              </a:ext>
            </a:extLst>
          </p:cNvPr>
          <p:cNvSpPr txBox="1"/>
          <p:nvPr/>
        </p:nvSpPr>
        <p:spPr>
          <a:xfrm>
            <a:off x="778868" y="2441074"/>
            <a:ext cx="596536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E04B5D"/>
                </a:solidFill>
              </a:rPr>
              <a:t>Đoạn</a:t>
            </a:r>
            <a:r>
              <a:rPr lang="en-US" sz="3600" b="1" dirty="0">
                <a:solidFill>
                  <a:srgbClr val="E04B5D"/>
                </a:solidFill>
              </a:rPr>
              <a:t> </a:t>
            </a:r>
            <a:r>
              <a:rPr lang="en-US" sz="3600" b="1" dirty="0" err="1">
                <a:solidFill>
                  <a:srgbClr val="E04B5D"/>
                </a:solidFill>
              </a:rPr>
              <a:t>thẳng</a:t>
            </a:r>
            <a:r>
              <a:rPr lang="en-US" sz="3600" b="1" dirty="0">
                <a:solidFill>
                  <a:srgbClr val="E04B5D"/>
                </a:solidFill>
              </a:rPr>
              <a:t> AB </a:t>
            </a:r>
            <a:r>
              <a:rPr lang="en-US" sz="3600" b="1" dirty="0" err="1">
                <a:solidFill>
                  <a:srgbClr val="E04B5D"/>
                </a:solidFill>
              </a:rPr>
              <a:t>dài</a:t>
            </a:r>
            <a:r>
              <a:rPr lang="en-US" sz="3600" b="1" dirty="0">
                <a:solidFill>
                  <a:srgbClr val="E04B5D"/>
                </a:solidFill>
              </a:rPr>
              <a:t> 2,5 cm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E04B5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967;p15">
            <a:extLst>
              <a:ext uri="{FF2B5EF4-FFF2-40B4-BE49-F238E27FC236}">
                <a16:creationId xmlns:a16="http://schemas.microsoft.com/office/drawing/2014/main" id="{82FFDF3C-AF85-B8CB-97A2-E9CBD459A930}"/>
              </a:ext>
            </a:extLst>
          </p:cNvPr>
          <p:cNvSpPr txBox="1"/>
          <p:nvPr/>
        </p:nvSpPr>
        <p:spPr>
          <a:xfrm>
            <a:off x="778867" y="3225946"/>
            <a:ext cx="49153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E04B5D"/>
                </a:solidFill>
              </a:rPr>
              <a:t>Đổi</a:t>
            </a:r>
            <a:r>
              <a:rPr lang="en-US" sz="3600" b="1" dirty="0">
                <a:solidFill>
                  <a:srgbClr val="E04B5D"/>
                </a:solidFill>
              </a:rPr>
              <a:t>: 2,5 cm = 25 mm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E04B5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: Rounded Corners 12">
            <a:extLst>
              <a:ext uri="{FF2B5EF4-FFF2-40B4-BE49-F238E27FC236}">
                <a16:creationId xmlns:a16="http://schemas.microsoft.com/office/drawing/2014/main" id="{2DB8C331-2F02-915D-FBF7-7FB5945C751B}"/>
              </a:ext>
            </a:extLst>
          </p:cNvPr>
          <p:cNvSpPr/>
          <p:nvPr/>
        </p:nvSpPr>
        <p:spPr>
          <a:xfrm>
            <a:off x="10155382" y="1233055"/>
            <a:ext cx="623455" cy="111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8D1B5D-D222-61FE-971D-B42D3BDD8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322" y="5541817"/>
            <a:ext cx="3121423" cy="518205"/>
          </a:xfrm>
          <a:prstGeom prst="rect">
            <a:avLst/>
          </a:prstGeom>
        </p:spPr>
      </p:pic>
      <p:sp>
        <p:nvSpPr>
          <p:cNvPr id="11" name="Google Shape;967;p15">
            <a:extLst>
              <a:ext uri="{FF2B5EF4-FFF2-40B4-BE49-F238E27FC236}">
                <a16:creationId xmlns:a16="http://schemas.microsoft.com/office/drawing/2014/main" id="{EF8EAFA1-40FC-33F1-F3F9-95BD01A1CCF6}"/>
              </a:ext>
            </a:extLst>
          </p:cNvPr>
          <p:cNvSpPr txBox="1"/>
          <p:nvPr/>
        </p:nvSpPr>
        <p:spPr>
          <a:xfrm>
            <a:off x="7761084" y="5481741"/>
            <a:ext cx="56502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E04B5D"/>
                </a:solidFill>
              </a:rPr>
              <a:t>C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E04B5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967;p15">
            <a:extLst>
              <a:ext uri="{FF2B5EF4-FFF2-40B4-BE49-F238E27FC236}">
                <a16:creationId xmlns:a16="http://schemas.microsoft.com/office/drawing/2014/main" id="{854C14A3-2B90-4269-C0D7-3334BF23E84E}"/>
              </a:ext>
            </a:extLst>
          </p:cNvPr>
          <p:cNvSpPr txBox="1"/>
          <p:nvPr/>
        </p:nvSpPr>
        <p:spPr>
          <a:xfrm>
            <a:off x="11483960" y="5506845"/>
            <a:ext cx="56502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E04B5D"/>
                </a:solidFill>
              </a:rPr>
              <a:t>D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E04B5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967;p15">
            <a:extLst>
              <a:ext uri="{FF2B5EF4-FFF2-40B4-BE49-F238E27FC236}">
                <a16:creationId xmlns:a16="http://schemas.microsoft.com/office/drawing/2014/main" id="{D64E793A-821F-521B-744B-DF7A733782AD}"/>
              </a:ext>
            </a:extLst>
          </p:cNvPr>
          <p:cNvSpPr txBox="1"/>
          <p:nvPr/>
        </p:nvSpPr>
        <p:spPr>
          <a:xfrm>
            <a:off x="9318721" y="5234120"/>
            <a:ext cx="117262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E04B5D"/>
                </a:solidFill>
              </a:rPr>
              <a:t>30 mm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E04B5D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4" name="Google Shape;967;p15">
            <a:extLst>
              <a:ext uri="{FF2B5EF4-FFF2-40B4-BE49-F238E27FC236}">
                <a16:creationId xmlns:a16="http://schemas.microsoft.com/office/drawing/2014/main" id="{355FCAA9-02C4-3964-38FB-30945012F69B}"/>
              </a:ext>
            </a:extLst>
          </p:cNvPr>
          <p:cNvSpPr txBox="1"/>
          <p:nvPr/>
        </p:nvSpPr>
        <p:spPr>
          <a:xfrm>
            <a:off x="373506" y="5231222"/>
            <a:ext cx="719874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E04B5D"/>
                </a:solidFill>
              </a:rPr>
              <a:t>Đoạn</a:t>
            </a:r>
            <a:r>
              <a:rPr lang="en-US" sz="2800" b="1" dirty="0">
                <a:solidFill>
                  <a:srgbClr val="E04B5D"/>
                </a:solidFill>
              </a:rPr>
              <a:t> </a:t>
            </a:r>
            <a:r>
              <a:rPr lang="en-US" sz="2800" b="1" dirty="0" err="1">
                <a:solidFill>
                  <a:srgbClr val="E04B5D"/>
                </a:solidFill>
              </a:rPr>
              <a:t>thẳng</a:t>
            </a:r>
            <a:r>
              <a:rPr lang="en-US" sz="2800" b="1" dirty="0">
                <a:solidFill>
                  <a:srgbClr val="E04B5D"/>
                </a:solidFill>
              </a:rPr>
              <a:t> CD </a:t>
            </a:r>
            <a:r>
              <a:rPr lang="en-US" sz="2800" b="1" dirty="0" err="1">
                <a:solidFill>
                  <a:srgbClr val="E04B5D"/>
                </a:solidFill>
              </a:rPr>
              <a:t>dài</a:t>
            </a:r>
            <a:r>
              <a:rPr lang="en-US" sz="2800" b="1" dirty="0">
                <a:solidFill>
                  <a:srgbClr val="E04B5D"/>
                </a:solidFill>
              </a:rPr>
              <a:t> </a:t>
            </a:r>
            <a:r>
              <a:rPr lang="en-US" sz="2800" b="1" dirty="0" err="1">
                <a:solidFill>
                  <a:srgbClr val="E04B5D"/>
                </a:solidFill>
              </a:rPr>
              <a:t>hơn</a:t>
            </a:r>
            <a:r>
              <a:rPr lang="en-US" sz="2800" b="1" dirty="0">
                <a:solidFill>
                  <a:srgbClr val="E04B5D"/>
                </a:solidFill>
              </a:rPr>
              <a:t> </a:t>
            </a:r>
            <a:r>
              <a:rPr lang="en-US" sz="2800" b="1" dirty="0" err="1">
                <a:solidFill>
                  <a:srgbClr val="E04B5D"/>
                </a:solidFill>
              </a:rPr>
              <a:t>đoạn</a:t>
            </a:r>
            <a:r>
              <a:rPr lang="en-US" sz="2800" b="1" dirty="0">
                <a:solidFill>
                  <a:srgbClr val="E04B5D"/>
                </a:solidFill>
              </a:rPr>
              <a:t> </a:t>
            </a:r>
            <a:r>
              <a:rPr lang="en-US" sz="2800" b="1" dirty="0" err="1">
                <a:solidFill>
                  <a:srgbClr val="E04B5D"/>
                </a:solidFill>
              </a:rPr>
              <a:t>thẳng</a:t>
            </a:r>
            <a:r>
              <a:rPr lang="en-US" sz="2800" b="1" dirty="0">
                <a:solidFill>
                  <a:srgbClr val="E04B5D"/>
                </a:solidFill>
              </a:rPr>
              <a:t> AB </a:t>
            </a:r>
            <a:r>
              <a:rPr lang="en-US" sz="2800" b="1" dirty="0" err="1">
                <a:solidFill>
                  <a:srgbClr val="E04B5D"/>
                </a:solidFill>
              </a:rPr>
              <a:t>là</a:t>
            </a:r>
            <a:r>
              <a:rPr lang="en-US" sz="2800" b="1" dirty="0">
                <a:solidFill>
                  <a:srgbClr val="E04B5D"/>
                </a:solidFill>
              </a:rPr>
              <a:t> 5mm, </a:t>
            </a:r>
            <a:r>
              <a:rPr lang="en-US" sz="2800" b="1" dirty="0" err="1">
                <a:solidFill>
                  <a:srgbClr val="E04B5D"/>
                </a:solidFill>
              </a:rPr>
              <a:t>vậy</a:t>
            </a:r>
            <a:r>
              <a:rPr lang="en-US" sz="2800" b="1" dirty="0">
                <a:solidFill>
                  <a:srgbClr val="E04B5D"/>
                </a:solidFill>
              </a:rPr>
              <a:t> </a:t>
            </a:r>
            <a:r>
              <a:rPr lang="en-US" sz="2800" b="1" dirty="0" err="1">
                <a:solidFill>
                  <a:srgbClr val="E04B5D"/>
                </a:solidFill>
              </a:rPr>
              <a:t>đoạn</a:t>
            </a:r>
            <a:r>
              <a:rPr lang="en-US" sz="2800" b="1" dirty="0">
                <a:solidFill>
                  <a:srgbClr val="E04B5D"/>
                </a:solidFill>
              </a:rPr>
              <a:t> </a:t>
            </a:r>
            <a:r>
              <a:rPr lang="en-US" sz="2800" b="1" dirty="0" err="1">
                <a:solidFill>
                  <a:srgbClr val="E04B5D"/>
                </a:solidFill>
              </a:rPr>
              <a:t>thẳng</a:t>
            </a:r>
            <a:r>
              <a:rPr lang="en-US" sz="2800" b="1" dirty="0">
                <a:solidFill>
                  <a:srgbClr val="E04B5D"/>
                </a:solidFill>
              </a:rPr>
              <a:t> CD </a:t>
            </a:r>
            <a:r>
              <a:rPr lang="en-US" sz="2800" b="1" dirty="0" err="1">
                <a:solidFill>
                  <a:srgbClr val="E04B5D"/>
                </a:solidFill>
              </a:rPr>
              <a:t>dài</a:t>
            </a:r>
            <a:r>
              <a:rPr lang="en-US" sz="2800" b="1" dirty="0">
                <a:solidFill>
                  <a:srgbClr val="E04B5D"/>
                </a:solidFill>
              </a:rPr>
              <a:t> </a:t>
            </a:r>
            <a:r>
              <a:rPr lang="en-US" sz="2800" b="1" dirty="0" err="1">
                <a:solidFill>
                  <a:srgbClr val="E04B5D"/>
                </a:solidFill>
              </a:rPr>
              <a:t>là</a:t>
            </a:r>
            <a:r>
              <a:rPr lang="en-US" sz="2800" b="1" dirty="0">
                <a:solidFill>
                  <a:srgbClr val="E04B5D"/>
                </a:solidFill>
              </a:rPr>
              <a:t>: 25 + 5 = 30 mm.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E04B5D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6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87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Ôn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về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đo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lường</a:t>
            </a:r>
            <a:endParaRPr lang="en-US" sz="4800" b="1" dirty="0" smtClean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" name="Google Shape;965;p15"/>
          <p:cNvSpPr/>
          <p:nvPr/>
        </p:nvSpPr>
        <p:spPr>
          <a:xfrm>
            <a:off x="669369" y="975078"/>
            <a:ext cx="548640" cy="527538"/>
          </a:xfrm>
          <a:prstGeom prst="ellipse">
            <a:avLst/>
          </a:prstGeom>
          <a:solidFill>
            <a:srgbClr val="E04B5D"/>
          </a:solidFill>
          <a:ln w="25400" cap="flat" cmpd="sng">
            <a:solidFill>
              <a:srgbClr val="E04B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966;p15"/>
          <p:cNvSpPr/>
          <p:nvPr/>
        </p:nvSpPr>
        <p:spPr>
          <a:xfrm>
            <a:off x="749565" y="971208"/>
            <a:ext cx="3882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967;p15"/>
          <p:cNvSpPr txBox="1"/>
          <p:nvPr/>
        </p:nvSpPr>
        <p:spPr>
          <a:xfrm>
            <a:off x="1299277" y="900941"/>
            <a:ext cx="1036129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Tìm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cách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giờ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thích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hợp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đồng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hồ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E04B5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D161C34-483A-3E73-32BD-FAFB71110C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37813" y="1706393"/>
            <a:ext cx="9841803" cy="4146254"/>
          </a:xfrm>
          <a:prstGeom prst="rect">
            <a:avLst/>
          </a:prstGeom>
        </p:spPr>
      </p:pic>
      <p:sp>
        <p:nvSpPr>
          <p:cNvPr id="59" name="Rectangle: Rounded Corners 3">
            <a:extLst>
              <a:ext uri="{FF2B5EF4-FFF2-40B4-BE49-F238E27FC236}">
                <a16:creationId xmlns:a16="http://schemas.microsoft.com/office/drawing/2014/main" id="{2E57E3DC-479A-CD0E-0D64-40DE4FC4A744}"/>
              </a:ext>
            </a:extLst>
          </p:cNvPr>
          <p:cNvSpPr/>
          <p:nvPr/>
        </p:nvSpPr>
        <p:spPr>
          <a:xfrm>
            <a:off x="2094155" y="4510144"/>
            <a:ext cx="1739153" cy="10578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: Rounded Corners 4">
            <a:extLst>
              <a:ext uri="{FF2B5EF4-FFF2-40B4-BE49-F238E27FC236}">
                <a16:creationId xmlns:a16="http://schemas.microsoft.com/office/drawing/2014/main" id="{FEFAE19C-77EB-6B22-8E3D-7AF720D90139}"/>
              </a:ext>
            </a:extLst>
          </p:cNvPr>
          <p:cNvSpPr/>
          <p:nvPr/>
        </p:nvSpPr>
        <p:spPr>
          <a:xfrm>
            <a:off x="9240463" y="4510144"/>
            <a:ext cx="1739153" cy="10578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9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giờ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25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phút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EFE1D97-D2A2-EF9C-10C1-75B21EA218AA}"/>
              </a:ext>
            </a:extLst>
          </p:cNvPr>
          <p:cNvCxnSpPr/>
          <p:nvPr/>
        </p:nvCxnSpPr>
        <p:spPr>
          <a:xfrm>
            <a:off x="3492649" y="3524026"/>
            <a:ext cx="1057836" cy="9861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A190261-EFD1-9414-BC82-1FF245D80995}"/>
              </a:ext>
            </a:extLst>
          </p:cNvPr>
          <p:cNvCxnSpPr>
            <a:cxnSpLocks/>
          </p:cNvCxnSpPr>
          <p:nvPr/>
        </p:nvCxnSpPr>
        <p:spPr>
          <a:xfrm>
            <a:off x="5770403" y="3582297"/>
            <a:ext cx="1551613" cy="9278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07EC521-6A5C-F18A-5A2A-0E8C9AB5E054}"/>
              </a:ext>
            </a:extLst>
          </p:cNvPr>
          <p:cNvCxnSpPr>
            <a:cxnSpLocks/>
          </p:cNvCxnSpPr>
          <p:nvPr/>
        </p:nvCxnSpPr>
        <p:spPr>
          <a:xfrm>
            <a:off x="8092980" y="3524026"/>
            <a:ext cx="1228524" cy="11654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CBD8983B-7E66-CA16-06BE-C9F11EABB8B6}"/>
              </a:ext>
            </a:extLst>
          </p:cNvPr>
          <p:cNvCxnSpPr>
            <a:cxnSpLocks/>
          </p:cNvCxnSpPr>
          <p:nvPr/>
        </p:nvCxnSpPr>
        <p:spPr>
          <a:xfrm flipH="1">
            <a:off x="2963731" y="3613672"/>
            <a:ext cx="6276732" cy="8818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10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Google Shape;965;p15"/>
          <p:cNvSpPr/>
          <p:nvPr/>
        </p:nvSpPr>
        <p:spPr>
          <a:xfrm>
            <a:off x="654129" y="1081758"/>
            <a:ext cx="548640" cy="527538"/>
          </a:xfrm>
          <a:prstGeom prst="ellipse">
            <a:avLst/>
          </a:prstGeom>
          <a:solidFill>
            <a:srgbClr val="E04B5D"/>
          </a:solidFill>
          <a:ln w="25400" cap="flat" cmpd="sng">
            <a:solidFill>
              <a:srgbClr val="E04B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966;p15"/>
          <p:cNvSpPr/>
          <p:nvPr/>
        </p:nvSpPr>
        <p:spPr>
          <a:xfrm>
            <a:off x="734325" y="1077888"/>
            <a:ext cx="3882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967;p15">
            <a:extLst>
              <a:ext uri="{FF2B5EF4-FFF2-40B4-BE49-F238E27FC236}">
                <a16:creationId xmlns:a16="http://schemas.microsoft.com/office/drawing/2014/main" id="{D485B45B-1B06-C058-3540-24AC50FF23A7}"/>
              </a:ext>
            </a:extLst>
          </p:cNvPr>
          <p:cNvSpPr txBox="1"/>
          <p:nvPr/>
        </p:nvSpPr>
        <p:spPr>
          <a:xfrm>
            <a:off x="1385641" y="1703789"/>
            <a:ext cx="963407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9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giờ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phút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11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giờ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15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phút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20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giờ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25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phút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4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giờ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kém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25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phút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6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giờ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kém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phút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967;p15">
            <a:extLst>
              <a:ext uri="{FF2B5EF4-FFF2-40B4-BE49-F238E27FC236}">
                <a16:creationId xmlns:a16="http://schemas.microsoft.com/office/drawing/2014/main" id="{69DC0636-C4EA-200B-79B4-6919DF5864B2}"/>
              </a:ext>
            </a:extLst>
          </p:cNvPr>
          <p:cNvSpPr txBox="1"/>
          <p:nvPr/>
        </p:nvSpPr>
        <p:spPr>
          <a:xfrm>
            <a:off x="1385641" y="2847701"/>
            <a:ext cx="963407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Nêu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31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967;p15">
            <a:extLst>
              <a:ext uri="{FF2B5EF4-FFF2-40B4-BE49-F238E27FC236}">
                <a16:creationId xmlns:a16="http://schemas.microsoft.com/office/drawing/2014/main" id="{4B48AC2F-FC44-DBB6-D7B6-8ECA0E8E51C2}"/>
              </a:ext>
            </a:extLst>
          </p:cNvPr>
          <p:cNvSpPr txBox="1"/>
          <p:nvPr/>
        </p:nvSpPr>
        <p:spPr>
          <a:xfrm>
            <a:off x="1436437" y="1160021"/>
            <a:ext cx="96340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a)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Hãy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quay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đồng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hồ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để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đươc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967;p15">
            <a:extLst>
              <a:ext uri="{FF2B5EF4-FFF2-40B4-BE49-F238E27FC236}">
                <a16:creationId xmlns:a16="http://schemas.microsoft.com/office/drawing/2014/main" id="{1CAB02E4-5E3E-5084-4028-C5B484EFBE7C}"/>
              </a:ext>
            </a:extLst>
          </p:cNvPr>
          <p:cNvSpPr txBox="1"/>
          <p:nvPr/>
        </p:nvSpPr>
        <p:spPr>
          <a:xfrm>
            <a:off x="1385641" y="4489235"/>
            <a:ext cx="1051859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A,Học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sinh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thực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hiện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mô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đồng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hồ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884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Google Shape;965;p15"/>
          <p:cNvSpPr/>
          <p:nvPr/>
        </p:nvSpPr>
        <p:spPr>
          <a:xfrm>
            <a:off x="637097" y="1005558"/>
            <a:ext cx="548640" cy="527538"/>
          </a:xfrm>
          <a:prstGeom prst="ellipse">
            <a:avLst/>
          </a:prstGeom>
          <a:solidFill>
            <a:srgbClr val="E04B5D"/>
          </a:solidFill>
          <a:ln w="25400" cap="flat" cmpd="sng">
            <a:solidFill>
              <a:srgbClr val="E04B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966;p15"/>
          <p:cNvSpPr/>
          <p:nvPr/>
        </p:nvSpPr>
        <p:spPr>
          <a:xfrm>
            <a:off x="717293" y="1001688"/>
            <a:ext cx="3882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967;p15"/>
          <p:cNvSpPr txBox="1"/>
          <p:nvPr/>
        </p:nvSpPr>
        <p:spPr>
          <a:xfrm>
            <a:off x="1278961" y="4730530"/>
            <a:ext cx="1073374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31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1,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3,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5,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7,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8,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10,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12.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67;p15">
            <a:extLst>
              <a:ext uri="{FF2B5EF4-FFF2-40B4-BE49-F238E27FC236}">
                <a16:creationId xmlns:a16="http://schemas.microsoft.com/office/drawing/2014/main" id="{D485B45B-1B06-C058-3540-24AC50FF23A7}"/>
              </a:ext>
            </a:extLst>
          </p:cNvPr>
          <p:cNvSpPr txBox="1"/>
          <p:nvPr/>
        </p:nvSpPr>
        <p:spPr>
          <a:xfrm>
            <a:off x="1368609" y="1473322"/>
            <a:ext cx="963407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9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giờ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phút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11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giờ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15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phút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20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giờ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25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phút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4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giờ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kém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25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phút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6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giờ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kém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phút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967;p15">
            <a:extLst>
              <a:ext uri="{FF2B5EF4-FFF2-40B4-BE49-F238E27FC236}">
                <a16:creationId xmlns:a16="http://schemas.microsoft.com/office/drawing/2014/main" id="{69DC0636-C4EA-200B-79B4-6919DF5864B2}"/>
              </a:ext>
            </a:extLst>
          </p:cNvPr>
          <p:cNvSpPr txBox="1"/>
          <p:nvPr/>
        </p:nvSpPr>
        <p:spPr>
          <a:xfrm>
            <a:off x="1368609" y="2554062"/>
            <a:ext cx="963407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Nêu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31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967;p15">
            <a:extLst>
              <a:ext uri="{FF2B5EF4-FFF2-40B4-BE49-F238E27FC236}">
                <a16:creationId xmlns:a16="http://schemas.microsoft.com/office/drawing/2014/main" id="{4B48AC2F-FC44-DBB6-D7B6-8ECA0E8E51C2}"/>
              </a:ext>
            </a:extLst>
          </p:cNvPr>
          <p:cNvSpPr txBox="1"/>
          <p:nvPr/>
        </p:nvSpPr>
        <p:spPr>
          <a:xfrm>
            <a:off x="1368609" y="886806"/>
            <a:ext cx="96340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a)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Hãy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quay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đồng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hồ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để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đươc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967;p15">
            <a:extLst>
              <a:ext uri="{FF2B5EF4-FFF2-40B4-BE49-F238E27FC236}">
                <a16:creationId xmlns:a16="http://schemas.microsoft.com/office/drawing/2014/main" id="{04E60058-C32C-FC1F-D870-B1B7E1C40837}"/>
              </a:ext>
            </a:extLst>
          </p:cNvPr>
          <p:cNvSpPr txBox="1"/>
          <p:nvPr/>
        </p:nvSpPr>
        <p:spPr>
          <a:xfrm>
            <a:off x="1278961" y="3702070"/>
            <a:ext cx="1091303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4,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6,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9,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11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305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965;p15">
            <a:extLst>
              <a:ext uri="{FF2B5EF4-FFF2-40B4-BE49-F238E27FC236}">
                <a16:creationId xmlns:a16="http://schemas.microsoft.com/office/drawing/2014/main" id="{59CC139A-7317-4287-8D5D-A112605BB4D4}"/>
              </a:ext>
            </a:extLst>
          </p:cNvPr>
          <p:cNvSpPr/>
          <p:nvPr/>
        </p:nvSpPr>
        <p:spPr>
          <a:xfrm>
            <a:off x="185893" y="310104"/>
            <a:ext cx="548640" cy="527538"/>
          </a:xfrm>
          <a:prstGeom prst="ellipse">
            <a:avLst/>
          </a:prstGeom>
          <a:solidFill>
            <a:srgbClr val="E04B5D"/>
          </a:solidFill>
          <a:ln w="25400" cap="flat" cmpd="sng">
            <a:solidFill>
              <a:srgbClr val="E04B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67"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" name="Google Shape;966;p15">
            <a:extLst>
              <a:ext uri="{FF2B5EF4-FFF2-40B4-BE49-F238E27FC236}">
                <a16:creationId xmlns:a16="http://schemas.microsoft.com/office/drawing/2014/main" id="{BED198A7-9AD3-481A-9F6B-34F492CF1555}"/>
              </a:ext>
            </a:extLst>
          </p:cNvPr>
          <p:cNvSpPr/>
          <p:nvPr/>
        </p:nvSpPr>
        <p:spPr>
          <a:xfrm>
            <a:off x="266089" y="306234"/>
            <a:ext cx="3882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3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" name="Google Shape;967;p15">
            <a:extLst>
              <a:ext uri="{FF2B5EF4-FFF2-40B4-BE49-F238E27FC236}">
                <a16:creationId xmlns:a16="http://schemas.microsoft.com/office/drawing/2014/main" id="{B3EF044F-BCF1-4065-998D-6F72D3866F81}"/>
              </a:ext>
            </a:extLst>
          </p:cNvPr>
          <p:cNvSpPr txBox="1"/>
          <p:nvPr/>
        </p:nvSpPr>
        <p:spPr>
          <a:xfrm>
            <a:off x="814729" y="306234"/>
            <a:ext cx="1113041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Hãy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nêu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tiếp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những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ngày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còn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thiếu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trong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hai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tờ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lịch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dưới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?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E04B5D"/>
              </a:solidFill>
              <a:effectLst/>
              <a:uLnTx/>
              <a:uFillTx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F4BCED-9027-9676-4961-C8C0B1221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37" y="1506522"/>
            <a:ext cx="10908827" cy="504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3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65;p15">
            <a:extLst>
              <a:ext uri="{FF2B5EF4-FFF2-40B4-BE49-F238E27FC236}">
                <a16:creationId xmlns:a16="http://schemas.microsoft.com/office/drawing/2014/main" id="{59CC139A-7317-4287-8D5D-A112605BB4D4}"/>
              </a:ext>
            </a:extLst>
          </p:cNvPr>
          <p:cNvSpPr/>
          <p:nvPr/>
        </p:nvSpPr>
        <p:spPr>
          <a:xfrm>
            <a:off x="216373" y="310104"/>
            <a:ext cx="548640" cy="527538"/>
          </a:xfrm>
          <a:prstGeom prst="ellipse">
            <a:avLst/>
          </a:prstGeom>
          <a:solidFill>
            <a:srgbClr val="E04B5D"/>
          </a:solidFill>
          <a:ln w="25400" cap="flat" cmpd="sng">
            <a:solidFill>
              <a:srgbClr val="E04B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67"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" name="Google Shape;966;p15">
            <a:extLst>
              <a:ext uri="{FF2B5EF4-FFF2-40B4-BE49-F238E27FC236}">
                <a16:creationId xmlns:a16="http://schemas.microsoft.com/office/drawing/2014/main" id="{BED198A7-9AD3-481A-9F6B-34F492CF1555}"/>
              </a:ext>
            </a:extLst>
          </p:cNvPr>
          <p:cNvSpPr/>
          <p:nvPr/>
        </p:nvSpPr>
        <p:spPr>
          <a:xfrm>
            <a:off x="296569" y="306234"/>
            <a:ext cx="3882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3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" name="Google Shape;967;p15">
            <a:extLst>
              <a:ext uri="{FF2B5EF4-FFF2-40B4-BE49-F238E27FC236}">
                <a16:creationId xmlns:a16="http://schemas.microsoft.com/office/drawing/2014/main" id="{B3EF044F-BCF1-4065-998D-6F72D3866F81}"/>
              </a:ext>
            </a:extLst>
          </p:cNvPr>
          <p:cNvSpPr txBox="1"/>
          <p:nvPr/>
        </p:nvSpPr>
        <p:spPr>
          <a:xfrm>
            <a:off x="845209" y="306234"/>
            <a:ext cx="1113041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Hãy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nêu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tiếp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những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ngày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còn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thiếu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trong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hai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tờ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lịch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dưới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?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E04B5D"/>
              </a:solidFill>
              <a:effectLst/>
              <a:uLnTx/>
              <a:uFillTx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F4BCED-9027-9676-4961-C8C0B12217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4" t="4611" r="52090" b="2992"/>
          <a:stretch/>
        </p:blipFill>
        <p:spPr>
          <a:xfrm>
            <a:off x="5199529" y="1506522"/>
            <a:ext cx="6364941" cy="5041374"/>
          </a:xfrm>
          <a:prstGeom prst="rect">
            <a:avLst/>
          </a:prstGeom>
        </p:spPr>
      </p:pic>
      <p:sp>
        <p:nvSpPr>
          <p:cNvPr id="6" name="Google Shape;967;p15">
            <a:extLst>
              <a:ext uri="{FF2B5EF4-FFF2-40B4-BE49-F238E27FC236}">
                <a16:creationId xmlns:a16="http://schemas.microsoft.com/office/drawing/2014/main" id="{430363B9-5EEB-B8FB-A7D4-25B6ED87D379}"/>
              </a:ext>
            </a:extLst>
          </p:cNvPr>
          <p:cNvSpPr txBox="1"/>
          <p:nvPr/>
        </p:nvSpPr>
        <p:spPr>
          <a:xfrm>
            <a:off x="296569" y="1674714"/>
            <a:ext cx="4491803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Những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ngày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còn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thiếu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tờ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lịch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8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6F1877-87F6-C353-D990-0BE87F49AABC}"/>
              </a:ext>
            </a:extLst>
          </p:cNvPr>
          <p:cNvSpPr/>
          <p:nvPr/>
        </p:nvSpPr>
        <p:spPr>
          <a:xfrm>
            <a:off x="684817" y="3565544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6531D8-A33E-1B3D-1317-18C6897BA861}"/>
              </a:ext>
            </a:extLst>
          </p:cNvPr>
          <p:cNvSpPr/>
          <p:nvPr/>
        </p:nvSpPr>
        <p:spPr>
          <a:xfrm>
            <a:off x="1988066" y="3558635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B4175A-3845-84BB-F74D-FACD438BBDA0}"/>
              </a:ext>
            </a:extLst>
          </p:cNvPr>
          <p:cNvSpPr/>
          <p:nvPr/>
        </p:nvSpPr>
        <p:spPr>
          <a:xfrm>
            <a:off x="3419226" y="3565544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BF7538-2AC3-EC7B-8165-3EF665A0566D}"/>
              </a:ext>
            </a:extLst>
          </p:cNvPr>
          <p:cNvSpPr/>
          <p:nvPr/>
        </p:nvSpPr>
        <p:spPr>
          <a:xfrm>
            <a:off x="7958418" y="5295900"/>
            <a:ext cx="766482" cy="4415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7E1560-919C-DD02-9CDD-BDB3F8316DAF}"/>
              </a:ext>
            </a:extLst>
          </p:cNvPr>
          <p:cNvSpPr/>
          <p:nvPr/>
        </p:nvSpPr>
        <p:spPr>
          <a:xfrm>
            <a:off x="8792234" y="5295900"/>
            <a:ext cx="766482" cy="4415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60047-D3E3-F0BB-2597-5C923319DFD2}"/>
              </a:ext>
            </a:extLst>
          </p:cNvPr>
          <p:cNvSpPr/>
          <p:nvPr/>
        </p:nvSpPr>
        <p:spPr>
          <a:xfrm>
            <a:off x="9626050" y="5295900"/>
            <a:ext cx="766482" cy="4415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66720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65;p15">
            <a:extLst>
              <a:ext uri="{FF2B5EF4-FFF2-40B4-BE49-F238E27FC236}">
                <a16:creationId xmlns:a16="http://schemas.microsoft.com/office/drawing/2014/main" id="{59CC139A-7317-4287-8D5D-A112605BB4D4}"/>
              </a:ext>
            </a:extLst>
          </p:cNvPr>
          <p:cNvSpPr/>
          <p:nvPr/>
        </p:nvSpPr>
        <p:spPr>
          <a:xfrm>
            <a:off x="216373" y="310104"/>
            <a:ext cx="548640" cy="527538"/>
          </a:xfrm>
          <a:prstGeom prst="ellipse">
            <a:avLst/>
          </a:prstGeom>
          <a:solidFill>
            <a:srgbClr val="E04B5D"/>
          </a:solidFill>
          <a:ln w="25400" cap="flat" cmpd="sng">
            <a:solidFill>
              <a:srgbClr val="E04B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67"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" name="Google Shape;966;p15">
            <a:extLst>
              <a:ext uri="{FF2B5EF4-FFF2-40B4-BE49-F238E27FC236}">
                <a16:creationId xmlns:a16="http://schemas.microsoft.com/office/drawing/2014/main" id="{BED198A7-9AD3-481A-9F6B-34F492CF1555}"/>
              </a:ext>
            </a:extLst>
          </p:cNvPr>
          <p:cNvSpPr/>
          <p:nvPr/>
        </p:nvSpPr>
        <p:spPr>
          <a:xfrm>
            <a:off x="296569" y="306234"/>
            <a:ext cx="3882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3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" name="Google Shape;967;p15">
            <a:extLst>
              <a:ext uri="{FF2B5EF4-FFF2-40B4-BE49-F238E27FC236}">
                <a16:creationId xmlns:a16="http://schemas.microsoft.com/office/drawing/2014/main" id="{B3EF044F-BCF1-4065-998D-6F72D3866F81}"/>
              </a:ext>
            </a:extLst>
          </p:cNvPr>
          <p:cNvSpPr txBox="1"/>
          <p:nvPr/>
        </p:nvSpPr>
        <p:spPr>
          <a:xfrm>
            <a:off x="845209" y="306234"/>
            <a:ext cx="1113041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Hãy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nêu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tiếp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những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ngày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còn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thiếu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trong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hai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tờ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lịch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dưới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</a:rPr>
              <a:t>?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E04B5D"/>
              </a:solidFill>
              <a:effectLst/>
              <a:uLnTx/>
              <a:uFillTx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F4BCED-9027-9676-4961-C8C0B12217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72" t="4255" r="1"/>
          <a:stretch/>
        </p:blipFill>
        <p:spPr>
          <a:xfrm>
            <a:off x="5074024" y="1721224"/>
            <a:ext cx="6741458" cy="4830542"/>
          </a:xfrm>
          <a:prstGeom prst="rect">
            <a:avLst/>
          </a:prstGeom>
        </p:spPr>
      </p:pic>
      <p:sp>
        <p:nvSpPr>
          <p:cNvPr id="6" name="Google Shape;967;p15">
            <a:extLst>
              <a:ext uri="{FF2B5EF4-FFF2-40B4-BE49-F238E27FC236}">
                <a16:creationId xmlns:a16="http://schemas.microsoft.com/office/drawing/2014/main" id="{806980BD-0006-F9FE-E6E3-1D99D8FDDB35}"/>
              </a:ext>
            </a:extLst>
          </p:cNvPr>
          <p:cNvSpPr txBox="1"/>
          <p:nvPr/>
        </p:nvSpPr>
        <p:spPr>
          <a:xfrm>
            <a:off x="296569" y="1674714"/>
            <a:ext cx="4491803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Những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ngày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còn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thiếu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tờ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lịch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9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D70839-F55E-9840-8221-2872A60A8138}"/>
              </a:ext>
            </a:extLst>
          </p:cNvPr>
          <p:cNvSpPr/>
          <p:nvPr/>
        </p:nvSpPr>
        <p:spPr>
          <a:xfrm>
            <a:off x="376518" y="358915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C86C9D-9539-C123-8809-AB79E25E9E1B}"/>
              </a:ext>
            </a:extLst>
          </p:cNvPr>
          <p:cNvSpPr/>
          <p:nvPr/>
        </p:nvSpPr>
        <p:spPr>
          <a:xfrm>
            <a:off x="1251640" y="3583329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DC133A-6059-65B0-B90D-01D0EF4547D3}"/>
              </a:ext>
            </a:extLst>
          </p:cNvPr>
          <p:cNvSpPr/>
          <p:nvPr/>
        </p:nvSpPr>
        <p:spPr>
          <a:xfrm>
            <a:off x="2202654" y="359719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9B985E-FCC9-986A-0946-C738A890C6BC}"/>
              </a:ext>
            </a:extLst>
          </p:cNvPr>
          <p:cNvSpPr/>
          <p:nvPr/>
        </p:nvSpPr>
        <p:spPr>
          <a:xfrm>
            <a:off x="3247888" y="359719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2D7E42-19FC-8D88-A9E1-882A0A943A51}"/>
              </a:ext>
            </a:extLst>
          </p:cNvPr>
          <p:cNvSpPr/>
          <p:nvPr/>
        </p:nvSpPr>
        <p:spPr>
          <a:xfrm>
            <a:off x="10542494" y="3281082"/>
            <a:ext cx="772329" cy="44823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C02FCF-13F3-32CA-1866-BC5095D01BB3}"/>
              </a:ext>
            </a:extLst>
          </p:cNvPr>
          <p:cNvSpPr/>
          <p:nvPr/>
        </p:nvSpPr>
        <p:spPr>
          <a:xfrm>
            <a:off x="5396753" y="3729318"/>
            <a:ext cx="772329" cy="448236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1EC051-4752-D432-8059-E5DCC88D8B5C}"/>
              </a:ext>
            </a:extLst>
          </p:cNvPr>
          <p:cNvSpPr/>
          <p:nvPr/>
        </p:nvSpPr>
        <p:spPr>
          <a:xfrm>
            <a:off x="6231843" y="3729318"/>
            <a:ext cx="772329" cy="448236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13856E-E774-4103-10E0-F1D4EA6C2121}"/>
              </a:ext>
            </a:extLst>
          </p:cNvPr>
          <p:cNvSpPr/>
          <p:nvPr/>
        </p:nvSpPr>
        <p:spPr>
          <a:xfrm>
            <a:off x="7124894" y="3736938"/>
            <a:ext cx="772329" cy="448236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2482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1297</TotalTime>
  <Words>408</Words>
  <Application>Microsoft Office PowerPoint</Application>
  <PresentationFormat>Widescreen</PresentationFormat>
  <Paragraphs>68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方正少儿简体</vt:lpstr>
      <vt:lpstr>Arial</vt:lpstr>
      <vt:lpstr>Times New Roman</vt:lpstr>
      <vt:lpstr>Fujiyama</vt:lpstr>
      <vt:lpstr>UTM Alexander</vt:lpstr>
      <vt:lpstr>Calibri Light</vt:lpstr>
      <vt:lpstr>Calibri</vt:lpstr>
      <vt:lpstr>UTM HelvetIns</vt:lpstr>
      <vt:lpstr>UTM Davida</vt:lpstr>
      <vt:lpstr>Tahoma</vt:lpstr>
      <vt:lpstr>Verdana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88</cp:revision>
  <dcterms:created xsi:type="dcterms:W3CDTF">2023-04-09T01:12:44Z</dcterms:created>
  <dcterms:modified xsi:type="dcterms:W3CDTF">2023-07-20T06:36:43Z</dcterms:modified>
</cp:coreProperties>
</file>