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37" r:id="rId3"/>
    <p:sldMasterId id="2147483751" r:id="rId4"/>
    <p:sldMasterId id="2147483764" r:id="rId5"/>
  </p:sldMasterIdLst>
  <p:notesMasterIdLst>
    <p:notesMasterId r:id="rId19"/>
  </p:notesMasterIdLst>
  <p:sldIdLst>
    <p:sldId id="1582" r:id="rId6"/>
    <p:sldId id="305" r:id="rId7"/>
    <p:sldId id="1575" r:id="rId8"/>
    <p:sldId id="387" r:id="rId9"/>
    <p:sldId id="1600" r:id="rId10"/>
    <p:sldId id="7643" r:id="rId11"/>
    <p:sldId id="7668" r:id="rId12"/>
    <p:sldId id="261" r:id="rId13"/>
    <p:sldId id="1585" r:id="rId14"/>
    <p:sldId id="7671" r:id="rId15"/>
    <p:sldId id="332" r:id="rId16"/>
    <p:sldId id="258" r:id="rId17"/>
    <p:sldId id="76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F10C58-A999-4710-A8BE-F947278CC4BE}">
          <p14:sldIdLst>
            <p14:sldId id="1582"/>
            <p14:sldId id="305"/>
            <p14:sldId id="1575"/>
            <p14:sldId id="387"/>
            <p14:sldId id="1600"/>
            <p14:sldId id="7643"/>
            <p14:sldId id="7668"/>
            <p14:sldId id="261"/>
            <p14:sldId id="1585"/>
            <p14:sldId id="7671"/>
            <p14:sldId id="332"/>
            <p14:sldId id="258"/>
            <p14:sldId id="7661"/>
          </p14:sldIdLst>
        </p14:section>
        <p14:section name="Untitled Section" id="{18B50D7D-084A-40E4-9738-159A5B75918F}">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89376" autoAdjust="0"/>
  </p:normalViewPr>
  <p:slideViewPr>
    <p:cSldViewPr snapToGrid="0">
      <p:cViewPr varScale="1">
        <p:scale>
          <a:sx n="74" d="100"/>
          <a:sy n="74" d="100"/>
        </p:scale>
        <p:origin x="442"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B8F17-9AC7-411D-8711-10652873E912}"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F5163-9A51-4A41-ADCF-418CCF52B243}" type="slidenum">
              <a:rPr lang="en-US" smtClean="0"/>
              <a:t>‹#›</a:t>
            </a:fld>
            <a:endParaRPr lang="en-US"/>
          </a:p>
        </p:txBody>
      </p:sp>
    </p:spTree>
    <p:extLst>
      <p:ext uri="{BB962C8B-B14F-4D97-AF65-F5344CB8AC3E}">
        <p14:creationId xmlns:p14="http://schemas.microsoft.com/office/powerpoint/2010/main" val="378368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71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3</a:t>
            </a:fld>
            <a:endParaRPr lang="en-US"/>
          </a:p>
        </p:txBody>
      </p:sp>
    </p:spTree>
    <p:extLst>
      <p:ext uri="{BB962C8B-B14F-4D97-AF65-F5344CB8AC3E}">
        <p14:creationId xmlns:p14="http://schemas.microsoft.com/office/powerpoint/2010/main" val="51830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5</a:t>
            </a:fld>
            <a:endParaRPr lang="en-US"/>
          </a:p>
        </p:txBody>
      </p:sp>
    </p:spTree>
    <p:extLst>
      <p:ext uri="{BB962C8B-B14F-4D97-AF65-F5344CB8AC3E}">
        <p14:creationId xmlns:p14="http://schemas.microsoft.com/office/powerpoint/2010/main" val="36315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Thiết kế Hân Di zalo 0948607584</a:t>
            </a:r>
          </a:p>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6</a:t>
            </a:fld>
            <a:endParaRPr lang="en-US"/>
          </a:p>
        </p:txBody>
      </p:sp>
    </p:spTree>
    <p:extLst>
      <p:ext uri="{BB962C8B-B14F-4D97-AF65-F5344CB8AC3E}">
        <p14:creationId xmlns:p14="http://schemas.microsoft.com/office/powerpoint/2010/main" val="114065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8</a:t>
            </a:fld>
            <a:endParaRPr lang="en-US"/>
          </a:p>
        </p:txBody>
      </p:sp>
    </p:spTree>
    <p:extLst>
      <p:ext uri="{BB962C8B-B14F-4D97-AF65-F5344CB8AC3E}">
        <p14:creationId xmlns:p14="http://schemas.microsoft.com/office/powerpoint/2010/main" val="410635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Thiết kế Hân Di zalo 0948607584</a:t>
            </a:r>
          </a:p>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10</a:t>
            </a:fld>
            <a:endParaRPr lang="en-US"/>
          </a:p>
        </p:txBody>
      </p:sp>
    </p:spTree>
    <p:extLst>
      <p:ext uri="{BB962C8B-B14F-4D97-AF65-F5344CB8AC3E}">
        <p14:creationId xmlns:p14="http://schemas.microsoft.com/office/powerpoint/2010/main" val="3171449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837353-30EB-4A48-80EB-173D804AEFBD}"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578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53713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15205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463670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025100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016767"/>
            <a:ext cx="5780000" cy="30104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6667">
                <a:latin typeface="Fredoka One"/>
                <a:ea typeface="Fredoka One"/>
                <a:cs typeface="Fredoka One"/>
                <a:sym typeface="Fredoka One"/>
              </a:defRPr>
            </a:lvl1pPr>
            <a:lvl2pPr lvl="1" rtl="0">
              <a:spcBef>
                <a:spcPts val="0"/>
              </a:spcBef>
              <a:spcAft>
                <a:spcPts val="0"/>
              </a:spcAft>
              <a:buSzPts val="5200"/>
              <a:buFont typeface="Hachi Maru Pop"/>
              <a:buNone/>
              <a:defRPr sz="6933">
                <a:latin typeface="Hachi Maru Pop"/>
                <a:ea typeface="Hachi Maru Pop"/>
                <a:cs typeface="Hachi Maru Pop"/>
                <a:sym typeface="Hachi Maru Pop"/>
              </a:defRPr>
            </a:lvl2pPr>
            <a:lvl3pPr lvl="2" rtl="0">
              <a:spcBef>
                <a:spcPts val="0"/>
              </a:spcBef>
              <a:spcAft>
                <a:spcPts val="0"/>
              </a:spcAft>
              <a:buSzPts val="5200"/>
              <a:buFont typeface="Hachi Maru Pop"/>
              <a:buNone/>
              <a:defRPr sz="6933">
                <a:latin typeface="Hachi Maru Pop"/>
                <a:ea typeface="Hachi Maru Pop"/>
                <a:cs typeface="Hachi Maru Pop"/>
                <a:sym typeface="Hachi Maru Pop"/>
              </a:defRPr>
            </a:lvl3pPr>
            <a:lvl4pPr lvl="3" rtl="0">
              <a:spcBef>
                <a:spcPts val="0"/>
              </a:spcBef>
              <a:spcAft>
                <a:spcPts val="0"/>
              </a:spcAft>
              <a:buSzPts val="5200"/>
              <a:buFont typeface="Hachi Maru Pop"/>
              <a:buNone/>
              <a:defRPr sz="6933">
                <a:latin typeface="Hachi Maru Pop"/>
                <a:ea typeface="Hachi Maru Pop"/>
                <a:cs typeface="Hachi Maru Pop"/>
                <a:sym typeface="Hachi Maru Pop"/>
              </a:defRPr>
            </a:lvl4pPr>
            <a:lvl5pPr lvl="4" rtl="0">
              <a:spcBef>
                <a:spcPts val="0"/>
              </a:spcBef>
              <a:spcAft>
                <a:spcPts val="0"/>
              </a:spcAft>
              <a:buSzPts val="5200"/>
              <a:buFont typeface="Hachi Maru Pop"/>
              <a:buNone/>
              <a:defRPr sz="6933">
                <a:latin typeface="Hachi Maru Pop"/>
                <a:ea typeface="Hachi Maru Pop"/>
                <a:cs typeface="Hachi Maru Pop"/>
                <a:sym typeface="Hachi Maru Pop"/>
              </a:defRPr>
            </a:lvl5pPr>
            <a:lvl6pPr lvl="5" rtl="0">
              <a:spcBef>
                <a:spcPts val="0"/>
              </a:spcBef>
              <a:spcAft>
                <a:spcPts val="0"/>
              </a:spcAft>
              <a:buSzPts val="5200"/>
              <a:buFont typeface="Hachi Maru Pop"/>
              <a:buNone/>
              <a:defRPr sz="6933">
                <a:latin typeface="Hachi Maru Pop"/>
                <a:ea typeface="Hachi Maru Pop"/>
                <a:cs typeface="Hachi Maru Pop"/>
                <a:sym typeface="Hachi Maru Pop"/>
              </a:defRPr>
            </a:lvl6pPr>
            <a:lvl7pPr lvl="6" rtl="0">
              <a:spcBef>
                <a:spcPts val="0"/>
              </a:spcBef>
              <a:spcAft>
                <a:spcPts val="0"/>
              </a:spcAft>
              <a:buSzPts val="5200"/>
              <a:buFont typeface="Hachi Maru Pop"/>
              <a:buNone/>
              <a:defRPr sz="6933">
                <a:latin typeface="Hachi Maru Pop"/>
                <a:ea typeface="Hachi Maru Pop"/>
                <a:cs typeface="Hachi Maru Pop"/>
                <a:sym typeface="Hachi Maru Pop"/>
              </a:defRPr>
            </a:lvl7pPr>
            <a:lvl8pPr lvl="7" rtl="0">
              <a:spcBef>
                <a:spcPts val="0"/>
              </a:spcBef>
              <a:spcAft>
                <a:spcPts val="0"/>
              </a:spcAft>
              <a:buSzPts val="5200"/>
              <a:buFont typeface="Hachi Maru Pop"/>
              <a:buNone/>
              <a:defRPr sz="6933">
                <a:latin typeface="Hachi Maru Pop"/>
                <a:ea typeface="Hachi Maru Pop"/>
                <a:cs typeface="Hachi Maru Pop"/>
                <a:sym typeface="Hachi Maru Pop"/>
              </a:defRPr>
            </a:lvl8pPr>
            <a:lvl9pPr lvl="8" rtl="0">
              <a:spcBef>
                <a:spcPts val="0"/>
              </a:spcBef>
              <a:spcAft>
                <a:spcPts val="0"/>
              </a:spcAft>
              <a:buSzPts val="5200"/>
              <a:buFont typeface="Hachi Maru Pop"/>
              <a:buNone/>
              <a:defRPr sz="6933">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1097280" y="5254752"/>
            <a:ext cx="6327600" cy="597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667">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3733">
                <a:solidFill>
                  <a:schemeClr val="accent2"/>
                </a:solidFill>
              </a:defRPr>
            </a:lvl2pPr>
            <a:lvl3pPr lvl="2" rtl="0">
              <a:lnSpc>
                <a:spcPct val="100000"/>
              </a:lnSpc>
              <a:spcBef>
                <a:spcPts val="0"/>
              </a:spcBef>
              <a:spcAft>
                <a:spcPts val="0"/>
              </a:spcAft>
              <a:buClr>
                <a:schemeClr val="accent2"/>
              </a:buClr>
              <a:buSzPts val="2800"/>
              <a:buNone/>
              <a:defRPr sz="3733">
                <a:solidFill>
                  <a:schemeClr val="accent2"/>
                </a:solidFill>
              </a:defRPr>
            </a:lvl3pPr>
            <a:lvl4pPr lvl="3" rtl="0">
              <a:lnSpc>
                <a:spcPct val="100000"/>
              </a:lnSpc>
              <a:spcBef>
                <a:spcPts val="0"/>
              </a:spcBef>
              <a:spcAft>
                <a:spcPts val="0"/>
              </a:spcAft>
              <a:buClr>
                <a:schemeClr val="accent2"/>
              </a:buClr>
              <a:buSzPts val="2800"/>
              <a:buNone/>
              <a:defRPr sz="3733">
                <a:solidFill>
                  <a:schemeClr val="accent2"/>
                </a:solidFill>
              </a:defRPr>
            </a:lvl4pPr>
            <a:lvl5pPr lvl="4" rtl="0">
              <a:lnSpc>
                <a:spcPct val="100000"/>
              </a:lnSpc>
              <a:spcBef>
                <a:spcPts val="0"/>
              </a:spcBef>
              <a:spcAft>
                <a:spcPts val="0"/>
              </a:spcAft>
              <a:buClr>
                <a:schemeClr val="accent2"/>
              </a:buClr>
              <a:buSzPts val="2800"/>
              <a:buNone/>
              <a:defRPr sz="3733">
                <a:solidFill>
                  <a:schemeClr val="accent2"/>
                </a:solidFill>
              </a:defRPr>
            </a:lvl5pPr>
            <a:lvl6pPr lvl="5" rtl="0">
              <a:lnSpc>
                <a:spcPct val="100000"/>
              </a:lnSpc>
              <a:spcBef>
                <a:spcPts val="0"/>
              </a:spcBef>
              <a:spcAft>
                <a:spcPts val="0"/>
              </a:spcAft>
              <a:buClr>
                <a:schemeClr val="accent2"/>
              </a:buClr>
              <a:buSzPts val="2800"/>
              <a:buNone/>
              <a:defRPr sz="3733">
                <a:solidFill>
                  <a:schemeClr val="accent2"/>
                </a:solidFill>
              </a:defRPr>
            </a:lvl6pPr>
            <a:lvl7pPr lvl="6" rtl="0">
              <a:lnSpc>
                <a:spcPct val="100000"/>
              </a:lnSpc>
              <a:spcBef>
                <a:spcPts val="0"/>
              </a:spcBef>
              <a:spcAft>
                <a:spcPts val="0"/>
              </a:spcAft>
              <a:buClr>
                <a:schemeClr val="accent2"/>
              </a:buClr>
              <a:buSzPts val="2800"/>
              <a:buNone/>
              <a:defRPr sz="3733">
                <a:solidFill>
                  <a:schemeClr val="accent2"/>
                </a:solidFill>
              </a:defRPr>
            </a:lvl7pPr>
            <a:lvl8pPr lvl="7" rtl="0">
              <a:lnSpc>
                <a:spcPct val="100000"/>
              </a:lnSpc>
              <a:spcBef>
                <a:spcPts val="0"/>
              </a:spcBef>
              <a:spcAft>
                <a:spcPts val="0"/>
              </a:spcAft>
              <a:buClr>
                <a:schemeClr val="accent2"/>
              </a:buClr>
              <a:buSzPts val="2800"/>
              <a:buNone/>
              <a:defRPr sz="3733">
                <a:solidFill>
                  <a:schemeClr val="accent2"/>
                </a:solidFill>
              </a:defRPr>
            </a:lvl8pPr>
            <a:lvl9pPr lvl="8" rtl="0">
              <a:lnSpc>
                <a:spcPct val="100000"/>
              </a:lnSpc>
              <a:spcBef>
                <a:spcPts val="0"/>
              </a:spcBef>
              <a:spcAft>
                <a:spcPts val="0"/>
              </a:spcAft>
              <a:buClr>
                <a:schemeClr val="accent2"/>
              </a:buClr>
              <a:buSzPts val="2800"/>
              <a:buNone/>
              <a:defRPr sz="3733">
                <a:solidFill>
                  <a:schemeClr val="accent2"/>
                </a:solidFill>
              </a:defRPr>
            </a:lvl9pPr>
          </a:lstStyle>
          <a:p>
            <a:endParaRPr/>
          </a:p>
        </p:txBody>
      </p:sp>
    </p:spTree>
    <p:extLst>
      <p:ext uri="{BB962C8B-B14F-4D97-AF65-F5344CB8AC3E}">
        <p14:creationId xmlns:p14="http://schemas.microsoft.com/office/powerpoint/2010/main" val="4131730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4069320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95120"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6"/>
          <p:cNvSpPr/>
          <p:nvPr/>
        </p:nvSpPr>
        <p:spPr>
          <a:xfrm rot="10800000" flipH="1">
            <a:off x="1110216"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p:nvPr/>
        </p:nvSpPr>
        <p:spPr>
          <a:xfrm rot="10800000" flipH="1">
            <a:off x="491204"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6"/>
          <p:cNvSpPr/>
          <p:nvPr/>
        </p:nvSpPr>
        <p:spPr>
          <a:xfrm rot="10800000">
            <a:off x="11222312"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6"/>
          <p:cNvSpPr/>
          <p:nvPr/>
        </p:nvSpPr>
        <p:spPr>
          <a:xfrm rot="10800000">
            <a:off x="10556720"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6"/>
          <p:cNvSpPr/>
          <p:nvPr/>
        </p:nvSpPr>
        <p:spPr>
          <a:xfrm rot="10800000">
            <a:off x="11418396"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6"/>
          <p:cNvSpPr/>
          <p:nvPr/>
        </p:nvSpPr>
        <p:spPr>
          <a:xfrm flipH="1">
            <a:off x="11217512"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6"/>
          <p:cNvSpPr/>
          <p:nvPr/>
        </p:nvSpPr>
        <p:spPr>
          <a:xfrm flipH="1">
            <a:off x="10551920"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6"/>
          <p:cNvSpPr/>
          <p:nvPr/>
        </p:nvSpPr>
        <p:spPr>
          <a:xfrm flipH="1">
            <a:off x="11413596"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6"/>
          <p:cNvSpPr/>
          <p:nvPr/>
        </p:nvSpPr>
        <p:spPr>
          <a:xfrm>
            <a:off x="290320"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6"/>
          <p:cNvSpPr/>
          <p:nvPr/>
        </p:nvSpPr>
        <p:spPr>
          <a:xfrm>
            <a:off x="1105416"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6"/>
          <p:cNvSpPr/>
          <p:nvPr/>
        </p:nvSpPr>
        <p:spPr>
          <a:xfrm>
            <a:off x="486404"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102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8814043" y="-1668483"/>
            <a:ext cx="5071763" cy="4500585"/>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27"/>
          <p:cNvSpPr/>
          <p:nvPr/>
        </p:nvSpPr>
        <p:spPr>
          <a:xfrm rot="-1098394" flipH="1">
            <a:off x="235064" y="610491"/>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7"/>
          <p:cNvSpPr/>
          <p:nvPr/>
        </p:nvSpPr>
        <p:spPr>
          <a:xfrm rot="-1098430" flipH="1">
            <a:off x="980457" y="215081"/>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7"/>
          <p:cNvSpPr/>
          <p:nvPr/>
        </p:nvSpPr>
        <p:spPr>
          <a:xfrm flipH="1">
            <a:off x="1222399" y="1002987"/>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7"/>
          <p:cNvSpPr/>
          <p:nvPr/>
        </p:nvSpPr>
        <p:spPr>
          <a:xfrm rot="9715800" flipH="1">
            <a:off x="11213645" y="6012667"/>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7"/>
          <p:cNvSpPr/>
          <p:nvPr/>
        </p:nvSpPr>
        <p:spPr>
          <a:xfrm rot="9715681" flipH="1">
            <a:off x="10582503" y="6227402"/>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rot="9719309" flipH="1">
            <a:off x="10846748" y="5737999"/>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rot="9715800" flipH="1">
            <a:off x="296379" y="5939501"/>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rot="9719309" flipH="1">
            <a:off x="1135165" y="6440299"/>
            <a:ext cx="222504" cy="222504"/>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3739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318002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153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220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2024/12/8</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52164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75031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2024/12/8</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42232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2024/12/8</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55483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2024/12/8</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07591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2024/12/8</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88037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2024/12/8</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31350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2024/12/8</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601214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2024/12/8</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128091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12/8/2024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488029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12/8/2024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465411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936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393809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067111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632431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692440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197255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093051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976351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451919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117308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72989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68539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32153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7" y="0"/>
            <a:ext cx="12191999" cy="6858000"/>
          </a:xfrm>
          <a:prstGeom prst="rect">
            <a:avLst/>
          </a:prstGeom>
        </p:spPr>
      </p:pic>
    </p:spTree>
    <p:extLst>
      <p:ext uri="{BB962C8B-B14F-4D97-AF65-F5344CB8AC3E}">
        <p14:creationId xmlns:p14="http://schemas.microsoft.com/office/powerpoint/2010/main" val="2154215719"/>
      </p:ext>
    </p:extLst>
  </p:cSld>
  <p:clrMapOvr>
    <a:masterClrMapping/>
  </p:clrMapOvr>
  <p:transition spd="slow"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0274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44959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48433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67815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46610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80837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39755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57723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44146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56533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4770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08-12-2024</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30523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459180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186126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53736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12/8/2024</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80238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181C-FFC4-422C-B5F1-780F7CBBDF4D}" type="datetimeFigureOut">
              <a:rPr lang="en-US" smtClean="0"/>
              <a:t>12/8/2024</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2807355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69016315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3755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455A4-6AC4-4360-9BBB-3C2ABC0CB696}" type="datetimeFigureOut">
              <a:rPr lang="en-SG" smtClean="0">
                <a:solidFill>
                  <a:prstClr val="black">
                    <a:tint val="75000"/>
                  </a:prstClr>
                </a:solidFill>
              </a:rPr>
              <a:pPr/>
              <a:t>8/12/2024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6192874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9564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28.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KHỞI ĐỘNG</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8707031E-897A-9002-6BB4-47207BF5A3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8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B7566-FEFD-B5F8-60C0-7ECD0452E8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28B0FD-A7F9-6190-AA17-29A3D1BDCA45}"/>
              </a:ext>
            </a:extLst>
          </p:cNvPr>
          <p:cNvPicPr>
            <a:picLocks noChangeAspect="1"/>
          </p:cNvPicPr>
          <p:nvPr/>
        </p:nvPicPr>
        <p:blipFill>
          <a:blip r:embed="rId5"/>
          <a:stretch>
            <a:fillRect/>
          </a:stretch>
        </p:blipFill>
        <p:spPr>
          <a:xfrm>
            <a:off x="0" y="0"/>
            <a:ext cx="12192000" cy="6858000"/>
          </a:xfrm>
          <a:prstGeom prst="rect">
            <a:avLst/>
          </a:prstGeom>
        </p:spPr>
      </p:pic>
      <p:sp>
        <p:nvSpPr>
          <p:cNvPr id="221" name="Rectangle 220">
            <a:extLst>
              <a:ext uri="{FF2B5EF4-FFF2-40B4-BE49-F238E27FC236}">
                <a16:creationId xmlns:a16="http://schemas.microsoft.com/office/drawing/2014/main" id="{4389A9ED-ADD9-A93E-A31B-F7E8CC8BFD85}"/>
              </a:ext>
            </a:extLst>
          </p:cNvPr>
          <p:cNvSpPr/>
          <p:nvPr/>
        </p:nvSpPr>
        <p:spPr>
          <a:xfrm>
            <a:off x="393700" y="391210"/>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0">
            <a:extLst>
              <a:ext uri="{FF2B5EF4-FFF2-40B4-BE49-F238E27FC236}">
                <a16:creationId xmlns:a16="http://schemas.microsoft.com/office/drawing/2014/main" id="{D91C1B50-4811-3625-BCE8-57D1217E3446}"/>
              </a:ext>
            </a:extLst>
          </p:cNvPr>
          <p:cNvSpPr txBox="1"/>
          <p:nvPr/>
        </p:nvSpPr>
        <p:spPr>
          <a:xfrm>
            <a:off x="622777" y="518248"/>
            <a:ext cx="107968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4. </a:t>
            </a:r>
            <a:r>
              <a:rPr kumimoji="0" 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Quan sát hình dưới đây rồi tìm số thích hợp thay cho ?</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10">
            <a:extLst>
              <a:ext uri="{FF2B5EF4-FFF2-40B4-BE49-F238E27FC236}">
                <a16:creationId xmlns:a16="http://schemas.microsoft.com/office/drawing/2014/main" id="{BCF3B301-E5EE-9EB1-41B6-21A1FD02C01F}"/>
              </a:ext>
            </a:extLst>
          </p:cNvPr>
          <p:cNvSpPr txBox="1"/>
          <p:nvPr/>
        </p:nvSpPr>
        <p:spPr>
          <a:xfrm>
            <a:off x="622777" y="1171068"/>
            <a:ext cx="5798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Trong một gói trà tam thất - xạ đen: </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8" name="Hình ảnh 7">
            <a:extLst>
              <a:ext uri="{FF2B5EF4-FFF2-40B4-BE49-F238E27FC236}">
                <a16:creationId xmlns:a16="http://schemas.microsoft.com/office/drawing/2014/main" id="{6820EAD7-9290-1B1A-1C1D-E7434736473C}"/>
              </a:ext>
            </a:extLst>
          </p:cNvPr>
          <p:cNvPicPr>
            <a:picLocks noChangeAspect="1"/>
          </p:cNvPicPr>
          <p:nvPr/>
        </p:nvPicPr>
        <p:blipFill>
          <a:blip r:embed="rId6"/>
          <a:stretch>
            <a:fillRect/>
          </a:stretch>
        </p:blipFill>
        <p:spPr>
          <a:xfrm>
            <a:off x="7298974" y="2678076"/>
            <a:ext cx="2187386" cy="2925512"/>
          </a:xfrm>
          <a:prstGeom prst="rect">
            <a:avLst/>
          </a:prstGeom>
        </p:spPr>
      </p:pic>
      <p:sp>
        <p:nvSpPr>
          <p:cNvPr id="9" name="Freeform 2">
            <a:extLst>
              <a:ext uri="{FF2B5EF4-FFF2-40B4-BE49-F238E27FC236}">
                <a16:creationId xmlns:a16="http://schemas.microsoft.com/office/drawing/2014/main" id="{9F02DD91-E65F-9E87-84EF-DA46FAD7CA75}"/>
              </a:ext>
            </a:extLst>
          </p:cNvPr>
          <p:cNvSpPr/>
          <p:nvPr/>
        </p:nvSpPr>
        <p:spPr>
          <a:xfrm>
            <a:off x="9675430" y="3235231"/>
            <a:ext cx="2012346" cy="3231559"/>
          </a:xfrm>
          <a:custGeom>
            <a:avLst/>
            <a:gdLst/>
            <a:ahLst/>
            <a:cxnLst/>
            <a:rect l="l" t="t" r="r" b="b"/>
            <a:pathLst>
              <a:path w="2731628" h="4900862">
                <a:moveTo>
                  <a:pt x="0" y="0"/>
                </a:moveTo>
                <a:lnTo>
                  <a:pt x="2731628" y="0"/>
                </a:lnTo>
                <a:lnTo>
                  <a:pt x="2731628" y="4900862"/>
                </a:lnTo>
                <a:lnTo>
                  <a:pt x="0" y="4900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Bong bóng Lời nói: Hình chữ nhật với Góc Tròn 9">
            <a:extLst>
              <a:ext uri="{FF2B5EF4-FFF2-40B4-BE49-F238E27FC236}">
                <a16:creationId xmlns:a16="http://schemas.microsoft.com/office/drawing/2014/main" id="{90E8F528-77D9-88D2-259C-BB00549207FD}"/>
              </a:ext>
            </a:extLst>
          </p:cNvPr>
          <p:cNvSpPr/>
          <p:nvPr/>
        </p:nvSpPr>
        <p:spPr>
          <a:xfrm>
            <a:off x="9486360" y="556707"/>
            <a:ext cx="2187688" cy="1802553"/>
          </a:xfrm>
          <a:prstGeom prst="wedgeRoundRectCallout">
            <a:avLst>
              <a:gd name="adj1" fmla="val 283"/>
              <a:gd name="adj2" fmla="val 12533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Thành phần:</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Tam thất:  1g</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Xạ đen: 0,4 g</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Hoa hòe: 0,6 g</a:t>
            </a:r>
            <a:endParaRPr kumimoji="0" lang="vi-VN" sz="2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Hình ảnh 13" descr="Ảnh có chứa màu đen, bóng rọi, đen và trắng&#10;&#10;Mô tả được tạo tự động">
            <a:extLst>
              <a:ext uri="{FF2B5EF4-FFF2-40B4-BE49-F238E27FC236}">
                <a16:creationId xmlns:a16="http://schemas.microsoft.com/office/drawing/2014/main" id="{AB1CD0CE-CF4D-A0FC-4AE6-37E79D29A8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581237" flipH="1">
            <a:off x="10267556" y="4555405"/>
            <a:ext cx="568492" cy="369091"/>
          </a:xfrm>
          <a:prstGeom prst="rect">
            <a:avLst/>
          </a:prstGeom>
        </p:spPr>
      </p:pic>
      <p:sp>
        <p:nvSpPr>
          <p:cNvPr id="17" name="Hộp Văn bản 16">
            <a:extLst>
              <a:ext uri="{FF2B5EF4-FFF2-40B4-BE49-F238E27FC236}">
                <a16:creationId xmlns:a16="http://schemas.microsoft.com/office/drawing/2014/main" id="{077D5061-7B23-E2D1-5705-9C4A1768FF81}"/>
              </a:ext>
            </a:extLst>
          </p:cNvPr>
          <p:cNvSpPr txBox="1"/>
          <p:nvPr/>
        </p:nvSpPr>
        <p:spPr>
          <a:xfrm>
            <a:off x="887920" y="3235231"/>
            <a:ext cx="5133273" cy="175432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Tam thất chiếm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Xạ đen chiếm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Hoa hòe chiếm       %. </a:t>
            </a:r>
          </a:p>
        </p:txBody>
      </p:sp>
      <p:sp>
        <p:nvSpPr>
          <p:cNvPr id="18" name="Hình chữ nhật: Góc Tròn 17">
            <a:extLst>
              <a:ext uri="{FF2B5EF4-FFF2-40B4-BE49-F238E27FC236}">
                <a16:creationId xmlns:a16="http://schemas.microsoft.com/office/drawing/2014/main" id="{6E05044A-CEB4-E9A1-7934-D363AE7C39EA}"/>
              </a:ext>
            </a:extLst>
          </p:cNvPr>
          <p:cNvSpPr/>
          <p:nvPr/>
        </p:nvSpPr>
        <p:spPr>
          <a:xfrm>
            <a:off x="4249882" y="3325092"/>
            <a:ext cx="581891" cy="52993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t>
            </a:r>
          </a:p>
        </p:txBody>
      </p:sp>
      <p:sp>
        <p:nvSpPr>
          <p:cNvPr id="19" name="Hình chữ nhật: Góc Tròn 18">
            <a:extLst>
              <a:ext uri="{FF2B5EF4-FFF2-40B4-BE49-F238E27FC236}">
                <a16:creationId xmlns:a16="http://schemas.microsoft.com/office/drawing/2014/main" id="{B1A4C2C6-13AC-23AD-FB24-A333418499DF}"/>
              </a:ext>
            </a:extLst>
          </p:cNvPr>
          <p:cNvSpPr/>
          <p:nvPr/>
        </p:nvSpPr>
        <p:spPr>
          <a:xfrm>
            <a:off x="4204189" y="3918467"/>
            <a:ext cx="581891" cy="52993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t>
            </a:r>
          </a:p>
        </p:txBody>
      </p:sp>
      <p:sp>
        <p:nvSpPr>
          <p:cNvPr id="20" name="Hình chữ nhật: Góc Tròn 19">
            <a:extLst>
              <a:ext uri="{FF2B5EF4-FFF2-40B4-BE49-F238E27FC236}">
                <a16:creationId xmlns:a16="http://schemas.microsoft.com/office/drawing/2014/main" id="{1B76589F-99BB-5E2A-AB99-677770752F11}"/>
              </a:ext>
            </a:extLst>
          </p:cNvPr>
          <p:cNvSpPr/>
          <p:nvPr/>
        </p:nvSpPr>
        <p:spPr>
          <a:xfrm>
            <a:off x="4161729" y="4430304"/>
            <a:ext cx="581891" cy="52993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t>
            </a:r>
          </a:p>
        </p:txBody>
      </p:sp>
      <p:pic>
        <p:nvPicPr>
          <p:cNvPr id="24" name="Video-chưa-đặt-tên-‐-Được-tạo-bằng-Clipchamp-_1_">
            <a:hlinkClick r:id="" action="ppaction://media"/>
            <a:extLst>
              <a:ext uri="{FF2B5EF4-FFF2-40B4-BE49-F238E27FC236}">
                <a16:creationId xmlns:a16="http://schemas.microsoft.com/office/drawing/2014/main" id="{49D87F1C-5774-E531-5062-001D446FC6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71106" y="2285173"/>
            <a:ext cx="487363" cy="487363"/>
          </a:xfrm>
          <a:prstGeom prst="rect">
            <a:avLst/>
          </a:prstGeom>
        </p:spPr>
      </p:pic>
      <p:sp>
        <p:nvSpPr>
          <p:cNvPr id="5" name="Hình chữ nhật: Góc Tròn 4">
            <a:extLst>
              <a:ext uri="{FF2B5EF4-FFF2-40B4-BE49-F238E27FC236}">
                <a16:creationId xmlns:a16="http://schemas.microsoft.com/office/drawing/2014/main" id="{DFB13443-13B2-2DE2-CC28-D562AD78DCFC}"/>
              </a:ext>
            </a:extLst>
          </p:cNvPr>
          <p:cNvSpPr/>
          <p:nvPr/>
        </p:nvSpPr>
        <p:spPr>
          <a:xfrm>
            <a:off x="4169854" y="3325092"/>
            <a:ext cx="741946" cy="52993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a:solidFill>
                  <a:srgbClr val="C00000"/>
                </a:solidFill>
              </a:rPr>
              <a:t>50</a:t>
            </a:r>
            <a:endParaRPr lang="vi-VN" sz="3600">
              <a:solidFill>
                <a:srgbClr val="C00000"/>
              </a:solidFill>
            </a:endParaRPr>
          </a:p>
        </p:txBody>
      </p:sp>
      <p:sp>
        <p:nvSpPr>
          <p:cNvPr id="6" name="Hình chữ nhật: Góc Tròn 5">
            <a:extLst>
              <a:ext uri="{FF2B5EF4-FFF2-40B4-BE49-F238E27FC236}">
                <a16:creationId xmlns:a16="http://schemas.microsoft.com/office/drawing/2014/main" id="{C1049893-BBD4-94AF-433D-2D3F8B9A22D0}"/>
              </a:ext>
            </a:extLst>
          </p:cNvPr>
          <p:cNvSpPr/>
          <p:nvPr/>
        </p:nvSpPr>
        <p:spPr>
          <a:xfrm>
            <a:off x="4095769" y="3877698"/>
            <a:ext cx="741946" cy="52993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a:solidFill>
                  <a:srgbClr val="C00000"/>
                </a:solidFill>
              </a:rPr>
              <a:t>20</a:t>
            </a:r>
            <a:endParaRPr lang="vi-VN" sz="3600">
              <a:solidFill>
                <a:srgbClr val="C00000"/>
              </a:solidFill>
            </a:endParaRPr>
          </a:p>
        </p:txBody>
      </p:sp>
      <p:sp>
        <p:nvSpPr>
          <p:cNvPr id="7" name="Hình chữ nhật: Góc Tròn 6">
            <a:extLst>
              <a:ext uri="{FF2B5EF4-FFF2-40B4-BE49-F238E27FC236}">
                <a16:creationId xmlns:a16="http://schemas.microsoft.com/office/drawing/2014/main" id="{84FBD450-E880-F932-ABFE-949BC6BAAE84}"/>
              </a:ext>
            </a:extLst>
          </p:cNvPr>
          <p:cNvSpPr/>
          <p:nvPr/>
        </p:nvSpPr>
        <p:spPr>
          <a:xfrm>
            <a:off x="4020572" y="4430304"/>
            <a:ext cx="845535" cy="52993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a:solidFill>
                  <a:srgbClr val="C00000"/>
                </a:solidFill>
              </a:rPr>
              <a:t>30</a:t>
            </a:r>
            <a:endParaRPr lang="vi-VN" sz="3600">
              <a:solidFill>
                <a:srgbClr val="C00000"/>
              </a:solidFill>
            </a:endParaRPr>
          </a:p>
        </p:txBody>
      </p:sp>
    </p:spTree>
    <p:extLst>
      <p:ext uri="{BB962C8B-B14F-4D97-AF65-F5344CB8AC3E}">
        <p14:creationId xmlns:p14="http://schemas.microsoft.com/office/powerpoint/2010/main" val="29938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13217" fill="hold"/>
                                        <p:tgtEl>
                                          <p:spTgt spid="24"/>
                                        </p:tgtEl>
                                      </p:cBhvr>
                                    </p:cmd>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8"/>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2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4"/>
                </p:tgtEl>
              </p:cMediaNode>
            </p:audio>
          </p:childTnLst>
        </p:cTn>
      </p:par>
    </p:tnLst>
    <p:bldLst>
      <p:bldP spid="2" grpId="0"/>
      <p:bldP spid="4" grpId="0"/>
      <p:bldP spid="9" grpId="0" animBg="1"/>
      <p:bldP spid="10" grpId="0" animBg="1"/>
      <p:bldP spid="17" grpId="0"/>
      <p:bldP spid="18" grpId="0" animBg="1"/>
      <p:bldP spid="18" grpId="1" animBg="1"/>
      <p:bldP spid="19" grpId="0" animBg="1"/>
      <p:bldP spid="19" grpId="1" animBg="1"/>
      <p:bldP spid="20" grpId="0" animBg="1"/>
      <p:bldP spid="20" grpId="1"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1"/>
            <a:ext cx="12192000" cy="6877051"/>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Arial"/>
              <a:ea typeface="宋体" panose="02010600030101010101" pitchFamily="2" charset="-122"/>
              <a:sym typeface="Arial"/>
            </a:endParaRPr>
          </a:p>
        </p:txBody>
      </p:sp>
      <p:pic>
        <p:nvPicPr>
          <p:cNvPr id="4" name="图片 3" descr="18 (3)"/>
          <p:cNvPicPr>
            <a:picLocks noChangeAspect="1"/>
          </p:cNvPicPr>
          <p:nvPr/>
        </p:nvPicPr>
        <p:blipFill>
          <a:blip r:embed="rId3"/>
          <a:stretch>
            <a:fillRect/>
          </a:stretch>
        </p:blipFill>
        <p:spPr>
          <a:xfrm>
            <a:off x="299086" y="314326"/>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98651" y="-899465"/>
            <a:ext cx="7945755" cy="6112511"/>
          </a:xfrm>
          <a:prstGeom prst="rect">
            <a:avLst/>
          </a:prstGeom>
        </p:spPr>
      </p:pic>
      <p:pic>
        <p:nvPicPr>
          <p:cNvPr id="3" name="图片 2" descr="61da49d9e2dcf"/>
          <p:cNvPicPr>
            <a:picLocks noChangeAspect="1"/>
          </p:cNvPicPr>
          <p:nvPr/>
        </p:nvPicPr>
        <p:blipFill>
          <a:blip r:embed="rId5"/>
          <a:stretch>
            <a:fillRect/>
          </a:stretch>
        </p:blipFill>
        <p:spPr>
          <a:xfrm>
            <a:off x="3393757" y="3840175"/>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1"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1"/>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08709" y="1522311"/>
            <a:ext cx="4833816" cy="1107996"/>
          </a:xfrm>
          <a:prstGeom prst="rect">
            <a:avLst/>
          </a:prstGeom>
          <a:noFill/>
        </p:spPr>
        <p:txBody>
          <a:bodyPr wrap="square" rtlCol="0" anchor="t">
            <a:spAutoFit/>
          </a:bodyPr>
          <a:lstStyle/>
          <a:p>
            <a:pPr defTabSz="914377">
              <a:defRPr/>
            </a:pPr>
            <a:r>
              <a:rPr lang="en-US" altLang="zh-CN"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lang="zh-CN" altLang="en-US"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441" y="452026"/>
            <a:ext cx="708176" cy="989740"/>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071" y="137825"/>
            <a:ext cx="1757652" cy="1757652"/>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C9E87BD3-0A3C-8A36-8282-F7BF89653C13}"/>
              </a:ext>
            </a:extLst>
          </p:cNvPr>
          <p:cNvSpPr/>
          <p:nvPr/>
        </p:nvSpPr>
        <p:spPr>
          <a:xfrm>
            <a:off x="3917763" y="2516862"/>
            <a:ext cx="7684204" cy="21924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pPr>
            <a:r>
              <a:rPr lang="vi-VN" sz="2400" kern="1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Khi biết độ dài thật, muốn tìm độ dài thu nhỏ trên bản đồ tỉ lệ 1 : 200 ta làm thế nào?</a:t>
            </a:r>
          </a:p>
          <a:p>
            <a:pPr algn="just">
              <a:lnSpc>
                <a:spcPct val="107000"/>
              </a:lnSpc>
            </a:pPr>
            <a:r>
              <a:rPr lang="vi-VN" sz="2400" kern="1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Nếu đã biết độ dài thu nhỏ trên bản đồ tỉ lệ 1: 5000, muốn tìm độ dài thật, ta làm thế nào?</a:t>
            </a:r>
          </a:p>
          <a:p>
            <a:pPr algn="just">
              <a:lnSpc>
                <a:spcPct val="107000"/>
              </a:lnSpc>
            </a:pPr>
            <a:r>
              <a:rPr lang="vi-VN" sz="2400" kern="1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Tìm:  20% của 40 m; 50% của 18 kg; ….</a:t>
            </a:r>
          </a:p>
        </p:txBody>
      </p:sp>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 y="0"/>
            <a:ext cx="12210586" cy="6858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7188411" y="439991"/>
            <a:ext cx="4223273" cy="5642030"/>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1852851" y="2331056"/>
            <a:ext cx="4903550"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rPr>
              <a:t>Hoàn</a:t>
            </a:r>
            <a:r>
              <a:rPr kumimoji="0" lang="en-US" altLang="zh-CN" sz="3200" b="1" i="0" u="none" strike="noStrike" kern="1200" cap="none" spc="0" normalizeH="0" noProof="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rPr>
              <a:t> thành bài tập</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1812020" y="3410625"/>
            <a:ext cx="4607290"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b="1">
                <a:solidFill>
                  <a:prstClr val="black"/>
                </a:solidFill>
                <a:latin typeface="Times New Roman" panose="02020603050405020304" pitchFamily="18" charset="0"/>
                <a:ea typeface="Noto Sans CJK Bold" panose="020B0800000000000000" pitchFamily="34" charset="-122"/>
                <a:cs typeface="Times New Roman" panose="02020603050405020304" pitchFamily="18" charset="0"/>
              </a:rPr>
              <a:t>Chuẩn bị bài sau</a:t>
            </a:r>
            <a:endParaRPr kumimoji="0" lang="zh-CN"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706686" y="2314079"/>
            <a:ext cx="1081711" cy="1177408"/>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642232" y="3703281"/>
            <a:ext cx="1210619" cy="359229"/>
          </a:xfrm>
          <a:prstGeom prst="rect">
            <a:avLst/>
          </a:prstGeom>
        </p:spPr>
      </p:pic>
      <p:pic>
        <p:nvPicPr>
          <p:cNvPr id="3" name="Picture 2">
            <a:extLst>
              <a:ext uri="{FF2B5EF4-FFF2-40B4-BE49-F238E27FC236}">
                <a16:creationId xmlns:a16="http://schemas.microsoft.com/office/drawing/2014/main" id="{F2A6BEAF-EE9D-9DB1-D2CD-C9E1DCA3FF5D}"/>
              </a:ext>
            </a:extLst>
          </p:cNvPr>
          <p:cNvPicPr>
            <a:picLocks noChangeAspect="1"/>
          </p:cNvPicPr>
          <p:nvPr/>
        </p:nvPicPr>
        <p:blipFill>
          <a:blip r:embed="rId7"/>
          <a:stretch>
            <a:fillRect/>
          </a:stretch>
        </p:blipFill>
        <p:spPr>
          <a:xfrm>
            <a:off x="-256431" y="535615"/>
            <a:ext cx="9199661" cy="1633870"/>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pic>
        <p:nvPicPr>
          <p:cNvPr id="2" name="Picture 1">
            <a:extLst>
              <a:ext uri="{FF2B5EF4-FFF2-40B4-BE49-F238E27FC236}">
                <a16:creationId xmlns:a16="http://schemas.microsoft.com/office/drawing/2014/main" id="{3598C0C2-ADF4-B5B5-3B21-44506281C50B}"/>
              </a:ext>
            </a:extLst>
          </p:cNvPr>
          <p:cNvPicPr>
            <a:picLocks noChangeAspect="1"/>
          </p:cNvPicPr>
          <p:nvPr/>
        </p:nvPicPr>
        <p:blipFill>
          <a:blip r:embed="rId6"/>
          <a:stretch>
            <a:fillRect/>
          </a:stretch>
        </p:blipFill>
        <p:spPr>
          <a:xfrm>
            <a:off x="3941899" y="548640"/>
            <a:ext cx="7108552" cy="3158002"/>
          </a:xfrm>
          <a:prstGeom prst="rect">
            <a:avLst/>
          </a:prstGeom>
        </p:spPr>
      </p:pic>
    </p:spTree>
    <p:extLst>
      <p:ext uri="{BB962C8B-B14F-4D97-AF65-F5344CB8AC3E}">
        <p14:creationId xmlns:p14="http://schemas.microsoft.com/office/powerpoint/2010/main" val="3391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文本框 13">
            <a:extLst>
              <a:ext uri="{FF2B5EF4-FFF2-40B4-BE49-F238E27FC236}">
                <a16:creationId xmlns:a16="http://schemas.microsoft.com/office/drawing/2014/main" id="{DEB2D79C-9782-403F-A5AD-C40E8C25B4BF}"/>
              </a:ext>
            </a:extLst>
          </p:cNvPr>
          <p:cNvSpPr txBox="1"/>
          <p:nvPr/>
        </p:nvSpPr>
        <p:spPr>
          <a:xfrm>
            <a:off x="1415417" y="1985801"/>
            <a:ext cx="9611833" cy="1581970"/>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1000"/>
              </a:spcBef>
              <a:spcAft>
                <a:spcPts val="0"/>
              </a:spcAft>
              <a:buClrTx/>
              <a:buSzTx/>
              <a:buFontTx/>
              <a:buNone/>
              <a:tabLst/>
              <a:defRPr/>
            </a:pPr>
            <a:r>
              <a:rPr kumimoji="0" lang="vi-VN" altLang="zh-CN" sz="4800" b="1" i="0" u="none" strike="noStrike" kern="800" cap="none" spc="0" normalizeH="0" baseline="0" noProof="0" dirty="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T</a:t>
            </a:r>
            <a:r>
              <a:rPr kumimoji="0" lang="en-US" altLang="zh-CN" sz="4800" b="1" i="0" u="none" strike="noStrike" kern="800" cap="none" spc="0" normalizeH="0" baseline="0" noProof="0" err="1">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iết</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r>
              <a:rPr lang="en-US" altLang="zh-CN" sz="4800" b="1" kern="800" noProof="0">
                <a:ln w="28575">
                  <a:noFill/>
                </a:ln>
                <a:solidFill>
                  <a:srgbClr val="C00000"/>
                </a:solidFill>
                <a:latin typeface="Times New Roman" pitchFamily="18" charset="0"/>
                <a:ea typeface="Verdana" panose="020B0604030504040204" pitchFamily="34" charset="0"/>
                <a:cs typeface="Times New Roman" pitchFamily="18" charset="0"/>
                <a:sym typeface="+mn-lt"/>
              </a:rPr>
              <a:t>100</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p>
          <a:p>
            <a:pPr algn="ctr"/>
            <a:r>
              <a:rPr lang="vi-VN" sz="4400" b="1">
                <a:solidFill>
                  <a:srgbClr val="FF0000"/>
                </a:solidFill>
                <a:latin typeface="+mj-lt"/>
              </a:rPr>
              <a:t> LUYỆN TẬP CHUNG</a:t>
            </a:r>
            <a:endParaRPr lang="vi-VN" sz="4400">
              <a:solidFill>
                <a:srgbClr val="FF0000"/>
              </a:solidFill>
              <a:latin typeface="+mj-lt"/>
            </a:endParaRPr>
          </a:p>
        </p:txBody>
      </p:sp>
      <p:sp>
        <p:nvSpPr>
          <p:cNvPr id="2" name="Subtitle 3">
            <a:extLst>
              <a:ext uri="{FF2B5EF4-FFF2-40B4-BE49-F238E27FC236}">
                <a16:creationId xmlns:a16="http://schemas.microsoft.com/office/drawing/2014/main" id="{A758968D-5CCB-AA2B-B4A1-B0903DBF38E9}"/>
              </a:ext>
            </a:extLst>
          </p:cNvPr>
          <p:cNvSpPr txBox="1">
            <a:spLocks/>
          </p:cNvSpPr>
          <p:nvPr/>
        </p:nvSpPr>
        <p:spPr>
          <a:xfrm>
            <a:off x="2446139" y="1026978"/>
            <a:ext cx="7051625" cy="60478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pPr>
            <a:r>
              <a:rPr lang="en-US" sz="3600" b="1" dirty="0" err="1">
                <a:solidFill>
                  <a:prstClr val="black"/>
                </a:solidFill>
                <a:latin typeface="HP001 4 hàng" panose="020B0603050302020204" pitchFamily="34" charset="0"/>
              </a:rPr>
              <a:t>Thứ</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ngày</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tháng</a:t>
            </a:r>
            <a:r>
              <a:rPr lang="en-US" sz="3600" b="1" dirty="0">
                <a:solidFill>
                  <a:prstClr val="black"/>
                </a:solidFill>
                <a:latin typeface="HP001 4 hàng" panose="020B0603050302020204" pitchFamily="34" charset="0"/>
              </a:rPr>
              <a:t>….</a:t>
            </a:r>
            <a:r>
              <a:rPr lang="en-US" sz="3600" b="1" err="1">
                <a:solidFill>
                  <a:prstClr val="black"/>
                </a:solidFill>
                <a:latin typeface="HP001 4 hàng" panose="020B0603050302020204" pitchFamily="34" charset="0"/>
              </a:rPr>
              <a:t>năm</a:t>
            </a:r>
            <a:r>
              <a:rPr lang="en-US" sz="3600" b="1">
                <a:solidFill>
                  <a:prstClr val="black"/>
                </a:solidFill>
                <a:latin typeface="HP001 4 hàng" panose="020B0603050302020204" pitchFamily="34" charset="0"/>
              </a:rPr>
              <a:t> …</a:t>
            </a:r>
            <a:endParaRPr lang="en-US" sz="3600" b="1" dirty="0">
              <a:solidFill>
                <a:prstClr val="black"/>
              </a:solidFill>
              <a:latin typeface="HP001 4 hàng" panose="020B0603050302020204" pitchFamily="34" charset="0"/>
            </a:endParaRP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563848" y="2417894"/>
            <a:ext cx="5747955" cy="594776"/>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10000"/>
              </a:lnSpc>
              <a:spcBef>
                <a:spcPts val="500"/>
              </a:spcBef>
              <a:spcAft>
                <a:spcPts val="0"/>
              </a:spcAft>
              <a:buClrTx/>
              <a:buSzTx/>
              <a:buFontTx/>
              <a:buNone/>
              <a:tabLst/>
              <a:defRPr/>
            </a:pPr>
            <a:r>
              <a:rPr kumimoji="0" lang="en-US" altLang="zh-CN" sz="3200" b="0" i="0" u="none" strike="noStrike" kern="800" cap="none" spc="0" normalizeH="0" baseline="0" noProof="0">
                <a:ln w="28575">
                  <a:noFill/>
                </a:ln>
                <a:solidFill>
                  <a:srgbClr val="002060"/>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kumimoji="0" lang="zh-CN" altLang="en-US" sz="3200" b="0" i="0" u="none" strike="noStrike" kern="800" cap="none" spc="0" normalizeH="0" baseline="0" noProof="0">
              <a:ln w="28575">
                <a:noFill/>
              </a:ln>
              <a:solidFill>
                <a:srgbClr val="00206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207890" y="2889754"/>
            <a:ext cx="7949683" cy="3344792"/>
          </a:xfrm>
          <a:prstGeom prst="rect">
            <a:avLst/>
          </a:prstGeom>
        </p:spPr>
        <p:txBody>
          <a:bodyPr anchor="ctr"/>
          <a:lstStyle/>
          <a:p>
            <a:r>
              <a:rPr lang="nl-NL" sz="2800" b="1">
                <a:solidFill>
                  <a:srgbClr val="C00000"/>
                </a:solidFill>
                <a:latin typeface="Times New Roman" panose="02020603050405020304" pitchFamily="18" charset="0"/>
                <a:cs typeface="Times New Roman" panose="02020603050405020304" pitchFamily="18" charset="0"/>
              </a:rPr>
              <a:t>- Tính được độ dài thật (hoặc độ dài thu nhỏ trên bản đồ) khi biết độ dài thu nhỏ trên bản đồ (hoặc độ dài thật) và tỉ lệ bản đồ ; Vận dụng được trong tình huống thực tiễn.</a:t>
            </a:r>
            <a:endParaRPr lang="vi-VN" sz="2800" b="1">
              <a:solidFill>
                <a:srgbClr val="C00000"/>
              </a:solidFill>
              <a:latin typeface="Times New Roman" panose="02020603050405020304" pitchFamily="18" charset="0"/>
              <a:cs typeface="Times New Roman" panose="02020603050405020304" pitchFamily="18" charset="0"/>
            </a:endParaRPr>
          </a:p>
          <a:p>
            <a:r>
              <a:rPr lang="nl-NL" sz="2800" b="1">
                <a:solidFill>
                  <a:srgbClr val="C00000"/>
                </a:solidFill>
                <a:latin typeface="Times New Roman" panose="02020603050405020304" pitchFamily="18" charset="0"/>
                <a:cs typeface="Times New Roman" panose="02020603050405020304" pitchFamily="18" charset="0"/>
              </a:rPr>
              <a:t>- Giải quyết được một số vấn đề thực tiễn liên quan đến tỉ số phần trăm (trường hợp đơn giản).</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00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664029" y="1587879"/>
            <a:ext cx="10646228" cy="2554543"/>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GB"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Luyện tập</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GB"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Thực hành</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29AFAF14-B08D-EDF2-31BF-82F870711E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FD5AFE1-B8D8-4900-AC1C-CECAFD4F2D25}"/>
              </a:ext>
            </a:extLst>
          </p:cNvPr>
          <p:cNvPicPr>
            <a:picLocks noChangeAspect="1"/>
          </p:cNvPicPr>
          <p:nvPr/>
        </p:nvPicPr>
        <p:blipFill>
          <a:blip r:embed="rId3"/>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1C038497-5D24-4495-9154-E0F6F7CDC4E3}"/>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10">
            <a:extLst>
              <a:ext uri="{FF2B5EF4-FFF2-40B4-BE49-F238E27FC236}">
                <a16:creationId xmlns:a16="http://schemas.microsoft.com/office/drawing/2014/main" id="{F87769FA-4B09-1908-B526-C1BD2AB5D322}"/>
              </a:ext>
            </a:extLst>
          </p:cNvPr>
          <p:cNvSpPr txBox="1"/>
          <p:nvPr/>
        </p:nvSpPr>
        <p:spPr>
          <a:xfrm>
            <a:off x="622777" y="518248"/>
            <a:ext cx="10796832" cy="1384995"/>
          </a:xfrm>
          <a:prstGeom prst="rect">
            <a:avLst/>
          </a:prstGeom>
          <a:noFill/>
        </p:spPr>
        <p:txBody>
          <a:bodyPr wrap="square" rtlCol="0">
            <a:spAutoFit/>
          </a:bodyPr>
          <a:lstStyle/>
          <a:p>
            <a:pPr lvl="0">
              <a:defRPr/>
            </a:pPr>
            <a:r>
              <a:rPr lang="en-US" sz="2800" b="1">
                <a:solidFill>
                  <a:srgbClr val="C00000"/>
                </a:solidFill>
                <a:latin typeface="Times New Roman" panose="02020603050405020304" pitchFamily="18" charset="0"/>
                <a:cs typeface="Times New Roman" panose="02020603050405020304" pitchFamily="18" charset="0"/>
              </a:rPr>
              <a:t>1. Một hồ thả cá hình chữ nhật có chiều rộng 120 m, chiều dài 180 m. Hỏi trên bản đồ tỉ lệ 1 : 500, mỗi cạnh của hồ đó là bao nhiêu đề-xi-mét?</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5" name="TextBox 10">
            <a:extLst>
              <a:ext uri="{FF2B5EF4-FFF2-40B4-BE49-F238E27FC236}">
                <a16:creationId xmlns:a16="http://schemas.microsoft.com/office/drawing/2014/main" id="{0A455561-D333-0464-3D61-1A3B0F3C28ED}"/>
              </a:ext>
            </a:extLst>
          </p:cNvPr>
          <p:cNvSpPr txBox="1"/>
          <p:nvPr/>
        </p:nvSpPr>
        <p:spPr>
          <a:xfrm>
            <a:off x="812123" y="1716616"/>
            <a:ext cx="10796832" cy="4524315"/>
          </a:xfrm>
          <a:prstGeom prst="rect">
            <a:avLst/>
          </a:prstGeom>
          <a:noFill/>
        </p:spPr>
        <p:txBody>
          <a:bodyPr wrap="square" rtlCol="0">
            <a:spAutoFit/>
          </a:bodyPr>
          <a:lstStyle/>
          <a:p>
            <a:pPr algn="ctr"/>
            <a:r>
              <a:rPr lang="vi-VN" sz="3200" b="1">
                <a:solidFill>
                  <a:srgbClr val="C00000"/>
                </a:solidFill>
                <a:latin typeface="Times New Roman" panose="02020603050405020304" pitchFamily="18" charset="0"/>
                <a:cs typeface="Times New Roman" panose="02020603050405020304" pitchFamily="18" charset="0"/>
              </a:rPr>
              <a:t>Bài giải</a:t>
            </a:r>
          </a:p>
          <a:p>
            <a:pPr algn="ctr"/>
            <a:r>
              <a:rPr lang="vi-VN" sz="3200" b="1">
                <a:solidFill>
                  <a:srgbClr val="C00000"/>
                </a:solidFill>
                <a:latin typeface="Times New Roman" panose="02020603050405020304" pitchFamily="18" charset="0"/>
                <a:cs typeface="Times New Roman" panose="02020603050405020304" pitchFamily="18" charset="0"/>
              </a:rPr>
              <a:t>180 m = 1 800 dm</a:t>
            </a:r>
          </a:p>
          <a:p>
            <a:pPr algn="ctr"/>
            <a:r>
              <a:rPr lang="vi-VN" sz="3200" b="1">
                <a:solidFill>
                  <a:srgbClr val="C00000"/>
                </a:solidFill>
                <a:latin typeface="Times New Roman" panose="02020603050405020304" pitchFamily="18" charset="0"/>
                <a:cs typeface="Times New Roman" panose="02020603050405020304" pitchFamily="18" charset="0"/>
              </a:rPr>
              <a:t>120 m = 1 200 dm</a:t>
            </a:r>
          </a:p>
          <a:p>
            <a:pPr algn="ctr"/>
            <a:r>
              <a:rPr lang="vi-VN" sz="3200" b="1">
                <a:solidFill>
                  <a:srgbClr val="C00000"/>
                </a:solidFill>
                <a:latin typeface="Times New Roman" panose="02020603050405020304" pitchFamily="18" charset="0"/>
                <a:cs typeface="Times New Roman" panose="02020603050405020304" pitchFamily="18" charset="0"/>
              </a:rPr>
              <a:t>Chiều dài của hồ trên bản đồ là:</a:t>
            </a:r>
          </a:p>
          <a:p>
            <a:pPr algn="ctr"/>
            <a:r>
              <a:rPr lang="vi-VN" sz="3200" b="1">
                <a:solidFill>
                  <a:srgbClr val="C00000"/>
                </a:solidFill>
                <a:latin typeface="Times New Roman" panose="02020603050405020304" pitchFamily="18" charset="0"/>
                <a:cs typeface="Times New Roman" panose="02020603050405020304" pitchFamily="18" charset="0"/>
              </a:rPr>
              <a:t>1 800 : 500 = 3,6 (dm)</a:t>
            </a:r>
          </a:p>
          <a:p>
            <a:pPr algn="ctr"/>
            <a:r>
              <a:rPr lang="vi-VN" sz="3200" b="1">
                <a:solidFill>
                  <a:srgbClr val="C00000"/>
                </a:solidFill>
                <a:latin typeface="Times New Roman" panose="02020603050405020304" pitchFamily="18" charset="0"/>
                <a:cs typeface="Times New Roman" panose="02020603050405020304" pitchFamily="18" charset="0"/>
              </a:rPr>
              <a:t>Chiều rộng của hồ trên bản đồ là:</a:t>
            </a:r>
          </a:p>
          <a:p>
            <a:pPr algn="ctr"/>
            <a:r>
              <a:rPr lang="vi-VN" sz="3200" b="1">
                <a:solidFill>
                  <a:srgbClr val="C00000"/>
                </a:solidFill>
                <a:latin typeface="Times New Roman" panose="02020603050405020304" pitchFamily="18" charset="0"/>
                <a:cs typeface="Times New Roman" panose="02020603050405020304" pitchFamily="18" charset="0"/>
              </a:rPr>
              <a:t>1 200 : 500 = 2,4 (dm)</a:t>
            </a:r>
          </a:p>
          <a:p>
            <a:pPr algn="ctr"/>
            <a:r>
              <a:rPr lang="vi-VN" sz="3200" b="1">
                <a:solidFill>
                  <a:srgbClr val="C00000"/>
                </a:solidFill>
                <a:latin typeface="Times New Roman" panose="02020603050405020304" pitchFamily="18" charset="0"/>
                <a:cs typeface="Times New Roman" panose="02020603050405020304" pitchFamily="18" charset="0"/>
              </a:rPr>
              <a:t>Đáp số: chiều dài: 3,6 dm</a:t>
            </a:r>
          </a:p>
          <a:p>
            <a:pPr algn="ctr"/>
            <a:r>
              <a:rPr lang="vi-VN" sz="3200" b="1">
                <a:solidFill>
                  <a:srgbClr val="C00000"/>
                </a:solidFill>
                <a:latin typeface="Times New Roman" panose="02020603050405020304" pitchFamily="18" charset="0"/>
                <a:cs typeface="Times New Roman" panose="02020603050405020304" pitchFamily="18" charset="0"/>
              </a:rPr>
              <a:t>    Chiều rộng: 2,4 dm</a:t>
            </a:r>
          </a:p>
        </p:txBody>
      </p:sp>
    </p:spTree>
    <p:extLst>
      <p:ext uri="{BB962C8B-B14F-4D97-AF65-F5344CB8AC3E}">
        <p14:creationId xmlns:p14="http://schemas.microsoft.com/office/powerpoint/2010/main" val="1520144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A5BDF-CA3D-2010-ABD5-EC4213EC1F6F}"/>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C6D903E0-7001-CAE8-0F12-E6E778720BB1}"/>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9FFE839A-4334-E923-5339-41D347751BD3}"/>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0">
            <a:extLst>
              <a:ext uri="{FF2B5EF4-FFF2-40B4-BE49-F238E27FC236}">
                <a16:creationId xmlns:a16="http://schemas.microsoft.com/office/drawing/2014/main" id="{47F45EA4-343C-7E39-2047-3191D7E2B2A5}"/>
              </a:ext>
            </a:extLst>
          </p:cNvPr>
          <p:cNvSpPr txBox="1"/>
          <p:nvPr/>
        </p:nvSpPr>
        <p:spPr>
          <a:xfrm>
            <a:off x="622777" y="518248"/>
            <a:ext cx="10796832" cy="954107"/>
          </a:xfrm>
          <a:prstGeom prst="rect">
            <a:avLst/>
          </a:prstGeom>
          <a:noFill/>
        </p:spPr>
        <p:txBody>
          <a:bodyPr wrap="square" rtlCol="0">
            <a:spAutoFit/>
          </a:bodyPr>
          <a:lstStyle/>
          <a:p>
            <a:pPr lvl="0">
              <a:defRPr/>
            </a:pPr>
            <a:r>
              <a:rPr lang="en-US" sz="2800" b="1">
                <a:solidFill>
                  <a:srgbClr val="C00000"/>
                </a:solidFill>
                <a:latin typeface="Times New Roman" panose="02020603050405020304" pitchFamily="18" charset="0"/>
                <a:cs typeface="Times New Roman" panose="02020603050405020304" pitchFamily="18" charset="0"/>
              </a:rPr>
              <a:t>2. </a:t>
            </a:r>
            <a:r>
              <a:rPr lang="vi-VN" sz="2800" b="1">
                <a:solidFill>
                  <a:srgbClr val="C00000"/>
                </a:solidFill>
                <a:latin typeface="Times New Roman" panose="02020603050405020304" pitchFamily="18" charset="0"/>
                <a:cs typeface="Times New Roman" panose="02020603050405020304" pitchFamily="18" charset="0"/>
              </a:rPr>
              <a:t>Dưới đây là bản đồ Trường Tiểu học Đại Từ. Đo khoảng cách giữa hai tòa nhà A và B trên bản đồ rồi tìm số thích hợp thay cho ? </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71964007-53C3-C82A-8BB2-0AC0C58D6EFA}"/>
              </a:ext>
            </a:extLst>
          </p:cNvPr>
          <p:cNvPicPr>
            <a:picLocks noChangeAspect="1"/>
          </p:cNvPicPr>
          <p:nvPr/>
        </p:nvPicPr>
        <p:blipFill>
          <a:blip r:embed="rId3"/>
          <a:stretch>
            <a:fillRect/>
          </a:stretch>
        </p:blipFill>
        <p:spPr>
          <a:xfrm>
            <a:off x="1891145" y="1368445"/>
            <a:ext cx="7938654" cy="3962091"/>
          </a:xfrm>
          <a:prstGeom prst="rect">
            <a:avLst/>
          </a:prstGeom>
        </p:spPr>
      </p:pic>
      <p:sp>
        <p:nvSpPr>
          <p:cNvPr id="6" name="TextBox 10">
            <a:extLst>
              <a:ext uri="{FF2B5EF4-FFF2-40B4-BE49-F238E27FC236}">
                <a16:creationId xmlns:a16="http://schemas.microsoft.com/office/drawing/2014/main" id="{A6F8DF13-6810-E271-FFF6-EE4468FF74C1}"/>
              </a:ext>
            </a:extLst>
          </p:cNvPr>
          <p:cNvSpPr txBox="1"/>
          <p:nvPr/>
        </p:nvSpPr>
        <p:spPr>
          <a:xfrm>
            <a:off x="1242289" y="5218652"/>
            <a:ext cx="10031847" cy="1077218"/>
          </a:xfrm>
          <a:prstGeom prst="rect">
            <a:avLst/>
          </a:prstGeom>
          <a:noFill/>
        </p:spPr>
        <p:txBody>
          <a:bodyPr wrap="square" rtlCol="0">
            <a:spAutoFit/>
          </a:bodyPr>
          <a:lstStyle/>
          <a:p>
            <a:pPr marL="342900" lvl="0" indent="-342900">
              <a:buFontTx/>
              <a:buAutoNum type="alphaLcParenR"/>
              <a:defRPr/>
            </a:pPr>
            <a:r>
              <a:rPr lang="vi-VN" sz="3200">
                <a:latin typeface="+mj-lt"/>
              </a:rPr>
              <a:t>Trên bản đồ, độ dài đường Phan Bội Châu là           cm.</a:t>
            </a:r>
          </a:p>
          <a:p>
            <a:pPr lvl="0">
              <a:defRPr/>
            </a:pPr>
            <a:r>
              <a:rPr lang="vi-VN" sz="3200">
                <a:latin typeface="+mj-lt"/>
              </a:rPr>
              <a:t>b) Độ dài thực tế của đường Phan Bội Châu là             m.</a:t>
            </a:r>
            <a:endParaRPr lang="en-US" sz="3200">
              <a:latin typeface="+mj-lt"/>
            </a:endParaRPr>
          </a:p>
        </p:txBody>
      </p:sp>
      <p:sp>
        <p:nvSpPr>
          <p:cNvPr id="7" name="Hình chữ nhật: Góc Tròn 6">
            <a:extLst>
              <a:ext uri="{FF2B5EF4-FFF2-40B4-BE49-F238E27FC236}">
                <a16:creationId xmlns:a16="http://schemas.microsoft.com/office/drawing/2014/main" id="{AF7823AB-A303-53F4-2E2F-C950D51F4D06}"/>
              </a:ext>
            </a:extLst>
          </p:cNvPr>
          <p:cNvSpPr/>
          <p:nvPr/>
        </p:nvSpPr>
        <p:spPr>
          <a:xfrm>
            <a:off x="9065781" y="5285563"/>
            <a:ext cx="654626" cy="4987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chemeClr val="tx1"/>
                </a:solidFill>
              </a:rPr>
              <a:t>?</a:t>
            </a:r>
          </a:p>
        </p:txBody>
      </p:sp>
      <p:sp>
        <p:nvSpPr>
          <p:cNvPr id="8" name="Hình chữ nhật: Góc Tròn 7">
            <a:extLst>
              <a:ext uri="{FF2B5EF4-FFF2-40B4-BE49-F238E27FC236}">
                <a16:creationId xmlns:a16="http://schemas.microsoft.com/office/drawing/2014/main" id="{9F1D0807-F1E4-36CE-D50C-11D8A783E414}"/>
              </a:ext>
            </a:extLst>
          </p:cNvPr>
          <p:cNvSpPr/>
          <p:nvPr/>
        </p:nvSpPr>
        <p:spPr>
          <a:xfrm>
            <a:off x="9077758" y="5855148"/>
            <a:ext cx="654626" cy="4987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chemeClr val="tx1"/>
                </a:solidFill>
              </a:rPr>
              <a:t>?</a:t>
            </a:r>
          </a:p>
        </p:txBody>
      </p:sp>
      <p:sp>
        <p:nvSpPr>
          <p:cNvPr id="9" name="Hình chữ nhật: Góc Tròn 8">
            <a:extLst>
              <a:ext uri="{FF2B5EF4-FFF2-40B4-BE49-F238E27FC236}">
                <a16:creationId xmlns:a16="http://schemas.microsoft.com/office/drawing/2014/main" id="{08213311-108E-84EE-7EEC-35F8E35DD468}"/>
              </a:ext>
            </a:extLst>
          </p:cNvPr>
          <p:cNvSpPr/>
          <p:nvPr/>
        </p:nvSpPr>
        <p:spPr>
          <a:xfrm>
            <a:off x="8984092" y="5224112"/>
            <a:ext cx="909204" cy="63384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5</a:t>
            </a:r>
            <a:endParaRPr lang="vi-VN" sz="3600" b="1">
              <a:solidFill>
                <a:srgbClr val="C00000"/>
              </a:solidFill>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E7C57999-67F7-161D-5B09-7C1A8FE08CAF}"/>
              </a:ext>
            </a:extLst>
          </p:cNvPr>
          <p:cNvSpPr/>
          <p:nvPr/>
        </p:nvSpPr>
        <p:spPr>
          <a:xfrm>
            <a:off x="8930696" y="5820205"/>
            <a:ext cx="1015996" cy="63384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40</a:t>
            </a:r>
            <a:endParaRPr lang="vi-VN"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304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P spid="7" grpId="1" animBg="1"/>
      <p:bldP spid="8" grpId="0" animBg="1"/>
      <p:bldP spid="8" grpId="1"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EE9F2-FD95-4754-A423-64D69F11E0D3}"/>
              </a:ext>
            </a:extLst>
          </p:cNvPr>
          <p:cNvPicPr>
            <a:picLocks noChangeAspect="1"/>
          </p:cNvPicPr>
          <p:nvPr/>
        </p:nvPicPr>
        <p:blipFill>
          <a:blip r:embed="rId3"/>
          <a:stretch>
            <a:fillRect/>
          </a:stretch>
        </p:blipFill>
        <p:spPr>
          <a:xfrm>
            <a:off x="0" y="0"/>
            <a:ext cx="12192000" cy="6858000"/>
          </a:xfrm>
          <a:prstGeom prst="rect">
            <a:avLst/>
          </a:prstGeom>
        </p:spPr>
      </p:pic>
      <p:sp>
        <p:nvSpPr>
          <p:cNvPr id="221" name="Rectangle 220">
            <a:extLst>
              <a:ext uri="{FF2B5EF4-FFF2-40B4-BE49-F238E27FC236}">
                <a16:creationId xmlns:a16="http://schemas.microsoft.com/office/drawing/2014/main" id="{A0F2D442-2F6B-47AD-9B71-4CA5D9217149}"/>
              </a:ext>
            </a:extLst>
          </p:cNvPr>
          <p:cNvSpPr/>
          <p:nvPr/>
        </p:nvSpPr>
        <p:spPr>
          <a:xfrm>
            <a:off x="393699" y="403947"/>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0">
            <a:extLst>
              <a:ext uri="{FF2B5EF4-FFF2-40B4-BE49-F238E27FC236}">
                <a16:creationId xmlns:a16="http://schemas.microsoft.com/office/drawing/2014/main" id="{70C52316-D64D-81D2-BBEE-17F4B2BB9A15}"/>
              </a:ext>
            </a:extLst>
          </p:cNvPr>
          <p:cNvSpPr txBox="1"/>
          <p:nvPr/>
        </p:nvSpPr>
        <p:spPr>
          <a:xfrm>
            <a:off x="622777" y="518248"/>
            <a:ext cx="10796832" cy="2308324"/>
          </a:xfrm>
          <a:prstGeom prst="rect">
            <a:avLst/>
          </a:prstGeom>
          <a:noFill/>
        </p:spPr>
        <p:txBody>
          <a:bodyPr wrap="square" rtlCol="0">
            <a:spAutoFit/>
          </a:bodyPr>
          <a:lstStyle/>
          <a:p>
            <a:pPr lvl="0">
              <a:defRPr/>
            </a:pPr>
            <a:r>
              <a:rPr lang="en-US" sz="3600" b="1">
                <a:solidFill>
                  <a:srgbClr val="C00000"/>
                </a:solidFill>
                <a:latin typeface="Times New Roman" panose="02020603050405020304" pitchFamily="18" charset="0"/>
                <a:cs typeface="Times New Roman" panose="02020603050405020304" pitchFamily="18" charset="0"/>
              </a:rPr>
              <a:t>3. </a:t>
            </a:r>
            <a:r>
              <a:rPr lang="vi-VN" sz="3600" b="1">
                <a:solidFill>
                  <a:srgbClr val="C00000"/>
                </a:solidFill>
                <a:latin typeface="Times New Roman" panose="02020603050405020304" pitchFamily="18" charset="0"/>
                <a:cs typeface="Times New Roman" panose="02020603050405020304" pitchFamily="18" charset="0"/>
              </a:rPr>
              <a:t>Chú Khôi mua một chiếc ô tô giá 860 000 000 đồng theo phương thức trả góp. Chú đã trả được 45% số tiền mua ô tô. Hỏi chú Khôi còn phải trả bao nhiêu tiền?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TextBox 10">
            <a:extLst>
              <a:ext uri="{FF2B5EF4-FFF2-40B4-BE49-F238E27FC236}">
                <a16:creationId xmlns:a16="http://schemas.microsoft.com/office/drawing/2014/main" id="{7786C8AA-5672-4ADF-DCF8-EA58A8E6F18C}"/>
              </a:ext>
            </a:extLst>
          </p:cNvPr>
          <p:cNvSpPr txBox="1"/>
          <p:nvPr/>
        </p:nvSpPr>
        <p:spPr>
          <a:xfrm>
            <a:off x="697583" y="2541012"/>
            <a:ext cx="10796832" cy="3416320"/>
          </a:xfrm>
          <a:prstGeom prst="rect">
            <a:avLst/>
          </a:prstGeom>
          <a:noFill/>
        </p:spPr>
        <p:txBody>
          <a:bodyPr wrap="square" rtlCol="0">
            <a:spAutoFit/>
          </a:bodyPr>
          <a:lstStyle/>
          <a:p>
            <a:pPr algn="ctr"/>
            <a:r>
              <a:rPr lang="vi-VN" sz="3600" b="1" u="sng">
                <a:solidFill>
                  <a:srgbClr val="C00000"/>
                </a:solidFill>
                <a:latin typeface="+mj-lt"/>
              </a:rPr>
              <a:t>Bài giải</a:t>
            </a:r>
          </a:p>
          <a:p>
            <a:pPr algn="ctr"/>
            <a:r>
              <a:rPr lang="vi-VN" sz="3600" b="1">
                <a:solidFill>
                  <a:srgbClr val="C00000"/>
                </a:solidFill>
                <a:latin typeface="+mj-lt"/>
              </a:rPr>
              <a:t>Số tiền chú Khôi đã trả là:</a:t>
            </a:r>
          </a:p>
          <a:p>
            <a:pPr algn="ctr"/>
            <a:r>
              <a:rPr lang="vi-VN" sz="3600" b="1">
                <a:solidFill>
                  <a:srgbClr val="C00000"/>
                </a:solidFill>
                <a:latin typeface="+mj-lt"/>
              </a:rPr>
              <a:t>860 000 000 × 45 : 100 = 387 000 000 (đồng)</a:t>
            </a:r>
          </a:p>
          <a:p>
            <a:pPr algn="ctr"/>
            <a:r>
              <a:rPr lang="vi-VN" sz="3600" b="1">
                <a:solidFill>
                  <a:srgbClr val="C00000"/>
                </a:solidFill>
                <a:latin typeface="+mj-lt"/>
              </a:rPr>
              <a:t>Chú Khôi còn phải trả số tiền là:</a:t>
            </a:r>
          </a:p>
          <a:p>
            <a:pPr algn="ctr"/>
            <a:r>
              <a:rPr lang="vi-VN" sz="3600" b="1">
                <a:solidFill>
                  <a:srgbClr val="C00000"/>
                </a:solidFill>
                <a:latin typeface="+mj-lt"/>
              </a:rPr>
              <a:t>860 000 000 – 387 000 000 = 473 000 000 (đồng)</a:t>
            </a:r>
          </a:p>
          <a:p>
            <a:pPr algn="ctr"/>
            <a:r>
              <a:rPr lang="vi-VN" sz="3600" b="1">
                <a:solidFill>
                  <a:srgbClr val="C00000"/>
                </a:solidFill>
                <a:latin typeface="+mj-lt"/>
              </a:rPr>
              <a:t>Đáp số: 473 000 000 đồng</a:t>
            </a:r>
            <a:endParaRPr kumimoji="0" lang="en-US" sz="3600" b="1" u="none" strike="noStrike" kern="1200" cap="none" spc="0" normalizeH="0" baseline="0" noProof="0" dirty="0">
              <a:ln>
                <a:noFill/>
              </a:ln>
              <a:solidFill>
                <a:srgbClr val="C0000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53876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algn="ctr" defTabSz="914332">
              <a:defRPr/>
            </a:pP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Vận</a:t>
            </a:r>
            <a:r>
              <a:rPr lang="en-US" altLang="zh-CN"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 </a:t>
            </a: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dụng</a:t>
            </a:r>
            <a:endParaRPr lang="zh-CN" altLang="en-US"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6694854A-53BF-CA1A-CEBD-E33527EF58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2113</TotalTime>
  <Words>524</Words>
  <Application>Microsoft Office PowerPoint</Application>
  <PresentationFormat>Màn hình rộng</PresentationFormat>
  <Paragraphs>66</Paragraphs>
  <Slides>13</Slides>
  <Notes>9</Notes>
  <HiddenSlides>0</HiddenSlides>
  <MMClips>2</MMClips>
  <ScaleCrop>false</ScaleCrop>
  <HeadingPairs>
    <vt:vector size="6" baseType="variant">
      <vt:variant>
        <vt:lpstr>Phông được Dùng</vt:lpstr>
      </vt:variant>
      <vt:variant>
        <vt:i4>12</vt:i4>
      </vt:variant>
      <vt:variant>
        <vt:lpstr>Chủ đề</vt:lpstr>
      </vt:variant>
      <vt:variant>
        <vt:i4>5</vt:i4>
      </vt:variant>
      <vt:variant>
        <vt:lpstr>Tiêu đề Bản chiếu</vt:lpstr>
      </vt:variant>
      <vt:variant>
        <vt:i4>13</vt:i4>
      </vt:variant>
    </vt:vector>
  </HeadingPairs>
  <TitlesOfParts>
    <vt:vector size="30" baseType="lpstr">
      <vt:lpstr>等线</vt:lpstr>
      <vt:lpstr>Arial</vt:lpstr>
      <vt:lpstr>Calibri</vt:lpstr>
      <vt:lpstr>Calibri Light</vt:lpstr>
      <vt:lpstr>Fredoka One</vt:lpstr>
      <vt:lpstr>Hachi Maru Pop</vt:lpstr>
      <vt:lpstr>HP001 4 hàng</vt:lpstr>
      <vt:lpstr>Lilita One</vt:lpstr>
      <vt:lpstr>Nunito</vt:lpstr>
      <vt:lpstr>Nunito SemiBold</vt:lpstr>
      <vt:lpstr>Times New Roman</vt:lpstr>
      <vt:lpstr>UTM Davida</vt:lpstr>
      <vt:lpstr>Office Theme</vt:lpstr>
      <vt:lpstr>Chibi Anime Characters for Pre-K by Slidesgo</vt:lpstr>
      <vt:lpstr>1_Office 主题​​</vt:lpstr>
      <vt:lpstr>11_Office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dc:creator>
  <cp:lastModifiedBy>LÔ THỊ DI</cp:lastModifiedBy>
  <cp:revision>176</cp:revision>
  <dcterms:created xsi:type="dcterms:W3CDTF">2023-04-19T08:21:59Z</dcterms:created>
  <dcterms:modified xsi:type="dcterms:W3CDTF">2024-12-08T15:48:28Z</dcterms:modified>
</cp:coreProperties>
</file>