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41" r:id="rId2"/>
    <p:sldId id="342" r:id="rId3"/>
    <p:sldId id="257" r:id="rId4"/>
    <p:sldId id="308" r:id="rId5"/>
    <p:sldId id="309" r:id="rId6"/>
    <p:sldId id="325" r:id="rId7"/>
    <p:sldId id="326" r:id="rId8"/>
    <p:sldId id="327" r:id="rId9"/>
    <p:sldId id="307" r:id="rId10"/>
    <p:sldId id="315" r:id="rId11"/>
    <p:sldId id="333" r:id="rId12"/>
    <p:sldId id="338" r:id="rId13"/>
    <p:sldId id="316" r:id="rId14"/>
    <p:sldId id="334" r:id="rId15"/>
    <p:sldId id="328" r:id="rId16"/>
    <p:sldId id="339" r:id="rId17"/>
    <p:sldId id="337" r:id="rId18"/>
    <p:sldId id="340" r:id="rId19"/>
    <p:sldId id="330" r:id="rId20"/>
    <p:sldId id="33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9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1869C-D176-4D58-A303-BBC0C9ACCAD7}"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C63B3-6BB6-40B7-93EF-EA32F091CC0B}" type="slidenum">
              <a:rPr lang="en-US" smtClean="0"/>
              <a:t>‹#›</a:t>
            </a:fld>
            <a:endParaRPr lang="en-US"/>
          </a:p>
        </p:txBody>
      </p:sp>
    </p:spTree>
    <p:extLst>
      <p:ext uri="{BB962C8B-B14F-4D97-AF65-F5344CB8AC3E}">
        <p14:creationId xmlns:p14="http://schemas.microsoft.com/office/powerpoint/2010/main" val="25464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6114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091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1284192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05338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835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99600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328184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2327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5255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57695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35494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1280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753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2024/4/9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144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FB1E0A7F-23E6-267C-C212-43F7AC35284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64619" y="246471"/>
            <a:ext cx="1346659" cy="1346659"/>
          </a:xfrm>
          <a:prstGeom prst="rect">
            <a:avLst/>
          </a:prstGeom>
        </p:spPr>
      </p:pic>
    </p:spTree>
    <p:extLst>
      <p:ext uri="{BB962C8B-B14F-4D97-AF65-F5344CB8AC3E}">
        <p14:creationId xmlns:p14="http://schemas.microsoft.com/office/powerpoint/2010/main" val="304339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46.png"/><Relationship Id="rId2" Type="http://schemas.openxmlformats.org/officeDocument/2006/relationships/notesSlide" Target="../notesSlides/notesSlide8.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12.emf"/><Relationship Id="rId4" Type="http://schemas.openxmlformats.org/officeDocument/2006/relationships/image" Target="../media/image3.png"/><Relationship Id="rId9" Type="http://schemas.openxmlformats.org/officeDocument/2006/relationships/image" Target="../media/image11.emf"/><Relationship Id="rId14" Type="http://schemas.openxmlformats.org/officeDocument/2006/relationships/image" Target="../media/image16.gif"/></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28.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3.emf"/><Relationship Id="rId17" Type="http://schemas.microsoft.com/office/2007/relationships/hdphoto" Target="../media/hdphoto1.wdp"/><Relationship Id="rId2" Type="http://schemas.openxmlformats.org/officeDocument/2006/relationships/notesSlide" Target="../notesSlides/notesSlide9.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2.emf"/><Relationship Id="rId5" Type="http://schemas.openxmlformats.org/officeDocument/2006/relationships/image" Target="../media/image3.png"/><Relationship Id="rId15" Type="http://schemas.openxmlformats.org/officeDocument/2006/relationships/image" Target="../media/image16.gif"/><Relationship Id="rId10" Type="http://schemas.openxmlformats.org/officeDocument/2006/relationships/image" Target="../media/image11.emf"/><Relationship Id="rId4" Type="http://schemas.openxmlformats.org/officeDocument/2006/relationships/image" Target="../media/image50.png"/><Relationship Id="rId9" Type="http://schemas.openxmlformats.org/officeDocument/2006/relationships/image" Target="../media/image10.emf"/><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8.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59.png"/><Relationship Id="rId2" Type="http://schemas.openxmlformats.org/officeDocument/2006/relationships/notesSlide" Target="../notesSlides/notesSlide11.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12.emf"/><Relationship Id="rId4" Type="http://schemas.openxmlformats.org/officeDocument/2006/relationships/image" Target="../media/image3.png"/><Relationship Id="rId9" Type="http://schemas.openxmlformats.org/officeDocument/2006/relationships/image" Target="../media/image11.emf"/><Relationship Id="rId14" Type="http://schemas.openxmlformats.org/officeDocument/2006/relationships/image" Target="../media/image16.gif"/></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emf"/><Relationship Id="rId3" Type="http://schemas.openxmlformats.org/officeDocument/2006/relationships/notesSlide" Target="../notesSlides/notesSlide12.xml"/><Relationship Id="rId7" Type="http://schemas.openxmlformats.org/officeDocument/2006/relationships/image" Target="../media/image3.png"/><Relationship Id="rId12" Type="http://schemas.openxmlformats.org/officeDocument/2006/relationships/image" Target="../media/image33.emf"/><Relationship Id="rId2" Type="http://schemas.openxmlformats.org/officeDocument/2006/relationships/slideLayout" Target="../slideLayouts/slideLayout1.xml"/><Relationship Id="rId16" Type="http://schemas.openxmlformats.org/officeDocument/2006/relationships/image" Target="../media/image60.png"/><Relationship Id="rId1" Type="http://schemas.openxmlformats.org/officeDocument/2006/relationships/tags" Target="../tags/tag4.xml"/><Relationship Id="rId6" Type="http://schemas.openxmlformats.org/officeDocument/2006/relationships/image" Target="../media/image8.png"/><Relationship Id="rId11" Type="http://schemas.openxmlformats.org/officeDocument/2006/relationships/image" Target="../media/image32.emf"/><Relationship Id="rId5" Type="http://schemas.openxmlformats.org/officeDocument/2006/relationships/image" Target="../media/image4.png"/><Relationship Id="rId15" Type="http://schemas.openxmlformats.org/officeDocument/2006/relationships/hyperlink" Target="https://loigiaihay.com/toan-lop-4-trang-21-bai-101-so-sanh-hai-phan-so-co-cung-mau-so-sgk-binh-minh-a142040.html#ixzz89cGltWiq" TargetMode="External"/><Relationship Id="rId10" Type="http://schemas.openxmlformats.org/officeDocument/2006/relationships/image" Target="../media/image31.emf"/><Relationship Id="rId4" Type="http://schemas.openxmlformats.org/officeDocument/2006/relationships/image" Target="../media/image27.png"/><Relationship Id="rId9" Type="http://schemas.openxmlformats.org/officeDocument/2006/relationships/image" Target="../media/image29.emf"/><Relationship Id="rId14" Type="http://schemas.openxmlformats.org/officeDocument/2006/relationships/image" Target="../media/image35.emf"/></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emf"/><Relationship Id="rId3" Type="http://schemas.openxmlformats.org/officeDocument/2006/relationships/notesSlide" Target="../notesSlides/notesSlide13.xml"/><Relationship Id="rId7" Type="http://schemas.openxmlformats.org/officeDocument/2006/relationships/image" Target="../media/image3.png"/><Relationship Id="rId12" Type="http://schemas.openxmlformats.org/officeDocument/2006/relationships/image" Target="../media/image33.emf"/><Relationship Id="rId2" Type="http://schemas.openxmlformats.org/officeDocument/2006/relationships/slideLayout" Target="../slideLayouts/slideLayout1.xml"/><Relationship Id="rId16" Type="http://schemas.openxmlformats.org/officeDocument/2006/relationships/image" Target="../media/image62.png"/><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32.emf"/><Relationship Id="rId5" Type="http://schemas.openxmlformats.org/officeDocument/2006/relationships/image" Target="../media/image4.png"/><Relationship Id="rId15" Type="http://schemas.openxmlformats.org/officeDocument/2006/relationships/image" Target="../media/image64.png"/><Relationship Id="rId10" Type="http://schemas.openxmlformats.org/officeDocument/2006/relationships/image" Target="../media/image31.emf"/><Relationship Id="rId4" Type="http://schemas.openxmlformats.org/officeDocument/2006/relationships/image" Target="../media/image27.png"/><Relationship Id="rId9" Type="http://schemas.openxmlformats.org/officeDocument/2006/relationships/image" Target="../media/image29.emf"/><Relationship Id="rId14" Type="http://schemas.openxmlformats.org/officeDocument/2006/relationships/image" Target="../media/image35.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tags" Target="../tags/tag8.xml"/><Relationship Id="rId21" Type="http://schemas.microsoft.com/office/2007/relationships/hdphoto" Target="../media/hdphoto7.wdp"/><Relationship Id="rId7" Type="http://schemas.openxmlformats.org/officeDocument/2006/relationships/image" Target="../media/image4.png"/><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tags" Target="../tags/tag7.xml"/><Relationship Id="rId16" Type="http://schemas.openxmlformats.org/officeDocument/2006/relationships/image" Target="../media/image33.emf"/><Relationship Id="rId20" Type="http://schemas.openxmlformats.org/officeDocument/2006/relationships/image" Target="../media/image63.png"/><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notesSlide" Target="../notesSlides/notesSlide14.xml"/><Relationship Id="rId15" Type="http://schemas.openxmlformats.org/officeDocument/2006/relationships/image" Target="../media/image32.emf"/><Relationship Id="rId10" Type="http://schemas.openxmlformats.org/officeDocument/2006/relationships/image" Target="../media/image26.png"/><Relationship Id="rId19" Type="http://schemas.openxmlformats.org/officeDocument/2006/relationships/image" Target="../media/image36.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65.png"/><Relationship Id="rId2" Type="http://schemas.openxmlformats.org/officeDocument/2006/relationships/notesSlide" Target="../notesSlides/notesSlide15.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12.emf"/><Relationship Id="rId4" Type="http://schemas.openxmlformats.org/officeDocument/2006/relationships/image" Target="../media/image3.png"/><Relationship Id="rId9" Type="http://schemas.openxmlformats.org/officeDocument/2006/relationships/image" Target="../media/image11.emf"/><Relationship Id="rId14" Type="http://schemas.openxmlformats.org/officeDocument/2006/relationships/image" Target="../media/image16.gi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13.emf"/><Relationship Id="rId17" Type="http://schemas.microsoft.com/office/2007/relationships/hdphoto" Target="../media/hdphoto1.wdp"/><Relationship Id="rId2" Type="http://schemas.openxmlformats.org/officeDocument/2006/relationships/slideLayout" Target="../slideLayouts/slideLayout3.xml"/><Relationship Id="rId16" Type="http://schemas.openxmlformats.org/officeDocument/2006/relationships/image" Target="../media/image17.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12.emf"/><Relationship Id="rId5" Type="http://schemas.openxmlformats.org/officeDocument/2006/relationships/image" Target="../media/image3.png"/><Relationship Id="rId15" Type="http://schemas.openxmlformats.org/officeDocument/2006/relationships/image" Target="../media/image16.gif"/><Relationship Id="rId10" Type="http://schemas.openxmlformats.org/officeDocument/2006/relationships/image" Target="../media/image11.emf"/><Relationship Id="rId4" Type="http://schemas.openxmlformats.org/officeDocument/2006/relationships/image" Target="../media/image7.png"/><Relationship Id="rId9" Type="http://schemas.openxmlformats.org/officeDocument/2006/relationships/image" Target="../media/image10.emf"/><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png"/><Relationship Id="rId2" Type="http://schemas.openxmlformats.org/officeDocument/2006/relationships/notesSlide" Target="../notesSlides/notesSlide2.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12.emf"/><Relationship Id="rId4" Type="http://schemas.openxmlformats.org/officeDocument/2006/relationships/image" Target="../media/image3.png"/><Relationship Id="rId9" Type="http://schemas.openxmlformats.org/officeDocument/2006/relationships/image" Target="../media/image11.emf"/><Relationship Id="rId14" Type="http://schemas.openxmlformats.org/officeDocument/2006/relationships/image" Target="../media/image16.gif"/></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image" Target="../media/image10.emf"/><Relationship Id="rId3" Type="http://schemas.openxmlformats.org/officeDocument/2006/relationships/audio" Target="../media/audio1.wav"/><Relationship Id="rId21" Type="http://schemas.openxmlformats.org/officeDocument/2006/relationships/image" Target="../media/image13.emf"/><Relationship Id="rId7" Type="http://schemas.openxmlformats.org/officeDocument/2006/relationships/slide" Target="slide7.xml"/><Relationship Id="rId12" Type="http://schemas.openxmlformats.org/officeDocument/2006/relationships/slide" Target="slide8.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4.wdp"/><Relationship Id="rId20"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image" Target="../media/image21.png"/><Relationship Id="rId11" Type="http://schemas.microsoft.com/office/2007/relationships/hdphoto" Target="../media/hdphoto2.wdp"/><Relationship Id="rId5" Type="http://schemas.openxmlformats.org/officeDocument/2006/relationships/image" Target="../media/image16.gif"/><Relationship Id="rId15" Type="http://schemas.openxmlformats.org/officeDocument/2006/relationships/image" Target="../media/image25.png"/><Relationship Id="rId23" Type="http://schemas.openxmlformats.org/officeDocument/2006/relationships/slide" Target="slide9.xml"/><Relationship Id="rId10" Type="http://schemas.openxmlformats.org/officeDocument/2006/relationships/image" Target="../media/image23.png"/><Relationship Id="rId19" Type="http://schemas.openxmlformats.org/officeDocument/2006/relationships/image" Target="../media/image11.emf"/><Relationship Id="rId4" Type="http://schemas.openxmlformats.org/officeDocument/2006/relationships/image" Target="../media/image20.jpeg"/><Relationship Id="rId9" Type="http://schemas.openxmlformats.org/officeDocument/2006/relationships/slide" Target="slide6.xml"/><Relationship Id="rId14" Type="http://schemas.microsoft.com/office/2007/relationships/hdphoto" Target="../media/hdphoto3.wdp"/><Relationship Id="rId22"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20.jpeg"/><Relationship Id="rId7" Type="http://schemas.microsoft.com/office/2007/relationships/hdphoto" Target="../media/hdphoto2.wdp"/><Relationship Id="rId12" Type="http://schemas.openxmlformats.org/officeDocument/2006/relationships/slide" Target="slide5.xml"/><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3.png"/><Relationship Id="rId4" Type="http://schemas.openxmlformats.org/officeDocument/2006/relationships/image" Target="../media/image21.png"/><Relationship Id="rId9" Type="http://schemas.microsoft.com/office/2007/relationships/hdphoto" Target="../media/hdphoto3.wdp"/><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20.jpeg"/><Relationship Id="rId7" Type="http://schemas.microsoft.com/office/2007/relationships/hdphoto" Target="../media/hdphoto2.wdp"/><Relationship Id="rId12" Type="http://schemas.openxmlformats.org/officeDocument/2006/relationships/slide" Target="slide5.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image" Target="../media/image39.png"/><Relationship Id="rId10" Type="http://schemas.openxmlformats.org/officeDocument/2006/relationships/image" Target="../media/image3.png"/><Relationship Id="rId4" Type="http://schemas.openxmlformats.org/officeDocument/2006/relationships/image" Target="../media/image21.png"/><Relationship Id="rId9" Type="http://schemas.microsoft.com/office/2007/relationships/hdphoto" Target="../media/hdphoto3.wdp"/><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20.jpeg"/><Relationship Id="rId7" Type="http://schemas.microsoft.com/office/2007/relationships/hdphoto" Target="../media/hdphoto2.wdp"/><Relationship Id="rId12" Type="http://schemas.openxmlformats.org/officeDocument/2006/relationships/slide" Target="slide5.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21.png"/><Relationship Id="rId9" Type="http://schemas.microsoft.com/office/2007/relationships/hdphoto" Target="../media/hdphoto3.wdp"/><Relationship Id="rId1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0.emf"/><Relationship Id="rId18" Type="http://schemas.openxmlformats.org/officeDocument/2006/relationships/image" Target="../media/image35.emf"/><Relationship Id="rId3" Type="http://schemas.openxmlformats.org/officeDocument/2006/relationships/tags" Target="../tags/tag3.xml"/><Relationship Id="rId21" Type="http://schemas.microsoft.com/office/2007/relationships/hdphoto" Target="../media/hdphoto5.wdp"/><Relationship Id="rId7" Type="http://schemas.openxmlformats.org/officeDocument/2006/relationships/image" Target="../media/image27.png"/><Relationship Id="rId12" Type="http://schemas.openxmlformats.org/officeDocument/2006/relationships/image" Target="../media/image29.emf"/><Relationship Id="rId17" Type="http://schemas.openxmlformats.org/officeDocument/2006/relationships/image" Target="../media/image34.emf"/><Relationship Id="rId2" Type="http://schemas.openxmlformats.org/officeDocument/2006/relationships/tags" Target="../tags/tag2.xml"/><Relationship Id="rId16" Type="http://schemas.openxmlformats.org/officeDocument/2006/relationships/image" Target="../media/image33.emf"/><Relationship Id="rId20" Type="http://schemas.openxmlformats.org/officeDocument/2006/relationships/image" Target="../media/image43.png"/><Relationship Id="rId1" Type="http://schemas.openxmlformats.org/officeDocument/2006/relationships/tags" Target="../tags/tag1.xml"/><Relationship Id="rId6" Type="http://schemas.openxmlformats.org/officeDocument/2006/relationships/image" Target="../media/image26.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32.emf"/><Relationship Id="rId23" Type="http://schemas.openxmlformats.org/officeDocument/2006/relationships/image" Target="../media/image45.png"/><Relationship Id="rId10" Type="http://schemas.openxmlformats.org/officeDocument/2006/relationships/image" Target="../media/image8.png"/><Relationship Id="rId19" Type="http://schemas.openxmlformats.org/officeDocument/2006/relationships/image" Target="../media/image36.emf"/><Relationship Id="rId4" Type="http://schemas.openxmlformats.org/officeDocument/2006/relationships/slideLayout" Target="../slideLayouts/slideLayout1.xml"/><Relationship Id="rId9" Type="http://schemas.openxmlformats.org/officeDocument/2006/relationships/image" Target="../media/image28.png"/><Relationship Id="rId14" Type="http://schemas.openxmlformats.org/officeDocument/2006/relationships/image" Target="../media/image31.emf"/><Relationship Id="rId2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82FF6-24ED-4C36-AF7E-72BCB0DD7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5" name="文本框 13">
            <a:extLst>
              <a:ext uri="{FF2B5EF4-FFF2-40B4-BE49-F238E27FC236}">
                <a16:creationId xmlns:a16="http://schemas.microsoft.com/office/drawing/2014/main" id="{DEB2D79C-9782-403F-A5AD-C40E8C25B4BF}"/>
              </a:ext>
            </a:extLst>
          </p:cNvPr>
          <p:cNvSpPr txBox="1"/>
          <p:nvPr/>
        </p:nvSpPr>
        <p:spPr>
          <a:xfrm>
            <a:off x="1666251" y="990893"/>
            <a:ext cx="8859499" cy="3267559"/>
          </a:xfrm>
          <a:prstGeom prst="rect">
            <a:avLst/>
          </a:prstGeom>
          <a:noFill/>
          <a:ln>
            <a:noFill/>
          </a:ln>
        </p:spPr>
        <p:txBody>
          <a:bodyPr wrap="square" lIns="91439" tIns="45719" rIns="91439" bIns="45719" rtlCol="0">
            <a:spAutoFit/>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6000" b="0" i="0" u="none" strike="noStrike" kern="800" cap="none" spc="0" normalizeH="0" baseline="0" noProof="0" dirty="0" err="1">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Bài</a:t>
            </a:r>
            <a:r>
              <a:rPr kumimoji="0" lang="en-US" altLang="zh-CN" sz="6000" b="0" i="0" u="none" strike="noStrike" kern="800" cap="none" spc="0" normalizeH="0" baseline="0" noProof="0" dirty="0">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rPr>
              <a:t> </a:t>
            </a:r>
            <a:r>
              <a:rPr lang="en-US" altLang="zh-CN" sz="6000" kern="800" dirty="0" smtClean="0">
                <a:ln w="28575">
                  <a:noFill/>
                </a:ln>
                <a:solidFill>
                  <a:srgbClr val="4472C4">
                    <a:lumMod val="75000"/>
                  </a:srgbClr>
                </a:solidFill>
                <a:latin typeface="UTM HelvetIns" pitchFamily="2" charset="0"/>
                <a:ea typeface="Verdana" panose="020B0604030504040204" pitchFamily="34" charset="0"/>
                <a:cs typeface="Tahoma" panose="020B0604030504040204" pitchFamily="34" charset="0"/>
                <a:sym typeface="+mn-lt"/>
              </a:rPr>
              <a:t>101</a:t>
            </a:r>
            <a:endParaRPr kumimoji="0" lang="en-US" altLang="zh-CN" sz="6000" b="0" i="0" u="none" strike="noStrike" kern="800" cap="none" spc="0" normalizeH="0" baseline="0" noProof="0" dirty="0">
              <a:ln w="28575">
                <a:noFill/>
              </a:ln>
              <a:solidFill>
                <a:srgbClr val="4472C4">
                  <a:lumMod val="75000"/>
                </a:srgbClr>
              </a:solidFill>
              <a:effectLst/>
              <a:uLnTx/>
              <a:uFillTx/>
              <a:latin typeface="UTM HelvetIns" pitchFamily="2" charset="0"/>
              <a:ea typeface="Verdana" panose="020B0604030504040204" pitchFamily="34" charset="0"/>
              <a:cs typeface="Tahoma" panose="020B0604030504040204" pitchFamily="34" charset="0"/>
              <a:sym typeface="+mn-lt"/>
            </a:endParaRPr>
          </a:p>
          <a:p>
            <a:pPr marL="0" marR="0" lvl="0" indent="0" algn="ctr" defTabSz="914354" rtl="0" eaLnBrk="1" fontAlgn="auto" latinLnBrk="0" hangingPunct="1">
              <a:lnSpc>
                <a:spcPct val="110000"/>
              </a:lnSpc>
              <a:spcBef>
                <a:spcPts val="500"/>
              </a:spcBef>
              <a:spcAft>
                <a:spcPts val="0"/>
              </a:spcAft>
              <a:buClrTx/>
              <a:buSzTx/>
              <a:buFontTx/>
              <a:buNone/>
              <a:tabLst/>
              <a:defRPr/>
            </a:pPr>
            <a:r>
              <a:rPr kumimoji="0" lang="en-US" altLang="zh-CN" sz="6000" b="0" i="0" u="none" strike="noStrike" kern="800" cap="none" spc="0" normalizeH="0" baseline="0" noProof="0" dirty="0" smtClean="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SO SÁNH</a:t>
            </a:r>
            <a:r>
              <a:rPr kumimoji="0" lang="en-US" altLang="zh-CN" sz="6000" b="0" i="0" u="none" strike="noStrike" kern="800" cap="none" spc="0" normalizeH="0" noProof="0" dirty="0" smtClean="0">
                <a:ln w="28575">
                  <a:noFill/>
                </a:ln>
                <a:solidFill>
                  <a:srgbClr val="C00000"/>
                </a:solidFill>
                <a:effectLst/>
                <a:uLnTx/>
                <a:uFillTx/>
                <a:latin typeface="UTM HelvetIns" pitchFamily="2" charset="0"/>
                <a:ea typeface="Verdana" panose="020B0604030504040204" pitchFamily="34" charset="0"/>
                <a:cs typeface="Tahoma" panose="020B0604030504040204" pitchFamily="34" charset="0"/>
                <a:sym typeface="+mn-lt"/>
              </a:rPr>
              <a:t> HAI PHÂN SỐ </a:t>
            </a:r>
          </a:p>
          <a:p>
            <a:pPr marL="0" marR="0" lvl="0" indent="0" algn="ctr" defTabSz="914354" rtl="0" eaLnBrk="1" fontAlgn="auto" latinLnBrk="0" hangingPunct="1">
              <a:lnSpc>
                <a:spcPct val="110000"/>
              </a:lnSpc>
              <a:spcBef>
                <a:spcPts val="500"/>
              </a:spcBef>
              <a:spcAft>
                <a:spcPts val="0"/>
              </a:spcAft>
              <a:buClrTx/>
              <a:buSzTx/>
              <a:buFontTx/>
              <a:buNone/>
              <a:tabLst/>
              <a:defRPr/>
            </a:pPr>
            <a:r>
              <a:rPr lang="en-US" altLang="zh-CN" sz="6000" kern="800" baseline="0" dirty="0" smtClean="0">
                <a:ln w="28575">
                  <a:noFill/>
                </a:ln>
                <a:solidFill>
                  <a:srgbClr val="C00000"/>
                </a:solidFill>
                <a:latin typeface="UTM HelvetIns" pitchFamily="2" charset="0"/>
                <a:ea typeface="Verdana" panose="020B0604030504040204" pitchFamily="34" charset="0"/>
                <a:cs typeface="Tahoma" panose="020B0604030504040204" pitchFamily="34" charset="0"/>
                <a:sym typeface="+mn-lt"/>
              </a:rPr>
              <a:t>CÓ</a:t>
            </a:r>
            <a:r>
              <a:rPr lang="en-US" altLang="zh-CN" sz="6000" kern="800" dirty="0" smtClean="0">
                <a:ln w="28575">
                  <a:noFill/>
                </a:ln>
                <a:solidFill>
                  <a:srgbClr val="C00000"/>
                </a:solidFill>
                <a:latin typeface="UTM HelvetIns" pitchFamily="2" charset="0"/>
                <a:ea typeface="Verdana" panose="020B0604030504040204" pitchFamily="34" charset="0"/>
                <a:cs typeface="Tahoma" panose="020B0604030504040204" pitchFamily="34" charset="0"/>
                <a:sym typeface="+mn-lt"/>
              </a:rPr>
              <a:t> CÙNG MẪU SỐ</a:t>
            </a:r>
            <a:endParaRPr kumimoji="0" lang="zh-CN" altLang="en-US" sz="6000" b="0" i="0" u="none" strike="noStrike" kern="800" cap="none" spc="0" normalizeH="0" baseline="0" noProof="0" dirty="0">
              <a:ln w="28575">
                <a:noFill/>
              </a:ln>
              <a:solidFill>
                <a:srgbClr val="C00000"/>
              </a:solidFill>
              <a:effectLst/>
              <a:uLnTx/>
              <a:uFillTx/>
              <a:latin typeface="UTM HelvetIns" pitchFamily="2" charset="0"/>
              <a:ea typeface="方正少儿简体" panose="03000509000000000000" pitchFamily="65" charset="-122"/>
              <a:cs typeface="Tahoma" panose="020B0604030504040204" pitchFamily="34" charset="0"/>
              <a:sym typeface="+mn-lt"/>
            </a:endParaRPr>
          </a:p>
        </p:txBody>
      </p:sp>
      <p:sp>
        <p:nvSpPr>
          <p:cNvPr id="6" name="Subtitle 3">
            <a:extLst>
              <a:ext uri="{FF2B5EF4-FFF2-40B4-BE49-F238E27FC236}">
                <a16:creationId xmlns:a16="http://schemas.microsoft.com/office/drawing/2014/main" id="{6734CE7D-5AFB-4EF2-BBED-165338F4FADE}"/>
              </a:ext>
            </a:extLst>
          </p:cNvPr>
          <p:cNvSpPr txBox="1">
            <a:spLocks/>
          </p:cNvSpPr>
          <p:nvPr/>
        </p:nvSpPr>
        <p:spPr>
          <a:xfrm>
            <a:off x="2648188" y="4158873"/>
            <a:ext cx="7456394" cy="5078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Sách</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khoa</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000" b="1" dirty="0">
                <a:solidFill>
                  <a:prstClr val="black"/>
                </a:solidFill>
                <a:latin typeface="Calibri" panose="020F0502020204030204"/>
              </a:rPr>
              <a:t>4</a:t>
            </a:r>
            <a:r>
              <a:rPr kumimoji="0" lang="en-US" sz="3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a:ln>
                  <a:noFill/>
                </a:ln>
                <a:solidFill>
                  <a:prstClr val="black"/>
                </a:solidFill>
                <a:effectLst/>
                <a:uLnTx/>
                <a:uFillTx/>
                <a:latin typeface="Calibri" panose="020F0502020204030204"/>
                <a:ea typeface="+mn-ea"/>
                <a:cs typeface="+mn-cs"/>
              </a:rPr>
              <a:t>Tập</a:t>
            </a: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hai</a:t>
            </a:r>
            <a:r>
              <a:rPr kumimoji="0" lang="en-US" sz="3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rPr>
              <a:t>Trang</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000" noProof="0" dirty="0" smtClean="0">
                <a:solidFill>
                  <a:prstClr val="black"/>
                </a:solidFill>
                <a:latin typeface="Calibri" panose="020F0502020204030204"/>
              </a:rPr>
              <a:t>21</a:t>
            </a:r>
            <a:r>
              <a:rPr kumimoji="0" lang="en-US" sz="3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98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2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56876" y="375852"/>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948690" y="480060"/>
                <a:ext cx="9062720" cy="891654"/>
              </a:xfrm>
              <a:prstGeom prst="rect">
                <a:avLst/>
              </a:prstGeom>
              <a:noFill/>
            </p:spPr>
            <p:txBody>
              <a:bodyPr wrap="square" rtlCol="0">
                <a:spAutoFit/>
              </a:bodyPr>
              <a:lstStyle/>
              <a:p>
                <a:pPr lvl="0" algn="just"/>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Ví</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dụ</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phân</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số</a:t>
                </a:r>
                <a:r>
                  <a:rPr kumimoji="0" lang="en-US" sz="3200" b="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4</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6</m:t>
                        </m:r>
                        <m:r>
                          <m:rPr>
                            <m:nor/>
                          </m:rPr>
                          <a:rPr lang="en-US" sz="3200" b="1">
                            <a:solidFill>
                              <a:srgbClr val="002060"/>
                            </a:solidFill>
                            <a:latin typeface="Cambria" panose="02040503050406030204" pitchFamily="18" charset="0"/>
                            <a:ea typeface="Cambria" panose="02040503050406030204" pitchFamily="18" charset="0"/>
                          </a:rPr>
                          <m:t> </m:t>
                        </m:r>
                      </m:den>
                    </m:f>
                    <m:r>
                      <a:rPr lang="en-US" sz="3200" b="1" i="0" smtClean="0">
                        <a:solidFill>
                          <a:srgbClr val="002060"/>
                        </a:solidFill>
                        <a:latin typeface="Cambria Math" panose="02040503050406030204" pitchFamily="18" charset="0"/>
                        <a:ea typeface="Cambria" panose="02040503050406030204" pitchFamily="18" charset="0"/>
                      </a:rPr>
                      <m:t> </m:t>
                    </m:r>
                    <m:r>
                      <a:rPr lang="en-US" sz="3200" b="1" i="0" smtClean="0">
                        <a:solidFill>
                          <a:srgbClr val="002060"/>
                        </a:solidFill>
                        <a:latin typeface="Cambria Math" panose="02040503050406030204" pitchFamily="18" charset="0"/>
                        <a:ea typeface="Cambria" panose="02040503050406030204" pitchFamily="18" charset="0"/>
                      </a:rPr>
                      <m:t>𝐯</m:t>
                    </m:r>
                    <m:r>
                      <a:rPr lang="en-US" sz="3200" b="1" i="0" smtClean="0">
                        <a:solidFill>
                          <a:srgbClr val="002060"/>
                        </a:solidFill>
                        <a:latin typeface="Cambria Math" panose="02040503050406030204" pitchFamily="18" charset="0"/>
                        <a:ea typeface="Cambria" panose="02040503050406030204" pitchFamily="18" charset="0"/>
                      </a:rPr>
                      <m:t>à</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5</m:t>
                        </m:r>
                      </m:num>
                      <m:den>
                        <m:r>
                          <m:rPr>
                            <m:nor/>
                          </m:rPr>
                          <a:rPr lang="en-US" sz="32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6</m:t>
                        </m:r>
                        <m:r>
                          <m:rPr>
                            <m:nor/>
                          </m:rPr>
                          <a:rPr lang="en-US" sz="3200" b="1">
                            <a:solidFill>
                              <a:srgbClr val="002060"/>
                            </a:solidFill>
                            <a:latin typeface="Cambria" panose="02040503050406030204" pitchFamily="18" charset="0"/>
                            <a:ea typeface="Cambria" panose="02040503050406030204" pitchFamily="18" charset="0"/>
                          </a:rPr>
                          <m:t> </m:t>
                        </m:r>
                      </m:den>
                    </m:f>
                  </m:oMath>
                </a14:m>
                <a:endPar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948690" y="480060"/>
                <a:ext cx="9062720" cy="891654"/>
              </a:xfrm>
              <a:prstGeom prst="rect">
                <a:avLst/>
              </a:prstGeom>
              <a:blipFill>
                <a:blip r:embed="rId6"/>
                <a:stretch>
                  <a:fillRect l="-1750"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B291B0-AED1-CBA8-2A09-79A17D4470FB}"/>
                  </a:ext>
                </a:extLst>
              </p:cNvPr>
              <p:cNvSpPr txBox="1"/>
              <p:nvPr/>
            </p:nvSpPr>
            <p:spPr>
              <a:xfrm>
                <a:off x="939164" y="1470660"/>
                <a:ext cx="10643235" cy="1899494"/>
              </a:xfrm>
              <a:prstGeom prst="rect">
                <a:avLst/>
              </a:prstGeom>
              <a:noFill/>
            </p:spPr>
            <p:txBody>
              <a:bodyPr wrap="square" rtlCol="0">
                <a:spAutoFit/>
              </a:bodyPr>
              <a:lstStyle/>
              <a:p>
                <a:pPr lvl="0" algn="just"/>
                <a:r>
                  <a:rPr kumimoji="0" lang="en-US" sz="280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như</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nhau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i="0" smtClean="0">
                            <a:solidFill>
                              <a:srgbClr val="002060"/>
                            </a:solidFill>
                            <a:latin typeface="Cambria Math" panose="02040503050406030204" pitchFamily="18" charset="0"/>
                          </a:rPr>
                          <m:t>4</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6</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nhất</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vào</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2800" b="1" i="1" smtClean="0">
                            <a:solidFill>
                              <a:srgbClr val="002060"/>
                            </a:solidFill>
                            <a:latin typeface="Cambria Math" panose="02040503050406030204" pitchFamily="18" charset="0"/>
                          </a:rPr>
                        </m:ctrlPr>
                      </m:fPr>
                      <m:num>
                        <m:r>
                          <m:rPr>
                            <m:nor/>
                          </m:rPr>
                          <a:rPr lang="en-US" sz="2800" b="1" i="0" smtClean="0">
                            <a:solidFill>
                              <a:srgbClr val="002060"/>
                            </a:solidFill>
                            <a:latin typeface="Cambria Math" panose="02040503050406030204" pitchFamily="18" charset="0"/>
                          </a:rPr>
                          <m:t>5</m:t>
                        </m:r>
                      </m:num>
                      <m:den>
                        <m:r>
                          <m:rPr>
                            <m:nor/>
                          </m:rPr>
                          <a:rPr lang="en-US" sz="2800" b="1">
                            <a:solidFill>
                              <a:srgbClr val="00206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002060"/>
                            </a:solidFill>
                            <a:latin typeface="Cambria" panose="02040503050406030204" pitchFamily="18" charset="0"/>
                            <a:ea typeface="Cambria" panose="02040503050406030204" pitchFamily="18" charset="0"/>
                            <a:cs typeface="Times New Roman" panose="02020603050405020304" pitchFamily="18" charset="0"/>
                          </a:rPr>
                          <m:t>6</m:t>
                        </m:r>
                        <m:r>
                          <m:rPr>
                            <m:nor/>
                          </m:rPr>
                          <a:rPr lang="en-US" sz="2800" b="1">
                            <a:solidFill>
                              <a:srgbClr val="002060"/>
                            </a:solidFill>
                            <a:latin typeface="Cambria" panose="02040503050406030204" pitchFamily="18" charset="0"/>
                            <a:ea typeface="Cambria" panose="02040503050406030204" pitchFamily="18" charset="0"/>
                          </a:rPr>
                          <m:t> </m:t>
                        </m:r>
                      </m:den>
                    </m:f>
                    <m:r>
                      <a:rPr lang="en-US" sz="2800" b="1" i="1">
                        <a:solidFill>
                          <a:srgbClr val="002060"/>
                        </a:solidFill>
                        <a:latin typeface="Cambria Math" panose="02040503050406030204" pitchFamily="18" charset="0"/>
                        <a:ea typeface="Cambria" panose="02040503050406030204" pitchFamily="18" charset="0"/>
                      </a:rPr>
                      <m:t> </m:t>
                    </m:r>
                  </m:oMath>
                </a14:m>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thứ</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So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sánh</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đã</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tô</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màu</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hai</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băng</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giấy</a:t>
                </a:r>
                <a:r>
                  <a:rPr kumimoji="0" lang="en-US" sz="280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en-US" sz="280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80B291B0-AED1-CBA8-2A09-79A17D4470FB}"/>
                  </a:ext>
                </a:extLst>
              </p:cNvPr>
              <p:cNvSpPr txBox="1">
                <a:spLocks noRot="1" noChangeAspect="1" noMove="1" noResize="1" noEditPoints="1" noAdjustHandles="1" noChangeArrowheads="1" noChangeShapeType="1" noTextEdit="1"/>
              </p:cNvSpPr>
              <p:nvPr/>
            </p:nvSpPr>
            <p:spPr>
              <a:xfrm>
                <a:off x="939164" y="1470660"/>
                <a:ext cx="10643235" cy="1899494"/>
              </a:xfrm>
              <a:prstGeom prst="rect">
                <a:avLst/>
              </a:prstGeom>
              <a:blipFill>
                <a:blip r:embed="rId7"/>
                <a:stretch>
                  <a:fillRect l="-1145" r="-1203" b="-8333"/>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BCF8CAA9-396B-593D-6437-72E1DED01695}"/>
              </a:ext>
            </a:extLst>
          </p:cNvPr>
          <p:cNvPicPr>
            <a:picLocks noChangeAspect="1"/>
          </p:cNvPicPr>
          <p:nvPr/>
        </p:nvPicPr>
        <p:blipFill>
          <a:blip r:embed="rId8"/>
          <a:stretch>
            <a:fillRect/>
          </a:stretch>
        </p:blipFill>
        <p:spPr>
          <a:xfrm>
            <a:off x="7785955" y="2906487"/>
            <a:ext cx="3706689" cy="373107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2DA8C21-68BD-D686-3279-D98A474DA0F4}"/>
                  </a:ext>
                </a:extLst>
              </p:cNvPr>
              <p:cNvSpPr txBox="1"/>
              <p:nvPr/>
            </p:nvSpPr>
            <p:spPr>
              <a:xfrm>
                <a:off x="1339215" y="5680710"/>
                <a:ext cx="9062720" cy="834716"/>
              </a:xfrm>
              <a:prstGeom prst="rect">
                <a:avLst/>
              </a:prstGeom>
              <a:noFill/>
            </p:spPr>
            <p:txBody>
              <a:bodyPr wrap="square" rtlCol="0">
                <a:spAutoFit/>
              </a:bodyPr>
              <a:lstStyle/>
              <a:p>
                <a:r>
                  <a:rPr lang="nl-NL" sz="3200" b="1" dirty="0">
                    <a:solidFill>
                      <a:srgbClr val="002060"/>
                    </a:solidFill>
                    <a:latin typeface="Cambria" panose="02040503050406030204" pitchFamily="18" charset="0"/>
                    <a:ea typeface="Cambria" panose="02040503050406030204" pitchFamily="18" charset="0"/>
                  </a:rPr>
                  <a:t>Như vậy: </a:t>
                </a:r>
                <a14:m>
                  <m:oMath xmlns:m="http://schemas.openxmlformats.org/officeDocument/2006/math">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𝟒</m:t>
                        </m:r>
                      </m:num>
                      <m:den>
                        <m:r>
                          <a:rPr lang="nl-NL" sz="3200" b="1" i="1">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𝟔</m:t>
                        </m:r>
                      </m:den>
                    </m:f>
                  </m:oMath>
                </a14:m>
                <a:r>
                  <a:rPr lang="nl-NL" sz="32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𝟓</m:t>
                        </m:r>
                      </m:num>
                      <m:den>
                        <m:r>
                          <a:rPr lang="en-US" sz="3200" b="1" i="1" smtClean="0">
                            <a:solidFill>
                              <a:srgbClr val="002060"/>
                            </a:solidFill>
                            <a:latin typeface="Cambria Math" panose="02040503050406030204" pitchFamily="18" charset="0"/>
                          </a:rPr>
                          <m:t>𝟔</m:t>
                        </m:r>
                      </m:den>
                    </m:f>
                  </m:oMath>
                </a14:m>
                <a:r>
                  <a:rPr lang="nl-NL" sz="3200" b="1" dirty="0">
                    <a:solidFill>
                      <a:srgbClr val="002060"/>
                    </a:solidFill>
                    <a:latin typeface="Cambria" panose="02040503050406030204" pitchFamily="18" charset="0"/>
                    <a:ea typeface="Cambria" panose="02040503050406030204" pitchFamily="18" charset="0"/>
                  </a:rPr>
                  <a:t> hay</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002060"/>
                            </a:solidFill>
                            <a:latin typeface="Cambria Math" panose="02040503050406030204" pitchFamily="18" charset="0"/>
                          </a:rPr>
                        </m:ctrlPr>
                      </m:fPr>
                      <m:num>
                        <m:r>
                          <a:rPr lang="nl-NL" sz="3200" b="1" i="1">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𝟓</m:t>
                        </m:r>
                      </m:num>
                      <m:den>
                        <m:r>
                          <a:rPr lang="en-US" sz="3200" b="1" i="1" smtClean="0">
                            <a:solidFill>
                              <a:srgbClr val="002060"/>
                            </a:solidFill>
                            <a:latin typeface="Cambria Math" panose="02040503050406030204" pitchFamily="18" charset="0"/>
                          </a:rPr>
                          <m:t>𝟔</m:t>
                        </m:r>
                      </m:den>
                    </m:f>
                    <m:r>
                      <a:rPr lang="nl-NL" sz="3200" b="1" i="1">
                        <a:solidFill>
                          <a:srgbClr val="002060"/>
                        </a:solidFill>
                        <a:latin typeface="Cambria Math" panose="02040503050406030204" pitchFamily="18" charset="0"/>
                      </a:rPr>
                      <m:t>&gt;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𝟒</m:t>
                        </m:r>
                      </m:num>
                      <m:den>
                        <m:r>
                          <a:rPr lang="nl-NL" sz="3200" b="1" i="1">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𝟔</m:t>
                        </m:r>
                      </m:den>
                    </m:f>
                    <m:r>
                      <a:rPr lang="nl-NL" sz="3200" b="1" i="1">
                        <a:solidFill>
                          <a:srgbClr val="002060"/>
                        </a:solidFill>
                        <a:latin typeface="Cambria Math" panose="02040503050406030204" pitchFamily="18" charset="0"/>
                      </a:rPr>
                      <m:t> </m:t>
                    </m:r>
                  </m:oMath>
                </a14:m>
                <a:r>
                  <a:rPr lang="nl-NL"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32DA8C21-68BD-D686-3279-D98A474DA0F4}"/>
                  </a:ext>
                </a:extLst>
              </p:cNvPr>
              <p:cNvSpPr txBox="1">
                <a:spLocks noRot="1" noChangeAspect="1" noMove="1" noResize="1" noEditPoints="1" noAdjustHandles="1" noChangeArrowheads="1" noChangeShapeType="1" noTextEdit="1"/>
              </p:cNvSpPr>
              <p:nvPr/>
            </p:nvSpPr>
            <p:spPr>
              <a:xfrm>
                <a:off x="1339215" y="5680710"/>
                <a:ext cx="9062720" cy="834716"/>
              </a:xfrm>
              <a:prstGeom prst="rect">
                <a:avLst/>
              </a:prstGeom>
              <a:blipFill>
                <a:blip r:embed="rId11"/>
                <a:stretch>
                  <a:fillRect l="-1750" b="-6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ình chữ nhật 20">
                <a:extLst>
                  <a:ext uri="{FF2B5EF4-FFF2-40B4-BE49-F238E27FC236}">
                    <a16:creationId xmlns:a16="http://schemas.microsoft.com/office/drawing/2014/main" id="{88244476-8E1F-A250-2096-21B8E2291D1D}"/>
                  </a:ext>
                </a:extLst>
              </p:cNvPr>
              <p:cNvSpPr/>
              <p:nvPr/>
            </p:nvSpPr>
            <p:spPr bwMode="auto">
              <a:xfrm>
                <a:off x="1295510" y="3672520"/>
                <a:ext cx="228600" cy="63526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lang="vi-VN" sz="1800" i="1" smtClean="0">
                              <a:effectLst/>
                              <a:latin typeface="Cambria Math" panose="02040503050406030204" pitchFamily="18" charset="0"/>
                            </a:rPr>
                          </m:ctrlPr>
                        </m:fPr>
                        <m:num>
                          <m:r>
                            <a:rPr lang="en-US" sz="1800" b="0" i="1" smtClean="0">
                              <a:effectLst/>
                              <a:latin typeface="Cambria Math" panose="02040503050406030204" pitchFamily="18" charset="0"/>
                            </a:rPr>
                            <m:t>4</m:t>
                          </m:r>
                        </m:num>
                        <m:den>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6</m:t>
                          </m:r>
                        </m:den>
                      </m:f>
                    </m:oMath>
                  </m:oMathPara>
                </a14:m>
                <a:endParaRPr kumimoji="0" lang="vi-VN" sz="1800" b="0" i="0" u="none" strike="noStrike" cap="none" normalizeH="0" baseline="0">
                  <a:ln>
                    <a:noFill/>
                  </a:ln>
                  <a:solidFill>
                    <a:schemeClr val="tx1"/>
                  </a:solidFill>
                  <a:effectLst/>
                  <a:latin typeface="Tahoma" pitchFamily="34" charset="0"/>
                </a:endParaRPr>
              </a:p>
            </p:txBody>
          </p:sp>
        </mc:Choice>
        <mc:Fallback xmlns="">
          <p:sp>
            <p:nvSpPr>
              <p:cNvPr id="5" name="Hình chữ nhật 20">
                <a:extLst>
                  <a:ext uri="{FF2B5EF4-FFF2-40B4-BE49-F238E27FC236}">
                    <a16:creationId xmlns:a16="http://schemas.microsoft.com/office/drawing/2014/main" id="{88244476-8E1F-A250-2096-21B8E2291D1D}"/>
                  </a:ext>
                </a:extLst>
              </p:cNvPr>
              <p:cNvSpPr>
                <a:spLocks noRot="1" noChangeAspect="1" noMove="1" noResize="1" noEditPoints="1" noAdjustHandles="1" noChangeArrowheads="1" noChangeShapeType="1" noTextEdit="1"/>
              </p:cNvSpPr>
              <p:nvPr/>
            </p:nvSpPr>
            <p:spPr bwMode="auto">
              <a:xfrm>
                <a:off x="1295510" y="3672520"/>
                <a:ext cx="228600" cy="635261"/>
              </a:xfrm>
              <a:prstGeom prst="rect">
                <a:avLst/>
              </a:prstGeom>
              <a:blipFill>
                <a:blip r:embed="rId12"/>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Hình chữ nhật 21">
                <a:extLst>
                  <a:ext uri="{FF2B5EF4-FFF2-40B4-BE49-F238E27FC236}">
                    <a16:creationId xmlns:a16="http://schemas.microsoft.com/office/drawing/2014/main" id="{E9DBF627-98AD-9092-1441-D0DAB100B43A}"/>
                  </a:ext>
                </a:extLst>
              </p:cNvPr>
              <p:cNvSpPr/>
              <p:nvPr/>
            </p:nvSpPr>
            <p:spPr bwMode="auto">
              <a:xfrm>
                <a:off x="1295510" y="4619029"/>
                <a:ext cx="228600" cy="5847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f>
                        <m:fPr>
                          <m:ctrlPr>
                            <a:rPr lang="vi-VN" sz="1800" i="1" smtClean="0">
                              <a:effectLst/>
                              <a:latin typeface="Cambria Math" panose="02040503050406030204" pitchFamily="18" charset="0"/>
                            </a:rPr>
                          </m:ctrlPr>
                        </m:fPr>
                        <m:num>
                          <m:r>
                            <a:rPr lang="en-US" sz="1800" b="0" i="1" smtClean="0">
                              <a:effectLst/>
                              <a:latin typeface="Cambria Math" panose="02040503050406030204" pitchFamily="18" charset="0"/>
                            </a:rPr>
                            <m:t>5</m:t>
                          </m:r>
                        </m:num>
                        <m:den>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6</m:t>
                          </m:r>
                        </m:den>
                      </m:f>
                    </m:oMath>
                  </m:oMathPara>
                </a14:m>
                <a:endParaRPr kumimoji="0" lang="vi-VN" sz="1800" b="0" i="0" u="none" strike="noStrike" cap="none" normalizeH="0" baseline="0" dirty="0">
                  <a:ln>
                    <a:noFill/>
                  </a:ln>
                  <a:solidFill>
                    <a:schemeClr val="tx1"/>
                  </a:solidFill>
                  <a:effectLst/>
                  <a:latin typeface="Tahoma" pitchFamily="34" charset="0"/>
                </a:endParaRPr>
              </a:p>
            </p:txBody>
          </p:sp>
        </mc:Choice>
        <mc:Fallback xmlns="">
          <p:sp>
            <p:nvSpPr>
              <p:cNvPr id="6" name="Hình chữ nhật 21">
                <a:extLst>
                  <a:ext uri="{FF2B5EF4-FFF2-40B4-BE49-F238E27FC236}">
                    <a16:creationId xmlns:a16="http://schemas.microsoft.com/office/drawing/2014/main" id="{E9DBF627-98AD-9092-1441-D0DAB100B43A}"/>
                  </a:ext>
                </a:extLst>
              </p:cNvPr>
              <p:cNvSpPr>
                <a:spLocks noRot="1" noChangeAspect="1" noMove="1" noResize="1" noEditPoints="1" noAdjustHandles="1" noChangeArrowheads="1" noChangeShapeType="1" noTextEdit="1"/>
              </p:cNvSpPr>
              <p:nvPr/>
            </p:nvSpPr>
            <p:spPr bwMode="auto">
              <a:xfrm>
                <a:off x="1295510" y="4619029"/>
                <a:ext cx="228600" cy="584775"/>
              </a:xfrm>
              <a:prstGeom prst="rect">
                <a:avLst/>
              </a:prstGeom>
              <a:blipFill>
                <a:blip r:embed="rId13"/>
                <a:stretch>
                  <a:fillRect/>
                </a:stretch>
              </a:blipFill>
              <a:ln w="952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graphicFrame>
        <p:nvGraphicFramePr>
          <p:cNvPr id="7" name="Bảng 27">
            <a:extLst>
              <a:ext uri="{FF2B5EF4-FFF2-40B4-BE49-F238E27FC236}">
                <a16:creationId xmlns:a16="http://schemas.microsoft.com/office/drawing/2014/main" id="{60F1B501-F85B-1F2A-2128-10991ED55F72}"/>
              </a:ext>
            </a:extLst>
          </p:cNvPr>
          <p:cNvGraphicFramePr>
            <a:graphicFrameLocks noGrp="1"/>
          </p:cNvGraphicFramePr>
          <p:nvPr>
            <p:extLst>
              <p:ext uri="{D42A27DB-BD31-4B8C-83A1-F6EECF244321}">
                <p14:modId xmlns:p14="http://schemas.microsoft.com/office/powerpoint/2010/main" val="64668962"/>
              </p:ext>
            </p:extLst>
          </p:nvPr>
        </p:nvGraphicFramePr>
        <p:xfrm>
          <a:off x="1704450" y="3608553"/>
          <a:ext cx="5725160" cy="522567"/>
        </p:xfrm>
        <a:graphic>
          <a:graphicData uri="http://schemas.openxmlformats.org/drawingml/2006/table">
            <a:tbl>
              <a:tblPr firstRow="1" firstCol="1" bandRow="1">
                <a:tableStyleId>{5C22544A-7EE6-4342-B048-85BDC9FD1C3A}</a:tableStyleId>
              </a:tblPr>
              <a:tblGrid>
                <a:gridCol w="953770">
                  <a:extLst>
                    <a:ext uri="{9D8B030D-6E8A-4147-A177-3AD203B41FA5}">
                      <a16:colId xmlns:a16="http://schemas.microsoft.com/office/drawing/2014/main" val="3025871559"/>
                    </a:ext>
                  </a:extLst>
                </a:gridCol>
                <a:gridCol w="953770">
                  <a:extLst>
                    <a:ext uri="{9D8B030D-6E8A-4147-A177-3AD203B41FA5}">
                      <a16:colId xmlns:a16="http://schemas.microsoft.com/office/drawing/2014/main" val="2785279382"/>
                    </a:ext>
                  </a:extLst>
                </a:gridCol>
                <a:gridCol w="954405">
                  <a:extLst>
                    <a:ext uri="{9D8B030D-6E8A-4147-A177-3AD203B41FA5}">
                      <a16:colId xmlns:a16="http://schemas.microsoft.com/office/drawing/2014/main" val="3953239423"/>
                    </a:ext>
                  </a:extLst>
                </a:gridCol>
                <a:gridCol w="954405">
                  <a:extLst>
                    <a:ext uri="{9D8B030D-6E8A-4147-A177-3AD203B41FA5}">
                      <a16:colId xmlns:a16="http://schemas.microsoft.com/office/drawing/2014/main" val="3295428253"/>
                    </a:ext>
                  </a:extLst>
                </a:gridCol>
                <a:gridCol w="954405">
                  <a:extLst>
                    <a:ext uri="{9D8B030D-6E8A-4147-A177-3AD203B41FA5}">
                      <a16:colId xmlns:a16="http://schemas.microsoft.com/office/drawing/2014/main" val="3029580461"/>
                    </a:ext>
                  </a:extLst>
                </a:gridCol>
                <a:gridCol w="954405">
                  <a:extLst>
                    <a:ext uri="{9D8B030D-6E8A-4147-A177-3AD203B41FA5}">
                      <a16:colId xmlns:a16="http://schemas.microsoft.com/office/drawing/2014/main" val="4242820602"/>
                    </a:ext>
                  </a:extLst>
                </a:gridCol>
              </a:tblGrid>
              <a:tr h="522567">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dirty="0">
                          <a:effectLst/>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vi-VN" sz="1100" kern="100" dirty="0">
                          <a:effectLst/>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069824"/>
                  </a:ext>
                </a:extLst>
              </a:tr>
            </a:tbl>
          </a:graphicData>
        </a:graphic>
      </p:graphicFrame>
      <p:graphicFrame>
        <p:nvGraphicFramePr>
          <p:cNvPr id="8" name="Bảng 30">
            <a:extLst>
              <a:ext uri="{FF2B5EF4-FFF2-40B4-BE49-F238E27FC236}">
                <a16:creationId xmlns:a16="http://schemas.microsoft.com/office/drawing/2014/main" id="{1F44681B-8C24-F9E1-362A-9E96D826B142}"/>
              </a:ext>
            </a:extLst>
          </p:cNvPr>
          <p:cNvGraphicFramePr>
            <a:graphicFrameLocks noGrp="1"/>
          </p:cNvGraphicFramePr>
          <p:nvPr>
            <p:extLst>
              <p:ext uri="{D42A27DB-BD31-4B8C-83A1-F6EECF244321}">
                <p14:modId xmlns:p14="http://schemas.microsoft.com/office/powerpoint/2010/main" val="3641510566"/>
              </p:ext>
            </p:extLst>
          </p:nvPr>
        </p:nvGraphicFramePr>
        <p:xfrm>
          <a:off x="1704450" y="4550897"/>
          <a:ext cx="5725160" cy="522567"/>
        </p:xfrm>
        <a:graphic>
          <a:graphicData uri="http://schemas.openxmlformats.org/drawingml/2006/table">
            <a:tbl>
              <a:tblPr firstRow="1" firstCol="1" bandRow="1">
                <a:tableStyleId>{5C22544A-7EE6-4342-B048-85BDC9FD1C3A}</a:tableStyleId>
              </a:tblPr>
              <a:tblGrid>
                <a:gridCol w="953770">
                  <a:extLst>
                    <a:ext uri="{9D8B030D-6E8A-4147-A177-3AD203B41FA5}">
                      <a16:colId xmlns:a16="http://schemas.microsoft.com/office/drawing/2014/main" val="3025871559"/>
                    </a:ext>
                  </a:extLst>
                </a:gridCol>
                <a:gridCol w="953770">
                  <a:extLst>
                    <a:ext uri="{9D8B030D-6E8A-4147-A177-3AD203B41FA5}">
                      <a16:colId xmlns:a16="http://schemas.microsoft.com/office/drawing/2014/main" val="2785279382"/>
                    </a:ext>
                  </a:extLst>
                </a:gridCol>
                <a:gridCol w="954405">
                  <a:extLst>
                    <a:ext uri="{9D8B030D-6E8A-4147-A177-3AD203B41FA5}">
                      <a16:colId xmlns:a16="http://schemas.microsoft.com/office/drawing/2014/main" val="3953239423"/>
                    </a:ext>
                  </a:extLst>
                </a:gridCol>
                <a:gridCol w="954405">
                  <a:extLst>
                    <a:ext uri="{9D8B030D-6E8A-4147-A177-3AD203B41FA5}">
                      <a16:colId xmlns:a16="http://schemas.microsoft.com/office/drawing/2014/main" val="3295428253"/>
                    </a:ext>
                  </a:extLst>
                </a:gridCol>
                <a:gridCol w="954405">
                  <a:extLst>
                    <a:ext uri="{9D8B030D-6E8A-4147-A177-3AD203B41FA5}">
                      <a16:colId xmlns:a16="http://schemas.microsoft.com/office/drawing/2014/main" val="3029580461"/>
                    </a:ext>
                  </a:extLst>
                </a:gridCol>
                <a:gridCol w="954405">
                  <a:extLst>
                    <a:ext uri="{9D8B030D-6E8A-4147-A177-3AD203B41FA5}">
                      <a16:colId xmlns:a16="http://schemas.microsoft.com/office/drawing/2014/main" val="4242820602"/>
                    </a:ext>
                  </a:extLst>
                </a:gridCol>
              </a:tblGrid>
              <a:tr h="522567">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a:effectLst/>
                        </a:rPr>
                        <a:t> </a:t>
                      </a:r>
                      <a:endParaRPr lang="vi-VN" sz="1100" kern="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nSpc>
                          <a:spcPct val="107000"/>
                        </a:lnSpc>
                        <a:spcAft>
                          <a:spcPts val="800"/>
                        </a:spcAft>
                      </a:pPr>
                      <a:r>
                        <a:rPr lang="vi-VN" sz="1100" kern="100" dirty="0">
                          <a:effectLst/>
                        </a:rPr>
                        <a:t> </a:t>
                      </a:r>
                      <a:endParaRPr lang="vi-VN" sz="1100" kern="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069824"/>
                  </a:ext>
                </a:extLst>
              </a:tr>
            </a:tbl>
          </a:graphicData>
        </a:graphic>
      </p:graphicFrame>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450639" y="19304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2"/>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967740" y="518160"/>
            <a:ext cx="9062720" cy="584775"/>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Cách</a:t>
            </a:r>
            <a:r>
              <a:rPr lang="en-US" sz="3200" b="1" dirty="0">
                <a:solidFill>
                  <a:srgbClr val="002060"/>
                </a:solidFill>
                <a:latin typeface="Cambria" panose="02040503050406030204" pitchFamily="18" charset="0"/>
                <a:ea typeface="Cambria" panose="02040503050406030204" pitchFamily="18" charset="0"/>
              </a:rPr>
              <a:t> so </a:t>
            </a:r>
            <a:r>
              <a:rPr lang="en-US" sz="3200" b="1" dirty="0" err="1">
                <a:solidFill>
                  <a:srgbClr val="002060"/>
                </a:solidFill>
                <a:latin typeface="Cambria" panose="02040503050406030204" pitchFamily="18" charset="0"/>
                <a:ea typeface="Cambria" panose="02040503050406030204" pitchFamily="18" charset="0"/>
              </a:rPr>
              <a:t>sánh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hai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cùng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01EE0C5-EB25-07FD-95C6-B5457BC7FCAA}"/>
                  </a:ext>
                </a:extLst>
              </p:cNvPr>
              <p:cNvSpPr txBox="1"/>
              <p:nvPr/>
            </p:nvSpPr>
            <p:spPr>
              <a:xfrm>
                <a:off x="2178745" y="2684147"/>
                <a:ext cx="9633586" cy="1080424"/>
              </a:xfrm>
              <a:prstGeom prst="rect">
                <a:avLst/>
              </a:prstGeom>
              <a:noFill/>
            </p:spPr>
            <p:txBody>
              <a:bodyPr wrap="square" rtlCol="0">
                <a:spAutoFit/>
              </a:bodyPr>
              <a:lstStyle/>
              <a:p>
                <a:pPr lvl="0" algn="just"/>
                <a:r>
                  <a:rPr lang="en-US" sz="4800" b="1" dirty="0">
                    <a:solidFill>
                      <a:srgbClr val="002060"/>
                    </a:solidFill>
                    <a:latin typeface="Cambria" panose="02040503050406030204" pitchFamily="18" charset="0"/>
                    <a:ea typeface="Cambria" panose="02040503050406030204" pitchFamily="18" charset="0"/>
                  </a:rPr>
                  <a:t>Ví </a:t>
                </a:r>
                <a:r>
                  <a:rPr lang="en-US" sz="4800" b="1" dirty="0" err="1">
                    <a:solidFill>
                      <a:srgbClr val="002060"/>
                    </a:solidFill>
                    <a:latin typeface="Cambria" panose="02040503050406030204" pitchFamily="18" charset="0"/>
                    <a:ea typeface="Cambria" panose="02040503050406030204" pitchFamily="18" charset="0"/>
                  </a:rPr>
                  <a:t>dụ</a:t>
                </a:r>
                <a:r>
                  <a:rPr lang="en-US" sz="4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&lt;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𝟗</m:t>
                        </m:r>
                      </m:num>
                      <m:den>
                        <m:r>
                          <a:rPr lang="nl-NL" sz="4400" b="1" i="1">
                            <a:solidFill>
                              <a:srgbClr val="002060"/>
                            </a:solidFill>
                            <a:latin typeface="Cambria Math" panose="02040503050406030204" pitchFamily="18" charset="0"/>
                          </a:rPr>
                          <m:t>𝟏𝟏</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𝟓</m:t>
                        </m:r>
                        <m:r>
                          <a:rPr lang="en-US" sz="4400" b="1" i="1" smtClean="0">
                            <a:solidFill>
                              <a:srgbClr val="002060"/>
                            </a:solidFill>
                            <a:latin typeface="Cambria Math" panose="02040503050406030204" pitchFamily="18" charset="0"/>
                          </a:rPr>
                          <m:t> </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&gt;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𝟑</m:t>
                        </m:r>
                      </m:num>
                      <m:den>
                        <m:r>
                          <a:rPr lang="nl-NL" sz="4400" b="1" i="1">
                            <a:solidFill>
                              <a:srgbClr val="002060"/>
                            </a:solidFill>
                            <a:latin typeface="Cambria Math" panose="02040503050406030204" pitchFamily="18" charset="0"/>
                          </a:rPr>
                          <m:t>𝟖</m:t>
                        </m:r>
                      </m:den>
                    </m:f>
                  </m:oMath>
                </a14:m>
                <a:r>
                  <a:rPr lang="nl-NL" sz="4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r>
                  <a:rPr lang="nl-NL" sz="4400" b="1" dirty="0">
                    <a:solidFill>
                      <a:srgbClr val="002060"/>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rgbClr val="002060"/>
                            </a:solidFill>
                            <a:latin typeface="Cambria Math" panose="02040503050406030204" pitchFamily="18" charset="0"/>
                          </a:rPr>
                        </m:ctrlPr>
                      </m:fPr>
                      <m:num>
                        <m:r>
                          <a:rPr lang="nl-NL" sz="4400" b="1" i="1">
                            <a:solidFill>
                              <a:srgbClr val="002060"/>
                            </a:solidFill>
                            <a:latin typeface="Cambria Math" panose="02040503050406030204" pitchFamily="18" charset="0"/>
                          </a:rPr>
                          <m:t>𝟐</m:t>
                        </m:r>
                      </m:num>
                      <m:den>
                        <m:r>
                          <a:rPr lang="nl-NL" sz="4400" b="1" i="1">
                            <a:solidFill>
                              <a:srgbClr val="002060"/>
                            </a:solidFill>
                            <a:latin typeface="Cambria Math" panose="02040503050406030204" pitchFamily="18" charset="0"/>
                          </a:rPr>
                          <m:t>𝟑</m:t>
                        </m:r>
                      </m:den>
                    </m:f>
                  </m:oMath>
                </a14:m>
                <a:endParaRPr lang="vi-VN" sz="6000" b="1"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F01EE0C5-EB25-07FD-95C6-B5457BC7FCAA}"/>
                  </a:ext>
                </a:extLst>
              </p:cNvPr>
              <p:cNvSpPr txBox="1">
                <a:spLocks noRot="1" noChangeAspect="1" noMove="1" noResize="1" noEditPoints="1" noAdjustHandles="1" noChangeArrowheads="1" noChangeShapeType="1" noTextEdit="1"/>
              </p:cNvSpPr>
              <p:nvPr/>
            </p:nvSpPr>
            <p:spPr>
              <a:xfrm>
                <a:off x="2178745" y="2684147"/>
                <a:ext cx="9633586" cy="1080424"/>
              </a:xfrm>
              <a:prstGeom prst="rect">
                <a:avLst/>
              </a:prstGeom>
              <a:blipFill>
                <a:blip r:embed="rId3"/>
                <a:stretch>
                  <a:fillRect l="-2846" t="-3371" b="-15169"/>
                </a:stretch>
              </a:blipFill>
            </p:spPr>
            <p:txBody>
              <a:bodyPr/>
              <a:lstStyle/>
              <a:p>
                <a:r>
                  <a:rPr lang="en-US">
                    <a:noFill/>
                  </a:rPr>
                  <a:t> </a:t>
                </a:r>
              </a:p>
            </p:txBody>
          </p:sp>
        </mc:Fallback>
      </mc:AlternateContent>
      <p:sp>
        <p:nvSpPr>
          <p:cNvPr id="4" name="Chỗ dành sẵn cho Nội dung 4">
            <a:extLst>
              <a:ext uri="{FF2B5EF4-FFF2-40B4-BE49-F238E27FC236}">
                <a16:creationId xmlns:a16="http://schemas.microsoft.com/office/drawing/2014/main" id="{9956C026-1C13-3F31-501B-78EA0611B808}"/>
              </a:ext>
            </a:extLst>
          </p:cNvPr>
          <p:cNvSpPr txBox="1">
            <a:spLocks/>
          </p:cNvSpPr>
          <p:nvPr/>
        </p:nvSpPr>
        <p:spPr>
          <a:xfrm>
            <a:off x="1126603" y="1166018"/>
            <a:ext cx="8229600" cy="452596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vi-VN" sz="2800" b="1" i="1" dirty="0">
                <a:latin typeface="Times New Roman" panose="02020603050405020304" pitchFamily="18" charset="0"/>
                <a:ea typeface="Times New Roman" panose="02020603050405020304" pitchFamily="18" charset="0"/>
              </a:rPr>
              <a:t>Trong hai phân số có cùng mẫu số</a:t>
            </a:r>
          </a:p>
          <a:p>
            <a:pPr marL="457200" indent="-457200" algn="l">
              <a:buFont typeface="Arial" panose="020B0604020202020204" pitchFamily="34" charset="0"/>
              <a:buChar char="•"/>
            </a:pPr>
            <a:r>
              <a:rPr lang="nl-NL" sz="2800" b="1" i="1" dirty="0">
                <a:latin typeface="Times New Roman" panose="02020603050405020304" pitchFamily="18" charset="0"/>
                <a:ea typeface="Times New Roman" panose="02020603050405020304" pitchFamily="18" charset="0"/>
              </a:rPr>
              <a:t>Phân số có tử số </a:t>
            </a:r>
            <a:r>
              <a:rPr lang="vi-VN" sz="2800" b="1" i="1" dirty="0">
                <a:latin typeface="Times New Roman" panose="02020603050405020304" pitchFamily="18" charset="0"/>
                <a:ea typeface="Times New Roman" panose="02020603050405020304" pitchFamily="18" charset="0"/>
              </a:rPr>
              <a:t>bé</a:t>
            </a:r>
            <a:r>
              <a:rPr lang="nl-NL" sz="2800" b="1" i="1" dirty="0">
                <a:latin typeface="Times New Roman" panose="02020603050405020304" pitchFamily="18" charset="0"/>
                <a:ea typeface="Times New Roman" panose="02020603050405020304" pitchFamily="18" charset="0"/>
              </a:rPr>
              <a:t> hơn thì </a:t>
            </a:r>
            <a:r>
              <a:rPr lang="vi-VN" sz="2800" b="1" i="1" dirty="0">
                <a:latin typeface="Times New Roman" panose="02020603050405020304" pitchFamily="18" charset="0"/>
                <a:ea typeface="Times New Roman" panose="02020603050405020304" pitchFamily="18" charset="0"/>
              </a:rPr>
              <a:t>bé</a:t>
            </a:r>
            <a:r>
              <a:rPr lang="nl-NL" sz="2800" b="1" i="1" dirty="0">
                <a:latin typeface="Times New Roman" panose="02020603050405020304" pitchFamily="18" charset="0"/>
                <a:ea typeface="Times New Roman" panose="02020603050405020304" pitchFamily="18" charset="0"/>
              </a:rPr>
              <a:t> hơn. </a:t>
            </a:r>
            <a:endParaRPr lang="vi-VN" sz="2800" b="1" i="1" dirty="0">
              <a:latin typeface="Times New Roman" panose="02020603050405020304" pitchFamily="18" charset="0"/>
              <a:ea typeface="Times New Roman" panose="02020603050405020304" pitchFamily="18" charset="0"/>
            </a:endParaRPr>
          </a:p>
          <a:p>
            <a:pPr marL="457200" indent="-457200" algn="l">
              <a:buFont typeface="Arial" panose="020B0604020202020204" pitchFamily="34" charset="0"/>
              <a:buChar char="•"/>
            </a:pPr>
            <a:r>
              <a:rPr lang="nl-NL" sz="2800" b="1" i="1" dirty="0">
                <a:latin typeface="Times New Roman" panose="02020603050405020304" pitchFamily="18" charset="0"/>
                <a:ea typeface="Times New Roman" panose="02020603050405020304" pitchFamily="18" charset="0"/>
              </a:rPr>
              <a:t>Phân số có tử số </a:t>
            </a:r>
            <a:r>
              <a:rPr lang="vi-VN" sz="2800" b="1" i="1" dirty="0">
                <a:latin typeface="Times New Roman" panose="02020603050405020304" pitchFamily="18" charset="0"/>
                <a:ea typeface="Times New Roman" panose="02020603050405020304" pitchFamily="18" charset="0"/>
              </a:rPr>
              <a:t>lớn</a:t>
            </a:r>
            <a:r>
              <a:rPr lang="nl-NL" sz="2800" b="1" i="1" dirty="0">
                <a:latin typeface="Times New Roman" panose="02020603050405020304" pitchFamily="18" charset="0"/>
                <a:ea typeface="Times New Roman" panose="02020603050405020304" pitchFamily="18" charset="0"/>
              </a:rPr>
              <a:t> hơn thì </a:t>
            </a:r>
            <a:r>
              <a:rPr lang="vi-VN" sz="2800" b="1" i="1" dirty="0">
                <a:latin typeface="Times New Roman" panose="02020603050405020304" pitchFamily="18" charset="0"/>
                <a:ea typeface="Times New Roman" panose="02020603050405020304" pitchFamily="18" charset="0"/>
              </a:rPr>
              <a:t>lớn</a:t>
            </a:r>
            <a:r>
              <a:rPr lang="nl-NL" sz="2800" b="1" i="1" dirty="0">
                <a:latin typeface="Times New Roman" panose="02020603050405020304" pitchFamily="18" charset="0"/>
                <a:ea typeface="Times New Roman" panose="02020603050405020304" pitchFamily="18" charset="0"/>
              </a:rPr>
              <a:t> hơn. </a:t>
            </a:r>
            <a:endParaRPr lang="vi-VN" sz="2800" b="1" i="1" dirty="0">
              <a:latin typeface="Times New Roman" panose="02020603050405020304" pitchFamily="18" charset="0"/>
              <a:ea typeface="Times New Roman" panose="02020603050405020304" pitchFamily="18" charset="0"/>
            </a:endParaRPr>
          </a:p>
        </p:txBody>
      </p:sp>
      <p:sp>
        <p:nvSpPr>
          <p:cNvPr id="6" name="Chỗ dành sẵn cho Nội dung 4">
            <a:extLst>
              <a:ext uri="{FF2B5EF4-FFF2-40B4-BE49-F238E27FC236}">
                <a16:creationId xmlns:a16="http://schemas.microsoft.com/office/drawing/2014/main" id="{745E8F12-8B1D-0C9C-C9B1-8276484DD440}"/>
              </a:ext>
            </a:extLst>
          </p:cNvPr>
          <p:cNvSpPr txBox="1">
            <a:spLocks/>
          </p:cNvSpPr>
          <p:nvPr/>
        </p:nvSpPr>
        <p:spPr>
          <a:xfrm>
            <a:off x="1344768" y="4727098"/>
            <a:ext cx="8229600" cy="452596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vi-VN" sz="2800" b="1" i="1" dirty="0">
                <a:latin typeface="Times New Roman" panose="02020603050405020304" pitchFamily="18" charset="0"/>
                <a:ea typeface="Times New Roman" panose="02020603050405020304" pitchFamily="18" charset="0"/>
              </a:rPr>
              <a:t>Nếu tử số lớn hơn mẫu số thì phân số lớn hơn 1</a:t>
            </a:r>
          </a:p>
          <a:p>
            <a:pPr marL="457200" indent="-457200" algn="l">
              <a:buFont typeface="Arial" panose="020B0604020202020204" pitchFamily="34" charset="0"/>
              <a:buChar char="•"/>
            </a:pPr>
            <a:r>
              <a:rPr lang="vi-VN" sz="2800" b="1" i="1" dirty="0">
                <a:latin typeface="Times New Roman" panose="02020603050405020304" pitchFamily="18" charset="0"/>
                <a:ea typeface="Times New Roman" panose="02020603050405020304" pitchFamily="18" charset="0"/>
              </a:rPr>
              <a:t>Nếu tử số bé hơn mẫu số thì phân số bé hơn 1</a:t>
            </a:r>
          </a:p>
          <a:p>
            <a:pPr marL="457200" indent="-457200" algn="l">
              <a:buFont typeface="Arial" panose="020B0604020202020204" pitchFamily="34" charset="0"/>
              <a:buChar char="•"/>
            </a:pPr>
            <a:r>
              <a:rPr lang="nl-NL" sz="2800" b="1" i="1" dirty="0">
                <a:latin typeface="Times New Roman" panose="02020603050405020304" pitchFamily="18" charset="0"/>
                <a:ea typeface="Times New Roman" panose="02020603050405020304" pitchFamily="18" charset="0"/>
              </a:rPr>
              <a:t>Nếu tử số bằng nhau thì hai phân số</a:t>
            </a:r>
            <a:r>
              <a:rPr lang="vi-VN" sz="2800" b="1" i="1" dirty="0">
                <a:latin typeface="Times New Roman" panose="02020603050405020304" pitchFamily="18" charset="0"/>
                <a:ea typeface="Times New Roman" panose="02020603050405020304" pitchFamily="18" charset="0"/>
              </a:rPr>
              <a:t> bằng 1</a:t>
            </a:r>
            <a:endParaRPr lang="vi-VN" sz="2800" b="1" dirty="0">
              <a:latin typeface="Times New Roman" panose="02020603050405020304" pitchFamily="18" charset="0"/>
              <a:ea typeface="Times New Roman" panose="02020603050405020304" pitchFamily="18" charset="0"/>
            </a:endParaRPr>
          </a:p>
          <a:p>
            <a:pPr marL="342900" indent="-342900" algn="l">
              <a:buFont typeface="Arial" panose="020B0604020202020204" pitchFamily="34" charset="0"/>
              <a:buChar char="•"/>
            </a:pPr>
            <a:endParaRPr lang="vi-VN" dirty="0"/>
          </a:p>
        </p:txBody>
      </p:sp>
    </p:spTree>
    <p:extLst>
      <p:ext uri="{BB962C8B-B14F-4D97-AF65-F5344CB8AC3E}">
        <p14:creationId xmlns:p14="http://schemas.microsoft.com/office/powerpoint/2010/main" val="3629657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DE944EC-FE7E-E6A0-722C-DFB82D601548}"/>
              </a:ext>
            </a:extLst>
          </p:cNvPr>
          <p:cNvPicPr>
            <a:picLocks noChangeAspect="1"/>
          </p:cNvPicPr>
          <p:nvPr/>
        </p:nvPicPr>
        <p:blipFill>
          <a:blip r:embed="rId18"/>
          <a:stretch>
            <a:fillRect/>
          </a:stretch>
        </p:blipFill>
        <p:spPr>
          <a:xfrm>
            <a:off x="5204955" y="2900857"/>
            <a:ext cx="6163590"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 So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sánh</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hai</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phân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số</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FF628787-0D4A-E671-2C4C-C6C65707D245}"/>
              </a:ext>
            </a:extLst>
          </p:cNvPr>
          <p:cNvSpPr/>
          <p:nvPr/>
        </p:nvSpPr>
        <p:spPr>
          <a:xfrm>
            <a:off x="1618602" y="293399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24" name="Rectangle 23">
            <a:extLst>
              <a:ext uri="{FF2B5EF4-FFF2-40B4-BE49-F238E27FC236}">
                <a16:creationId xmlns:a16="http://schemas.microsoft.com/office/drawing/2014/main" id="{2ECEFEAE-836C-21C1-F4B4-69D04C414052}"/>
              </a:ext>
            </a:extLst>
          </p:cNvPr>
          <p:cNvSpPr/>
          <p:nvPr/>
        </p:nvSpPr>
        <p:spPr>
          <a:xfrm>
            <a:off x="4580877" y="292446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681D20E-D470-F4E9-DC8E-83F4EFD9AC31}"/>
              </a:ext>
            </a:extLst>
          </p:cNvPr>
          <p:cNvSpPr/>
          <p:nvPr/>
        </p:nvSpPr>
        <p:spPr>
          <a:xfrm>
            <a:off x="7562202" y="293399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C7302723-5925-B446-5BFA-3AFE51FACA42}"/>
              </a:ext>
            </a:extLst>
          </p:cNvPr>
          <p:cNvSpPr/>
          <p:nvPr/>
        </p:nvSpPr>
        <p:spPr>
          <a:xfrm>
            <a:off x="10381602" y="2895890"/>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B6BEA28-03E6-22BD-7D7E-7D1CD9E18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52" y="2341896"/>
            <a:ext cx="10734997" cy="263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525453-4790-F35C-3581-20476C32DE39}"/>
              </a:ext>
            </a:extLst>
          </p:cNvPr>
          <p:cNvSpPr/>
          <p:nvPr/>
        </p:nvSpPr>
        <p:spPr>
          <a:xfrm>
            <a:off x="1638604" y="3172115"/>
            <a:ext cx="446723"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71E15CE-F41E-1D9A-42EC-8BB90F8A9003}"/>
              </a:ext>
            </a:extLst>
          </p:cNvPr>
          <p:cNvSpPr/>
          <p:nvPr/>
        </p:nvSpPr>
        <p:spPr>
          <a:xfrm>
            <a:off x="4422762" y="321021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617D48DD-68F1-E1D0-9E00-2DF6DC634773}"/>
              </a:ext>
            </a:extLst>
          </p:cNvPr>
          <p:cNvSpPr/>
          <p:nvPr/>
        </p:nvSpPr>
        <p:spPr>
          <a:xfrm>
            <a:off x="7205015" y="3197731"/>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endParaRPr lang="en-US" sz="4400" b="1" dirty="0">
              <a:solidFill>
                <a:srgbClr val="FF0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51FBF601-E069-2D96-34AA-A7D3E1DFE811}"/>
              </a:ext>
            </a:extLst>
          </p:cNvPr>
          <p:cNvSpPr/>
          <p:nvPr/>
        </p:nvSpPr>
        <p:spPr>
          <a:xfrm>
            <a:off x="9983267" y="3210215"/>
            <a:ext cx="485775" cy="5524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4" grpId="0" animBg="1"/>
      <p:bldP spid="25" grpId="0" animBg="1"/>
      <p:bldP spid="26" grpId="0" animBg="1"/>
      <p:bldP spid="6" grpId="0" animBg="1"/>
      <p:bldP spid="7" grpId="0" animBg="1"/>
      <p:bldP spid="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12" name="图片 11"/>
          <p:cNvPicPr>
            <a:picLocks noChangeAspect="1"/>
          </p:cNvPicPr>
          <p:nvPr/>
        </p:nvPicPr>
        <p:blipFill>
          <a:blip r:embed="rId4"/>
          <a:stretch>
            <a:fillRect/>
          </a:stretch>
        </p:blipFill>
        <p:spPr>
          <a:xfrm flipH="1">
            <a:off x="10168425" y="-238902"/>
            <a:ext cx="1985026" cy="1985026"/>
          </a:xfrm>
          <a:prstGeom prst="rect">
            <a:avLst/>
          </a:prstGeom>
        </p:spPr>
      </p:pic>
      <p:pic>
        <p:nvPicPr>
          <p:cNvPr id="43" name="图片 5"/>
          <p:cNvPicPr>
            <a:picLocks noChangeAspect="1"/>
          </p:cNvPicPr>
          <p:nvPr/>
        </p:nvPicPr>
        <p:blipFill>
          <a:blip r:embed="rId5"/>
          <a:stretch>
            <a:fillRect/>
          </a:stretch>
        </p:blipFill>
        <p:spPr>
          <a:xfrm>
            <a:off x="10613580" y="1494606"/>
            <a:ext cx="1131464" cy="1512990"/>
          </a:xfrm>
          <a:prstGeom prst="rect">
            <a:avLst/>
          </a:prstGeom>
        </p:spPr>
      </p:pic>
      <p:pic>
        <p:nvPicPr>
          <p:cNvPr id="44" name="图片 6"/>
          <p:cNvPicPr>
            <a:picLocks noChangeAspect="1"/>
          </p:cNvPicPr>
          <p:nvPr/>
        </p:nvPicPr>
        <p:blipFill>
          <a:blip r:embed="rId6"/>
          <a:stretch>
            <a:fillRect/>
          </a:stretch>
        </p:blipFill>
        <p:spPr>
          <a:xfrm>
            <a:off x="9990519" y="1295400"/>
            <a:ext cx="1048563" cy="406400"/>
          </a:xfrm>
          <a:prstGeom prst="rect">
            <a:avLst/>
          </a:prstGeom>
        </p:spPr>
      </p:pic>
      <p:pic>
        <p:nvPicPr>
          <p:cNvPr id="45"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sp>
        <p:nvSpPr>
          <p:cNvPr id="2" name="Text Box 5">
            <a:extLst>
              <a:ext uri="{FF2B5EF4-FFF2-40B4-BE49-F238E27FC236}">
                <a16:creationId xmlns:a16="http://schemas.microsoft.com/office/drawing/2014/main" id="{FE7CD34B-F7B9-2121-535D-D87D1E1B66B8}"/>
              </a:ext>
            </a:extLst>
          </p:cNvPr>
          <p:cNvSpPr txBox="1">
            <a:spLocks noChangeArrowheads="1"/>
          </p:cNvSpPr>
          <p:nvPr/>
        </p:nvSpPr>
        <p:spPr bwMode="auto">
          <a:xfrm>
            <a:off x="807237" y="1148286"/>
            <a:ext cx="7620000" cy="523220"/>
          </a:xfrm>
          <a:prstGeom prst="rect">
            <a:avLst/>
          </a:prstGeom>
          <a:noFill/>
          <a:ln w="9525">
            <a:noFill/>
            <a:miter lim="800000"/>
            <a:headEnd/>
            <a:tailEnd/>
          </a:ln>
        </p:spPr>
        <p:txBody>
          <a:bodyPr>
            <a:spAutoFit/>
          </a:bodyPr>
          <a:lstStyle/>
          <a:p>
            <a:pPr eaLnBrk="1" hangingPunct="1">
              <a:spcBef>
                <a:spcPct val="50000"/>
              </a:spcBef>
            </a:pPr>
            <a:r>
              <a:rPr lang="en-US" sz="2800">
                <a:solidFill>
                  <a:srgbClr val="000000"/>
                </a:solidFill>
                <a:latin typeface="Arial" charset="0"/>
              </a:rPr>
              <a:t>Bài 2:</a:t>
            </a:r>
          </a:p>
        </p:txBody>
      </p:sp>
      <p:sp>
        <p:nvSpPr>
          <p:cNvPr id="6" name="Text Box 29">
            <a:extLst>
              <a:ext uri="{FF2B5EF4-FFF2-40B4-BE49-F238E27FC236}">
                <a16:creationId xmlns:a16="http://schemas.microsoft.com/office/drawing/2014/main" id="{59C6A0CE-9C4F-7FFF-9612-23B4A6D71630}"/>
              </a:ext>
            </a:extLst>
          </p:cNvPr>
          <p:cNvSpPr txBox="1">
            <a:spLocks noChangeArrowheads="1"/>
          </p:cNvSpPr>
          <p:nvPr/>
        </p:nvSpPr>
        <p:spPr bwMode="auto">
          <a:xfrm>
            <a:off x="2559837" y="5286"/>
            <a:ext cx="5791200" cy="708025"/>
          </a:xfrm>
          <a:prstGeom prst="rect">
            <a:avLst/>
          </a:prstGeom>
          <a:noFill/>
          <a:ln w="9525">
            <a:noFill/>
            <a:miter lim="800000"/>
            <a:headEnd/>
            <a:tailEnd/>
          </a:ln>
        </p:spPr>
        <p:txBody>
          <a:bodyPr>
            <a:spAutoFit/>
          </a:bodyPr>
          <a:lstStyle/>
          <a:p>
            <a:pPr>
              <a:spcBef>
                <a:spcPct val="50000"/>
              </a:spcBef>
            </a:pPr>
            <a:r>
              <a:rPr lang="en-US" sz="4000">
                <a:solidFill>
                  <a:schemeClr val="hlink"/>
                </a:solidFill>
                <a:latin typeface="Arial" charset="0"/>
              </a:rPr>
              <a:t>Trò ch</a:t>
            </a:r>
            <a:r>
              <a:rPr lang="vi-VN" sz="4000">
                <a:solidFill>
                  <a:schemeClr val="hlink"/>
                </a:solidFill>
                <a:latin typeface="Arial" charset="0"/>
              </a:rPr>
              <a:t>ơ</a:t>
            </a:r>
            <a:r>
              <a:rPr lang="en-US" sz="4000">
                <a:solidFill>
                  <a:schemeClr val="hlink"/>
                </a:solidFill>
                <a:latin typeface="Arial" charset="0"/>
              </a:rPr>
              <a:t>i nhanh và </a:t>
            </a:r>
            <a:r>
              <a:rPr lang="vi-VN" sz="4000">
                <a:solidFill>
                  <a:schemeClr val="hlink"/>
                </a:solidFill>
                <a:latin typeface="Arial" charset="0"/>
              </a:rPr>
              <a:t>đ</a:t>
            </a:r>
            <a:r>
              <a:rPr lang="en-US" sz="4000">
                <a:solidFill>
                  <a:schemeClr val="hlink"/>
                </a:solidFill>
                <a:latin typeface="Arial" charset="0"/>
              </a:rPr>
              <a:t>úng</a:t>
            </a:r>
          </a:p>
        </p:txBody>
      </p:sp>
      <mc:AlternateContent xmlns:mc="http://schemas.openxmlformats.org/markup-compatibility/2006" xmlns:a14="http://schemas.microsoft.com/office/drawing/2010/main">
        <mc:Choice Requires="a14">
          <p:sp>
            <p:nvSpPr>
              <p:cNvPr id="7" name="Hình chữ nhật 2">
                <a:extLst>
                  <a:ext uri="{FF2B5EF4-FFF2-40B4-BE49-F238E27FC236}">
                    <a16:creationId xmlns:a16="http://schemas.microsoft.com/office/drawing/2014/main" id="{537D2B82-C1F8-F2DC-809F-03788BBB8845}"/>
                  </a:ext>
                </a:extLst>
              </p:cNvPr>
              <p:cNvSpPr/>
              <p:nvPr/>
            </p:nvSpPr>
            <p:spPr bwMode="auto">
              <a:xfrm>
                <a:off x="1324000" y="1795493"/>
                <a:ext cx="8988081" cy="4708543"/>
              </a:xfrm>
              <a:prstGeom prst="rect">
                <a:avLst/>
              </a:prstGeom>
              <a:solidFill>
                <a:schemeClr val="accent1">
                  <a:lumMod val="20000"/>
                  <a:lumOff val="80000"/>
                </a:scheme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nl-NL" sz="1800" u="sng">
                    <a:effectLst/>
                    <a:latin typeface="Times New Roman" panose="02020603050405020304" pitchFamily="18" charset="0"/>
                    <a:ea typeface="Times New Roman" panose="02020603050405020304" pitchFamily="18" charset="0"/>
                  </a:rPr>
                  <a:t>a</a:t>
                </a:r>
                <a:r>
                  <a:rPr lang="nl-NL" sz="3600" u="sng">
                    <a:effectLst/>
                    <a:latin typeface="Times New Roman" panose="02020603050405020304" pitchFamily="18" charset="0"/>
                    <a:ea typeface="Times New Roman" panose="02020603050405020304" pitchFamily="18" charset="0"/>
                  </a:rPr>
                  <a:t>, </a:t>
                </a:r>
                <a:r>
                  <a:rPr lang="nl-NL" sz="3600">
                    <a:latin typeface="Times New Roman" panose="02020603050405020304" pitchFamily="18" charset="0"/>
                    <a:ea typeface="Times New Roman" panose="02020603050405020304" pitchFamily="18" charset="0"/>
                  </a:rPr>
                  <a:t>Viết các</a:t>
                </a:r>
                <a:r>
                  <a:rPr lang="nl-NL" sz="3600">
                    <a:effectLst/>
                    <a:latin typeface="Times New Roman" panose="02020603050405020304" pitchFamily="18" charset="0"/>
                    <a:ea typeface="Times New Roman" panose="02020603050405020304" pitchFamily="18" charset="0"/>
                  </a:rPr>
                  <a:t> phân số : </a:t>
                </a:r>
                <a14:m>
                  <m:oMath xmlns:m="http://schemas.openxmlformats.org/officeDocument/2006/math">
                    <m:f>
                      <m:fPr>
                        <m:ctrlPr>
                          <a:rPr lang="vi-VN" sz="3600" i="1">
                            <a:latin typeface="Cambria Math" panose="02040503050406030204" pitchFamily="18" charset="0"/>
                            <a:ea typeface="Times New Roman" panose="02020603050405020304" pitchFamily="18" charset="0"/>
                          </a:rPr>
                        </m:ctrlPr>
                      </m:fPr>
                      <m:num>
                        <m:r>
                          <a:rPr lang="nl-NL" sz="3600" i="1">
                            <a:latin typeface="Cambria Math" panose="02040503050406030204" pitchFamily="18" charset="0"/>
                            <a:ea typeface="Times New Roman" panose="02020603050405020304" pitchFamily="18" charset="0"/>
                          </a:rPr>
                          <m:t>7</m:t>
                        </m:r>
                      </m:num>
                      <m:den>
                        <m:r>
                          <a:rPr lang="nl-NL" sz="3600" i="1">
                            <a:latin typeface="Cambria Math" panose="02040503050406030204" pitchFamily="18" charset="0"/>
                            <a:ea typeface="Times New Roman" panose="02020603050405020304" pitchFamily="18" charset="0"/>
                          </a:rPr>
                          <m:t>5</m:t>
                        </m:r>
                      </m:den>
                    </m:f>
                  </m:oMath>
                </a14:m>
                <a:r>
                  <a:rPr lang="en-US" sz="3600">
                    <a:latin typeface="Times New Roman" panose="02020603050405020304" pitchFamily="18" charset="0"/>
                    <a:ea typeface="Times New Roman" panose="02020603050405020304" pitchFamily="18" charset="0"/>
                  </a:rPr>
                  <a:t> </a:t>
                </a:r>
                <a14:m>
                  <m:oMath xmlns:m="http://schemas.openxmlformats.org/officeDocument/2006/math">
                    <m:r>
                      <a:rPr lang="vi-VN" sz="3600">
                        <a:latin typeface="Cambria Math" panose="02040503050406030204" pitchFamily="18" charset="0"/>
                        <a:ea typeface="Times New Roman" panose="02020603050405020304" pitchFamily="18" charset="0"/>
                      </a:rPr>
                      <m:t>;</m:t>
                    </m:r>
                    <m:f>
                      <m:fPr>
                        <m:ctrlPr>
                          <a:rPr lang="vi-VN" sz="3600" i="1">
                            <a:latin typeface="Cambria Math" panose="02040503050406030204" pitchFamily="18" charset="0"/>
                            <a:ea typeface="Times New Roman" panose="02020603050405020304" pitchFamily="18" charset="0"/>
                          </a:rPr>
                        </m:ctrlPr>
                      </m:fPr>
                      <m:num>
                        <m:r>
                          <a:rPr lang="nl-NL" sz="3600" i="1">
                            <a:latin typeface="Cambria Math" panose="02040503050406030204" pitchFamily="18" charset="0"/>
                            <a:ea typeface="Times New Roman" panose="02020603050405020304" pitchFamily="18" charset="0"/>
                          </a:rPr>
                          <m:t>4</m:t>
                        </m:r>
                      </m:num>
                      <m:den>
                        <m:r>
                          <a:rPr lang="nl-NL" sz="3600" i="1">
                            <a:latin typeface="Cambria Math" panose="02040503050406030204" pitchFamily="18" charset="0"/>
                            <a:ea typeface="Times New Roman" panose="02020603050405020304" pitchFamily="18" charset="0"/>
                          </a:rPr>
                          <m:t>5</m:t>
                        </m:r>
                      </m:den>
                    </m:f>
                    <m:r>
                      <a:rPr lang="vi-VN" sz="3600" b="0" i="1" smtClean="0">
                        <a:latin typeface="Cambria Math" panose="02040503050406030204" pitchFamily="18" charset="0"/>
                        <a:ea typeface="Times New Roman" panose="02020603050405020304" pitchFamily="18" charset="0"/>
                      </a:rPr>
                      <m:t>;</m:t>
                    </m:r>
                    <m:f>
                      <m:fPr>
                        <m:ctrlPr>
                          <a:rPr lang="vi-VN" sz="3600" i="1">
                            <a:effectLst/>
                            <a:latin typeface="Cambria Math" panose="02040503050406030204" pitchFamily="18" charset="0"/>
                            <a:ea typeface="Times New Roman" panose="02020603050405020304" pitchFamily="18" charset="0"/>
                          </a:rPr>
                        </m:ctrlPr>
                      </m:fPr>
                      <m:num>
                        <m:r>
                          <a:rPr lang="nl-NL" sz="3600" i="1" smtClean="0">
                            <a:effectLst/>
                            <a:latin typeface="Cambria Math" panose="02040503050406030204" pitchFamily="18" charset="0"/>
                            <a:ea typeface="Times New Roman" panose="02020603050405020304" pitchFamily="18" charset="0"/>
                          </a:rPr>
                          <m:t>2</m:t>
                        </m:r>
                      </m:num>
                      <m:den>
                        <m:r>
                          <a:rPr lang="nl-NL" sz="3600" i="1">
                            <a:effectLst/>
                            <a:latin typeface="Cambria Math" panose="02040503050406030204" pitchFamily="18" charset="0"/>
                            <a:ea typeface="Times New Roman" panose="02020603050405020304" pitchFamily="18" charset="0"/>
                          </a:rPr>
                          <m:t>5</m:t>
                        </m:r>
                      </m:den>
                    </m:f>
                    <m:r>
                      <a:rPr lang="nl-NL" sz="3600" i="1" smtClean="0">
                        <a:effectLst/>
                        <a:latin typeface="Cambria Math" panose="02040503050406030204" pitchFamily="18" charset="0"/>
                        <a:ea typeface="Times New Roman" panose="02020603050405020304" pitchFamily="18" charset="0"/>
                      </a:rPr>
                      <m:t>;</m:t>
                    </m:r>
                    <m:f>
                      <m:fPr>
                        <m:ctrlPr>
                          <a:rPr lang="vi-VN" sz="3600" i="1">
                            <a:effectLst/>
                            <a:latin typeface="Cambria Math" panose="02040503050406030204" pitchFamily="18" charset="0"/>
                            <a:ea typeface="Times New Roman" panose="02020603050405020304" pitchFamily="18" charset="0"/>
                          </a:rPr>
                        </m:ctrlPr>
                      </m:fPr>
                      <m:num>
                        <m:r>
                          <a:rPr lang="nl-NL" sz="3600" i="1">
                            <a:effectLst/>
                            <a:latin typeface="Cambria Math" panose="02040503050406030204" pitchFamily="18" charset="0"/>
                            <a:ea typeface="Times New Roman" panose="02020603050405020304" pitchFamily="18" charset="0"/>
                          </a:rPr>
                          <m:t>6</m:t>
                        </m:r>
                      </m:num>
                      <m:den>
                        <m:r>
                          <a:rPr lang="nl-NL" sz="3600" i="1">
                            <a:effectLst/>
                            <a:latin typeface="Cambria Math" panose="02040503050406030204" pitchFamily="18" charset="0"/>
                            <a:ea typeface="Times New Roman" panose="02020603050405020304" pitchFamily="18" charset="0"/>
                          </a:rPr>
                          <m:t>5</m:t>
                        </m:r>
                      </m:den>
                    </m:f>
                    <m:r>
                      <a:rPr lang="nl-NL" sz="3600" i="1">
                        <a:effectLst/>
                        <a:latin typeface="Cambria Math" panose="02040503050406030204" pitchFamily="18" charset="0"/>
                        <a:ea typeface="Times New Roman" panose="02020603050405020304" pitchFamily="18" charset="0"/>
                      </a:rPr>
                      <m:t>;</m:t>
                    </m:r>
                    <m:r>
                      <a:rPr lang="vi-VN" sz="3600" i="1" smtClean="0">
                        <a:effectLst/>
                        <a:latin typeface="Cambria Math" panose="02040503050406030204" pitchFamily="18" charset="0"/>
                        <a:ea typeface="Times New Roman" panose="02020603050405020304" pitchFamily="18" charset="0"/>
                      </a:rPr>
                      <m:t> </m:t>
                    </m:r>
                  </m:oMath>
                </a14:m>
                <a:r>
                  <a:rPr lang="en-US" sz="3600">
                    <a:effectLst/>
                    <a:latin typeface="Times New Roman" panose="02020603050405020304" pitchFamily="18" charset="0"/>
                    <a:ea typeface="Times New Roman" panose="02020603050405020304" pitchFamily="18" charset="0"/>
                  </a:rPr>
                  <a:t>theo thứ tự từ bé đến lớn</a:t>
                </a:r>
                <a:endParaRPr lang="vi-VN" sz="3600">
                  <a:effectLst/>
                  <a:latin typeface="Times New Roman" panose="02020603050405020304" pitchFamily="18" charset="0"/>
                  <a:ea typeface="Times New Roman" panose="02020603050405020304" pitchFamily="18" charset="0"/>
                </a:endParaRPr>
              </a:p>
              <a:p>
                <a:pPr algn="just"/>
                <a:r>
                  <a:rPr lang="nl-NL" sz="3600">
                    <a:effectLst/>
                    <a:latin typeface="Times New Roman" panose="02020603050405020304" pitchFamily="18" charset="0"/>
                    <a:ea typeface="Times New Roman" panose="02020603050405020304" pitchFamily="18" charset="0"/>
                  </a:rPr>
                  <a:t> </a:t>
                </a:r>
                <a:endParaRPr lang="vi-VN" sz="3600">
                  <a:effectLst/>
                  <a:latin typeface="Times New Roman" panose="02020603050405020304" pitchFamily="18" charset="0"/>
                  <a:ea typeface="Times New Roman" panose="02020603050405020304" pitchFamily="18" charset="0"/>
                </a:endParaRPr>
              </a:p>
              <a:p>
                <a:pPr algn="just"/>
                <a:r>
                  <a:rPr lang="nl-NL" sz="3600">
                    <a:effectLst/>
                    <a:latin typeface="Times New Roman" panose="02020603050405020304" pitchFamily="18" charset="0"/>
                    <a:ea typeface="Times New Roman" panose="02020603050405020304" pitchFamily="18" charset="0"/>
                  </a:rPr>
                  <a:t>b,Viết :</a:t>
                </a:r>
                <a:r>
                  <a:rPr lang="vi-VN" sz="3600">
                    <a:ea typeface="Times New Roman" panose="02020603050405020304" pitchFamily="18" charset="0"/>
                  </a:rPr>
                  <a:t> </a:t>
                </a:r>
                <a14:m>
                  <m:oMath xmlns:m="http://schemas.openxmlformats.org/officeDocument/2006/math">
                    <m:f>
                      <m:fPr>
                        <m:ctrlPr>
                          <a:rPr lang="vi-VN" sz="3600" i="1">
                            <a:latin typeface="Cambria Math" panose="02040503050406030204" pitchFamily="18" charset="0"/>
                            <a:ea typeface="Times New Roman" panose="02020603050405020304" pitchFamily="18" charset="0"/>
                          </a:rPr>
                        </m:ctrlPr>
                      </m:fPr>
                      <m:num>
                        <m:r>
                          <a:rPr lang="nl-NL" sz="3600" i="1">
                            <a:latin typeface="Cambria Math" panose="02040503050406030204" pitchFamily="18" charset="0"/>
                            <a:ea typeface="Times New Roman" panose="02020603050405020304" pitchFamily="18" charset="0"/>
                          </a:rPr>
                          <m:t>5</m:t>
                        </m:r>
                      </m:num>
                      <m:den>
                        <m:r>
                          <a:rPr lang="nl-NL" sz="3600" i="1">
                            <a:latin typeface="Cambria Math" panose="02040503050406030204" pitchFamily="18" charset="0"/>
                            <a:ea typeface="Times New Roman" panose="02020603050405020304" pitchFamily="18" charset="0"/>
                          </a:rPr>
                          <m:t>8</m:t>
                        </m:r>
                      </m:den>
                    </m:f>
                    <m:r>
                      <a:rPr lang="nl-NL" sz="3600" i="1">
                        <a:latin typeface="Cambria Math" panose="02040503050406030204" pitchFamily="18" charset="0"/>
                        <a:ea typeface="Times New Roman" panose="02020603050405020304" pitchFamily="18" charset="0"/>
                      </a:rPr>
                      <m:t> </m:t>
                    </m:r>
                    <m:r>
                      <a:rPr lang="vi-VN" sz="3600" b="0" i="1" smtClean="0">
                        <a:latin typeface="Cambria Math" panose="02040503050406030204" pitchFamily="18" charset="0"/>
                        <a:ea typeface="Times New Roman" panose="02020603050405020304" pitchFamily="18" charset="0"/>
                      </a:rPr>
                      <m:t>;</m:t>
                    </m:r>
                    <m:f>
                      <m:fPr>
                        <m:ctrlPr>
                          <a:rPr lang="vi-VN" sz="3600" i="1">
                            <a:effectLst/>
                            <a:latin typeface="Cambria Math" panose="02040503050406030204" pitchFamily="18" charset="0"/>
                            <a:ea typeface="Times New Roman" panose="02020603050405020304" pitchFamily="18" charset="0"/>
                          </a:rPr>
                        </m:ctrlPr>
                      </m:fPr>
                      <m:num>
                        <m:r>
                          <a:rPr lang="nl-NL" sz="3600" i="1">
                            <a:effectLst/>
                            <a:latin typeface="Cambria Math" panose="02040503050406030204" pitchFamily="18" charset="0"/>
                            <a:ea typeface="Times New Roman" panose="02020603050405020304" pitchFamily="18" charset="0"/>
                          </a:rPr>
                          <m:t>9</m:t>
                        </m:r>
                      </m:num>
                      <m:den>
                        <m:r>
                          <a:rPr lang="nl-NL" sz="3600" i="1">
                            <a:effectLst/>
                            <a:latin typeface="Cambria Math" panose="02040503050406030204" pitchFamily="18" charset="0"/>
                            <a:ea typeface="Times New Roman" panose="02020603050405020304" pitchFamily="18" charset="0"/>
                          </a:rPr>
                          <m:t>8</m:t>
                        </m:r>
                      </m:den>
                    </m:f>
                    <m:r>
                      <a:rPr lang="nl-NL" sz="3600" i="1">
                        <a:effectLst/>
                        <a:latin typeface="Cambria Math" panose="02040503050406030204" pitchFamily="18" charset="0"/>
                        <a:ea typeface="Times New Roman" panose="02020603050405020304" pitchFamily="18" charset="0"/>
                      </a:rPr>
                      <m:t>;  1</m:t>
                    </m:r>
                  </m:oMath>
                </a14:m>
                <a:r>
                  <a:rPr lang="en-US" sz="3600">
                    <a:latin typeface="Times New Roman" panose="02020603050405020304" pitchFamily="18" charset="0"/>
                    <a:ea typeface="Times New Roman" panose="02020603050405020304" pitchFamily="18" charset="0"/>
                  </a:rPr>
                  <a:t> theo thứ tự từ lớn đến bé</a:t>
                </a:r>
                <a:endParaRPr lang="vi-VN" sz="3600">
                  <a:effectLst/>
                  <a:latin typeface="Times New Roman" panose="02020603050405020304" pitchFamily="18" charset="0"/>
                  <a:ea typeface="Times New Roman" panose="02020603050405020304" pitchFamily="18" charset="0"/>
                </a:endParaRPr>
              </a:p>
            </p:txBody>
          </p:sp>
        </mc:Choice>
        <mc:Fallback xmlns="">
          <p:sp>
            <p:nvSpPr>
              <p:cNvPr id="7" name="Hình chữ nhật 2">
                <a:extLst>
                  <a:ext uri="{FF2B5EF4-FFF2-40B4-BE49-F238E27FC236}">
                    <a16:creationId xmlns:a16="http://schemas.microsoft.com/office/drawing/2014/main" id="{537D2B82-C1F8-F2DC-809F-03788BBB8845}"/>
                  </a:ext>
                </a:extLst>
              </p:cNvPr>
              <p:cNvSpPr>
                <a:spLocks noRot="1" noChangeAspect="1" noMove="1" noResize="1" noEditPoints="1" noAdjustHandles="1" noChangeArrowheads="1" noChangeShapeType="1" noTextEdit="1"/>
              </p:cNvSpPr>
              <p:nvPr/>
            </p:nvSpPr>
            <p:spPr bwMode="auto">
              <a:xfrm>
                <a:off x="1324000" y="1795493"/>
                <a:ext cx="8988081" cy="4708543"/>
              </a:xfrm>
              <a:prstGeom prst="rect">
                <a:avLst/>
              </a:prstGeom>
              <a:blipFill>
                <a:blip r:embed="rId9"/>
                <a:stretch>
                  <a:fillRect l="-1752" r="-1685"/>
                </a:stretch>
              </a:blipFill>
              <a:ln w="57150" cap="flat" cmpd="sng" algn="ctr">
                <a:solidFill>
                  <a:schemeClr val="accent1">
                    <a:lumMod val="60000"/>
                    <a:lumOff val="40000"/>
                  </a:schemeClr>
                </a:solidFill>
                <a:prstDash val="solid"/>
                <a:round/>
                <a:headEnd type="none" w="med" len="med"/>
                <a:tailEnd type="none" w="med" len="med"/>
              </a:ln>
              <a:effectLst/>
            </p:spPr>
            <p:txBody>
              <a:bodyPr/>
              <a:lstStyle/>
              <a:p>
                <a:r>
                  <a:rPr lang="en-US">
                    <a:noFill/>
                  </a:rPr>
                  <a:t> </a:t>
                </a:r>
              </a:p>
            </p:txBody>
          </p:sp>
        </mc:Fallback>
      </mc:AlternateContent>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75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type="lt">
                                    <p:tmPct val="0"/>
                                  </p:iterate>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54233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5"/>
          <a:stretch>
            <a:fillRect/>
          </a:stretch>
        </p:blipFill>
        <p:spPr>
          <a:xfrm>
            <a:off x="-588935" y="-395677"/>
            <a:ext cx="3974937" cy="2651990"/>
          </a:xfrm>
          <a:prstGeom prst="rect">
            <a:avLst/>
          </a:prstGeom>
        </p:spPr>
      </p:pic>
      <p:pic>
        <p:nvPicPr>
          <p:cNvPr id="22" name="图片 21"/>
          <p:cNvPicPr>
            <a:picLocks noChangeAspect="1"/>
          </p:cNvPicPr>
          <p:nvPr/>
        </p:nvPicPr>
        <p:blipFill>
          <a:blip r:embed="rId6"/>
          <a:stretch>
            <a:fillRect/>
          </a:stretch>
        </p:blipFill>
        <p:spPr>
          <a:xfrm>
            <a:off x="9214970" y="-446169"/>
            <a:ext cx="2438611" cy="2438611"/>
          </a:xfrm>
          <a:prstGeom prst="rect">
            <a:avLst/>
          </a:prstGeom>
        </p:spPr>
      </p:pic>
      <p:pic>
        <p:nvPicPr>
          <p:cNvPr id="2" name="图片 1"/>
          <p:cNvPicPr>
            <a:picLocks noChangeAspect="1"/>
          </p:cNvPicPr>
          <p:nvPr/>
        </p:nvPicPr>
        <p:blipFill>
          <a:blip r:embed="rId7"/>
          <a:stretch>
            <a:fillRect/>
          </a:stretch>
        </p:blipFill>
        <p:spPr>
          <a:xfrm>
            <a:off x="9182845" y="-83682"/>
            <a:ext cx="4102964" cy="2743438"/>
          </a:xfrm>
          <a:prstGeom prst="rect">
            <a:avLst/>
          </a:prstGeom>
        </p:spPr>
      </p:pic>
      <p:pic>
        <p:nvPicPr>
          <p:cNvPr id="4" name="图片 3"/>
          <p:cNvPicPr>
            <a:picLocks noChangeAspect="1"/>
          </p:cNvPicPr>
          <p:nvPr/>
        </p:nvPicPr>
        <p:blipFill>
          <a:blip r:embed="rId8"/>
          <a:stretch>
            <a:fillRect/>
          </a:stretch>
        </p:blipFill>
        <p:spPr>
          <a:xfrm>
            <a:off x="-63884" y="1279787"/>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9"/>
          <a:stretch>
            <a:fillRect/>
          </a:stretch>
        </p:blipFill>
        <p:spPr>
          <a:xfrm>
            <a:off x="10643395" y="4968196"/>
            <a:ext cx="1816569" cy="1549627"/>
          </a:xfrm>
          <a:prstGeom prst="rect">
            <a:avLst/>
          </a:prstGeom>
        </p:spPr>
      </p:pic>
      <p:pic>
        <p:nvPicPr>
          <p:cNvPr id="27" name="图片 17"/>
          <p:cNvPicPr>
            <a:picLocks noChangeAspect="1"/>
          </p:cNvPicPr>
          <p:nvPr/>
        </p:nvPicPr>
        <p:blipFill>
          <a:blip r:embed="rId10"/>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1"/>
          <a:stretch>
            <a:fillRect/>
          </a:stretch>
        </p:blipFill>
        <p:spPr>
          <a:xfrm>
            <a:off x="11218431" y="8539785"/>
            <a:ext cx="439257" cy="701740"/>
          </a:xfrm>
          <a:prstGeom prst="rect">
            <a:avLst/>
          </a:prstGeom>
        </p:spPr>
      </p:pic>
      <p:pic>
        <p:nvPicPr>
          <p:cNvPr id="30" name="图片 19"/>
          <p:cNvPicPr>
            <a:picLocks noChangeAspect="1"/>
          </p:cNvPicPr>
          <p:nvPr/>
        </p:nvPicPr>
        <p:blipFill>
          <a:blip r:embed="rId12"/>
          <a:stretch>
            <a:fillRect/>
          </a:stretch>
        </p:blipFill>
        <p:spPr>
          <a:xfrm>
            <a:off x="12224306" y="8956590"/>
            <a:ext cx="471316" cy="484832"/>
          </a:xfrm>
          <a:prstGeom prst="rect">
            <a:avLst/>
          </a:prstGeom>
        </p:spPr>
      </p:pic>
      <p:pic>
        <p:nvPicPr>
          <p:cNvPr id="31" name="图片 20"/>
          <p:cNvPicPr>
            <a:picLocks noChangeAspect="1"/>
          </p:cNvPicPr>
          <p:nvPr/>
        </p:nvPicPr>
        <p:blipFill>
          <a:blip r:embed="rId13"/>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4"/>
          <a:stretch>
            <a:fillRect/>
          </a:stretch>
        </p:blipFill>
        <p:spPr>
          <a:xfrm>
            <a:off x="11858491" y="6971063"/>
            <a:ext cx="356257" cy="2125755"/>
          </a:xfrm>
          <a:prstGeom prst="rect">
            <a:avLst/>
          </a:prstGeom>
        </p:spPr>
      </p:pic>
      <p:sp>
        <p:nvSpPr>
          <p:cNvPr id="6" name="Text Box 5">
            <a:extLst>
              <a:ext uri="{FF2B5EF4-FFF2-40B4-BE49-F238E27FC236}">
                <a16:creationId xmlns:a16="http://schemas.microsoft.com/office/drawing/2014/main" id="{9DE055F6-3022-6F9B-67E4-510A6EC6EDA8}"/>
              </a:ext>
            </a:extLst>
          </p:cNvPr>
          <p:cNvSpPr txBox="1">
            <a:spLocks noChangeArrowheads="1"/>
          </p:cNvSpPr>
          <p:nvPr/>
        </p:nvSpPr>
        <p:spPr bwMode="auto">
          <a:xfrm>
            <a:off x="463307" y="554666"/>
            <a:ext cx="8516918" cy="646331"/>
          </a:xfrm>
          <a:prstGeom prst="rect">
            <a:avLst/>
          </a:prstGeom>
          <a:noFill/>
          <a:ln w="9525">
            <a:noFill/>
            <a:miter lim="800000"/>
            <a:headEnd/>
            <a:tailEnd/>
          </a:ln>
        </p:spPr>
        <p:txBody>
          <a:bodyPr wrap="square">
            <a:spAutoFit/>
          </a:bodyPr>
          <a:lstStyle/>
          <a:p>
            <a:pPr eaLnBrk="1" hangingPunct="1">
              <a:spcBef>
                <a:spcPct val="50000"/>
              </a:spcBef>
            </a:pPr>
            <a:r>
              <a:rPr lang="en-US" sz="3600" dirty="0" err="1">
                <a:solidFill>
                  <a:srgbClr val="000000"/>
                </a:solidFill>
                <a:latin typeface="Arial" charset="0"/>
              </a:rPr>
              <a:t>Bài</a:t>
            </a:r>
            <a:r>
              <a:rPr lang="en-US" sz="3600" dirty="0">
                <a:solidFill>
                  <a:srgbClr val="000000"/>
                </a:solidFill>
                <a:latin typeface="Arial" charset="0"/>
              </a:rPr>
              <a:t> 3:</a:t>
            </a:r>
          </a:p>
        </p:txBody>
      </p:sp>
      <p:sp>
        <p:nvSpPr>
          <p:cNvPr id="7" name="Rectangle 6">
            <a:extLst>
              <a:ext uri="{FF2B5EF4-FFF2-40B4-BE49-F238E27FC236}">
                <a16:creationId xmlns:a16="http://schemas.microsoft.com/office/drawing/2014/main" id="{143C6A62-4F89-0AB4-D357-F29F62B61915}"/>
              </a:ext>
            </a:extLst>
          </p:cNvPr>
          <p:cNvSpPr>
            <a:spLocks noChangeArrowheads="1"/>
          </p:cNvSpPr>
          <p:nvPr/>
        </p:nvSpPr>
        <p:spPr bwMode="auto">
          <a:xfrm>
            <a:off x="1398532" y="1646511"/>
            <a:ext cx="9205847"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dirty="0">
                <a:ln>
                  <a:noFill/>
                </a:ln>
                <a:solidFill>
                  <a:srgbClr val="000000"/>
                </a:solidFill>
                <a:effectLst/>
                <a:latin typeface="OpenSans"/>
              </a:rPr>
              <a:t>a) Nêu phân số dưới mỗi vạch chia của tia số:</a:t>
            </a:r>
            <a:endParaRPr kumimoji="0" lang="vi-VN" altLang="vi-VN"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dirty="0">
                <a:ln>
                  <a:noFill/>
                </a:ln>
                <a:solidFill>
                  <a:srgbClr val="000000"/>
                </a:solidFill>
                <a:effectLst/>
                <a:latin typeface="OpenSans"/>
              </a:rPr>
              <a:t>                                           </a:t>
            </a:r>
            <a:endParaRPr kumimoji="0" lang="vi-VN" altLang="vi-VN"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4000" b="0" i="0" u="none" strike="noStrike" cap="none" normalizeH="0" baseline="0" dirty="0">
              <a:ln>
                <a:noFill/>
              </a:ln>
              <a:solidFill>
                <a:srgbClr val="000000"/>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vi-VN" altLang="vi-VN" sz="4000" dirty="0">
              <a:solidFill>
                <a:srgbClr val="000000"/>
              </a:solidFill>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dirty="0">
                <a:ln>
                  <a:noFill/>
                </a:ln>
                <a:solidFill>
                  <a:srgbClr val="000000"/>
                </a:solidFill>
                <a:effectLst/>
                <a:latin typeface="OpenSans"/>
              </a:rPr>
              <a:t>b) Trong các phân số trên, phân số nào lớn hơn 1, phân số nào bé hơn 1?</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dirty="0">
                <a:ln>
                  <a:noFill/>
                </a:ln>
                <a:solidFill>
                  <a:srgbClr val="000000"/>
                </a:solidFill>
                <a:effectLst/>
                <a:latin typeface="OpenSans"/>
              </a:rPr>
              <a:t/>
            </a:r>
            <a:br>
              <a:rPr kumimoji="0" lang="vi-VN" altLang="vi-VN" sz="4000" b="0" i="0" u="none" strike="noStrike" cap="none" normalizeH="0" baseline="0" dirty="0">
                <a:ln>
                  <a:noFill/>
                </a:ln>
                <a:solidFill>
                  <a:srgbClr val="000000"/>
                </a:solidFill>
                <a:effectLst/>
                <a:latin typeface="OpenSans"/>
              </a:rPr>
            </a:br>
            <a:r>
              <a:rPr kumimoji="0" lang="vi-VN" altLang="vi-VN" sz="4000" b="0" i="0" u="none" strike="noStrike" cap="none" normalizeH="0" baseline="0" dirty="0">
                <a:ln>
                  <a:noFill/>
                </a:ln>
                <a:solidFill>
                  <a:srgbClr val="000000"/>
                </a:solidFill>
                <a:effectLst/>
                <a:latin typeface="OpenSans"/>
              </a:rPr>
              <a:t/>
            </a:r>
            <a:br>
              <a:rPr kumimoji="0" lang="vi-VN" altLang="vi-VN" sz="4000" b="0" i="0" u="none" strike="noStrike" cap="none" normalizeH="0" baseline="0" dirty="0">
                <a:ln>
                  <a:noFill/>
                </a:ln>
                <a:solidFill>
                  <a:srgbClr val="000000"/>
                </a:solidFill>
                <a:effectLst/>
                <a:latin typeface="OpenSans"/>
              </a:rPr>
            </a:br>
            <a:r>
              <a:rPr kumimoji="0" lang="vi-VN" altLang="vi-VN" sz="1200" b="0" i="0" u="none" strike="noStrike" cap="none" normalizeH="0" baseline="0" dirty="0">
                <a:ln>
                  <a:noFill/>
                </a:ln>
                <a:solidFill>
                  <a:srgbClr val="003399"/>
                </a:solidFill>
                <a:effectLst/>
                <a:latin typeface="OpenSans"/>
                <a:hlinkClick r:id="rId15"/>
              </a:rPr>
              <a:t>.</a:t>
            </a:r>
            <a:endParaRPr kumimoji="0" lang="vi-VN" altLang="vi-VN" sz="2800" b="0" i="0" u="none" strike="noStrike" cap="none" normalizeH="0" baseline="0" dirty="0">
              <a:ln>
                <a:noFill/>
              </a:ln>
              <a:solidFill>
                <a:schemeClr val="tx1"/>
              </a:solidFill>
              <a:effectLst/>
              <a:latin typeface="Arial" panose="020B0604020202020204" pitchFamily="34" charset="0"/>
            </a:endParaRPr>
          </a:p>
        </p:txBody>
      </p:sp>
      <p:pic>
        <p:nvPicPr>
          <p:cNvPr id="9" name="Picture 2">
            <a:extLst>
              <a:ext uri="{FF2B5EF4-FFF2-40B4-BE49-F238E27FC236}">
                <a16:creationId xmlns:a16="http://schemas.microsoft.com/office/drawing/2014/main" id="{F81290A2-F015-BE26-5354-4AE135D74D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98925" y="2984047"/>
            <a:ext cx="7324549" cy="110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iterate type="lt">
                                    <p:tmPct val="0"/>
                                  </p:iterate>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5"/>
          <a:stretch>
            <a:fillRect/>
          </a:stretch>
        </p:blipFill>
        <p:spPr>
          <a:xfrm>
            <a:off x="-588935" y="-395677"/>
            <a:ext cx="3974937" cy="2651990"/>
          </a:xfrm>
          <a:prstGeom prst="rect">
            <a:avLst/>
          </a:prstGeom>
        </p:spPr>
      </p:pic>
      <p:pic>
        <p:nvPicPr>
          <p:cNvPr id="22" name="图片 21"/>
          <p:cNvPicPr>
            <a:picLocks noChangeAspect="1"/>
          </p:cNvPicPr>
          <p:nvPr/>
        </p:nvPicPr>
        <p:blipFill>
          <a:blip r:embed="rId6"/>
          <a:stretch>
            <a:fillRect/>
          </a:stretch>
        </p:blipFill>
        <p:spPr>
          <a:xfrm>
            <a:off x="9214970" y="-446169"/>
            <a:ext cx="2438611" cy="2438611"/>
          </a:xfrm>
          <a:prstGeom prst="rect">
            <a:avLst/>
          </a:prstGeom>
        </p:spPr>
      </p:pic>
      <p:pic>
        <p:nvPicPr>
          <p:cNvPr id="2" name="图片 1"/>
          <p:cNvPicPr>
            <a:picLocks noChangeAspect="1"/>
          </p:cNvPicPr>
          <p:nvPr/>
        </p:nvPicPr>
        <p:blipFill>
          <a:blip r:embed="rId7"/>
          <a:stretch>
            <a:fillRect/>
          </a:stretch>
        </p:blipFill>
        <p:spPr>
          <a:xfrm>
            <a:off x="9182845" y="-83682"/>
            <a:ext cx="4102964" cy="2743438"/>
          </a:xfrm>
          <a:prstGeom prst="rect">
            <a:avLst/>
          </a:prstGeom>
        </p:spPr>
      </p:pic>
      <p:pic>
        <p:nvPicPr>
          <p:cNvPr id="4" name="图片 3"/>
          <p:cNvPicPr>
            <a:picLocks noChangeAspect="1"/>
          </p:cNvPicPr>
          <p:nvPr/>
        </p:nvPicPr>
        <p:blipFill>
          <a:blip r:embed="rId8"/>
          <a:stretch>
            <a:fillRect/>
          </a:stretch>
        </p:blipFill>
        <p:spPr>
          <a:xfrm>
            <a:off x="-63884" y="1279787"/>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9"/>
          <a:stretch>
            <a:fillRect/>
          </a:stretch>
        </p:blipFill>
        <p:spPr>
          <a:xfrm>
            <a:off x="10643395" y="4968196"/>
            <a:ext cx="1816569" cy="1549627"/>
          </a:xfrm>
          <a:prstGeom prst="rect">
            <a:avLst/>
          </a:prstGeom>
        </p:spPr>
      </p:pic>
      <p:pic>
        <p:nvPicPr>
          <p:cNvPr id="27" name="图片 17"/>
          <p:cNvPicPr>
            <a:picLocks noChangeAspect="1"/>
          </p:cNvPicPr>
          <p:nvPr/>
        </p:nvPicPr>
        <p:blipFill>
          <a:blip r:embed="rId10"/>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1"/>
          <a:stretch>
            <a:fillRect/>
          </a:stretch>
        </p:blipFill>
        <p:spPr>
          <a:xfrm>
            <a:off x="11218431" y="8539785"/>
            <a:ext cx="439257" cy="701740"/>
          </a:xfrm>
          <a:prstGeom prst="rect">
            <a:avLst/>
          </a:prstGeom>
        </p:spPr>
      </p:pic>
      <p:pic>
        <p:nvPicPr>
          <p:cNvPr id="30" name="图片 19"/>
          <p:cNvPicPr>
            <a:picLocks noChangeAspect="1"/>
          </p:cNvPicPr>
          <p:nvPr/>
        </p:nvPicPr>
        <p:blipFill>
          <a:blip r:embed="rId12"/>
          <a:stretch>
            <a:fillRect/>
          </a:stretch>
        </p:blipFill>
        <p:spPr>
          <a:xfrm>
            <a:off x="12224306" y="8956590"/>
            <a:ext cx="471316" cy="484832"/>
          </a:xfrm>
          <a:prstGeom prst="rect">
            <a:avLst/>
          </a:prstGeom>
        </p:spPr>
      </p:pic>
      <p:pic>
        <p:nvPicPr>
          <p:cNvPr id="31" name="图片 20"/>
          <p:cNvPicPr>
            <a:picLocks noChangeAspect="1"/>
          </p:cNvPicPr>
          <p:nvPr/>
        </p:nvPicPr>
        <p:blipFill>
          <a:blip r:embed="rId13"/>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4"/>
          <a:stretch>
            <a:fillRect/>
          </a:stretch>
        </p:blipFill>
        <p:spPr>
          <a:xfrm>
            <a:off x="11858491" y="6971063"/>
            <a:ext cx="356257" cy="2125755"/>
          </a:xfrm>
          <a:prstGeom prst="rect">
            <a:avLst/>
          </a:prstGeom>
        </p:spPr>
      </p:pic>
      <p:sp>
        <p:nvSpPr>
          <p:cNvPr id="6" name="Text Box 5">
            <a:extLst>
              <a:ext uri="{FF2B5EF4-FFF2-40B4-BE49-F238E27FC236}">
                <a16:creationId xmlns:a16="http://schemas.microsoft.com/office/drawing/2014/main" id="{9DE055F6-3022-6F9B-67E4-510A6EC6EDA8}"/>
              </a:ext>
            </a:extLst>
          </p:cNvPr>
          <p:cNvSpPr txBox="1">
            <a:spLocks noChangeArrowheads="1"/>
          </p:cNvSpPr>
          <p:nvPr/>
        </p:nvSpPr>
        <p:spPr bwMode="auto">
          <a:xfrm>
            <a:off x="463307" y="554666"/>
            <a:ext cx="8516918" cy="646331"/>
          </a:xfrm>
          <a:prstGeom prst="rect">
            <a:avLst/>
          </a:prstGeom>
          <a:noFill/>
          <a:ln w="9525">
            <a:noFill/>
            <a:miter lim="800000"/>
            <a:headEnd/>
            <a:tailEnd/>
          </a:ln>
        </p:spPr>
        <p:txBody>
          <a:bodyPr wrap="square">
            <a:spAutoFit/>
          </a:bodyPr>
          <a:lstStyle/>
          <a:p>
            <a:pPr eaLnBrk="1" hangingPunct="1">
              <a:spcBef>
                <a:spcPct val="50000"/>
              </a:spcBef>
            </a:pPr>
            <a:r>
              <a:rPr lang="en-US" sz="3600" dirty="0" err="1">
                <a:solidFill>
                  <a:srgbClr val="000000"/>
                </a:solidFill>
                <a:latin typeface="Arial" charset="0"/>
              </a:rPr>
              <a:t>Bài</a:t>
            </a:r>
            <a:r>
              <a:rPr lang="en-US" sz="3600" dirty="0">
                <a:solidFill>
                  <a:srgbClr val="000000"/>
                </a:solidFill>
                <a:latin typeface="Arial" charset="0"/>
              </a:rPr>
              <a:t> 3:</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4343E8E1-FF5B-A5F1-4DE4-DC707285A4B5}"/>
                  </a:ext>
                </a:extLst>
              </p:cNvPr>
              <p:cNvSpPr>
                <a:spLocks noChangeArrowheads="1"/>
              </p:cNvSpPr>
              <p:nvPr/>
            </p:nvSpPr>
            <p:spPr bwMode="auto">
              <a:xfrm>
                <a:off x="1618694" y="1940697"/>
                <a:ext cx="9741693" cy="45607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200" b="0" i="0" u="none" strike="noStrike" cap="none" normalizeH="0" baseline="0" dirty="0">
                    <a:ln>
                      <a:noFill/>
                    </a:ln>
                    <a:solidFill>
                      <a:schemeClr val="tx1"/>
                    </a:solidFill>
                    <a:effectLst/>
                    <a:latin typeface="OpenSans"/>
                  </a:rPr>
                  <a:t>a)</a:t>
                </a:r>
                <a:endParaRPr kumimoji="0" lang="vi-VN" altLang="vi-VN"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400" b="0" i="0" u="none" strike="noStrike" cap="none" normalizeH="0" baseline="0" dirty="0">
                    <a:ln>
                      <a:noFill/>
                    </a:ln>
                    <a:solidFill>
                      <a:schemeClr val="tx1"/>
                    </a:solidFill>
                    <a:effectLst/>
                    <a:latin typeface="OpenSans"/>
                  </a:rPr>
                  <a:t>  </a:t>
                </a:r>
                <a:r>
                  <a:rPr kumimoji="0" lang="vi-VN" altLang="vi-VN" sz="4800" b="0" i="0" u="none" strike="noStrike" cap="none" normalizeH="0" baseline="0" dirty="0">
                    <a:ln>
                      <a:noFill/>
                    </a:ln>
                    <a:solidFill>
                      <a:schemeClr val="tx1"/>
                    </a:solidFill>
                    <a:effectLst/>
                    <a:latin typeface="OpenSans"/>
                  </a:rPr>
                  <a:t>                            </a:t>
                </a:r>
                <a:endParaRPr kumimoji="0" lang="vi-VN" altLang="vi-VN"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vi-VN" altLang="vi-VN" sz="1400" dirty="0">
                  <a:solidFill>
                    <a:schemeClr val="tx1"/>
                  </a:solidFill>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400" b="0" i="0" u="none" strike="noStrike" cap="none" normalizeH="0" baseline="0" dirty="0">
                  <a:ln>
                    <a:noFill/>
                  </a:ln>
                  <a:solidFill>
                    <a:schemeClr val="tx1"/>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vi-VN" altLang="vi-VN" sz="1400" dirty="0">
                  <a:solidFill>
                    <a:schemeClr val="tx1"/>
                  </a:solidFill>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400" b="0" i="0" u="none" strike="noStrike" cap="none" normalizeH="0" baseline="0" dirty="0">
                  <a:ln>
                    <a:noFill/>
                  </a:ln>
                  <a:solidFill>
                    <a:schemeClr val="tx1"/>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vi-VN" altLang="vi-VN" sz="1400" dirty="0">
                  <a:solidFill>
                    <a:schemeClr val="tx1"/>
                  </a:solidFill>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400" b="0" i="0" u="none" strike="noStrike" cap="none" normalizeH="0" baseline="0" dirty="0">
                  <a:ln>
                    <a:noFill/>
                  </a:ln>
                  <a:solidFill>
                    <a:schemeClr val="tx1"/>
                  </a:solidFill>
                  <a:effectLst/>
                  <a:latin typeface="OpenSans"/>
                </a:endParaRPr>
              </a:p>
              <a:p>
                <a:pPr lvl="0"/>
                <a:r>
                  <a:rPr kumimoji="0" lang="vi-VN" altLang="vi-VN" sz="3200" b="0" i="0" u="none" strike="noStrike" cap="none" normalizeH="0" baseline="0" dirty="0">
                    <a:ln>
                      <a:noFill/>
                    </a:ln>
                    <a:solidFill>
                      <a:schemeClr val="tx1"/>
                    </a:solidFill>
                    <a:effectLst/>
                    <a:latin typeface="OpenSans"/>
                  </a:rPr>
                  <a:t> b,Trong các phân số trên, phân số lớn hơn 1 là: </a:t>
                </a:r>
                <a:r>
                  <a:rPr lang="vi-VN" sz="3200" dirty="0">
                    <a:solidFill>
                      <a:schemeClr val="tx1"/>
                    </a:solidFill>
                  </a:rPr>
                  <a:t> </a:t>
                </a:r>
                <a14:m>
                  <m:oMath xmlns:m="http://schemas.openxmlformats.org/officeDocument/2006/math">
                    <m:f>
                      <m:fPr>
                        <m:ctrlPr>
                          <a:rPr lang="vi-VN" sz="3200" i="1">
                            <a:solidFill>
                              <a:schemeClr val="tx1"/>
                            </a:solidFill>
                            <a:latin typeface="Cambria Math" panose="02040503050406030204" pitchFamily="18" charset="0"/>
                          </a:rPr>
                        </m:ctrlPr>
                      </m:fPr>
                      <m:num>
                        <m:r>
                          <a:rPr lang="vi-VN" sz="3200" b="0" i="1" smtClean="0">
                            <a:solidFill>
                              <a:schemeClr val="tx1"/>
                            </a:solidFill>
                            <a:latin typeface="Cambria Math" panose="02040503050406030204" pitchFamily="18" charset="0"/>
                          </a:rPr>
                          <m:t>7</m:t>
                        </m:r>
                      </m:num>
                      <m:den>
                        <m:r>
                          <a:rPr lang="vi-VN" sz="3200" i="1">
                            <a:solidFill>
                              <a:schemeClr val="tx1"/>
                            </a:solidFill>
                            <a:latin typeface="Cambria Math" panose="02040503050406030204" pitchFamily="18" charset="0"/>
                          </a:rPr>
                          <m:t>6</m:t>
                        </m:r>
                      </m:den>
                    </m:f>
                    <m:r>
                      <a:rPr lang="nl-NL" sz="3200" i="1">
                        <a:solidFill>
                          <a:schemeClr val="tx1"/>
                        </a:solidFill>
                        <a:latin typeface="Cambria Math" panose="02040503050406030204" pitchFamily="18" charset="0"/>
                      </a:rPr>
                      <m:t>;</m:t>
                    </m:r>
                    <m:f>
                      <m:fPr>
                        <m:ctrlPr>
                          <a:rPr lang="vi-VN" sz="3200" i="1">
                            <a:solidFill>
                              <a:schemeClr val="tx1"/>
                            </a:solidFill>
                            <a:latin typeface="Cambria Math" panose="02040503050406030204" pitchFamily="18" charset="0"/>
                          </a:rPr>
                        </m:ctrlPr>
                      </m:fPr>
                      <m:num>
                        <m:r>
                          <a:rPr lang="vi-VN" sz="3200" b="0" i="1" smtClean="0">
                            <a:solidFill>
                              <a:schemeClr val="tx1"/>
                            </a:solidFill>
                            <a:latin typeface="Cambria Math" panose="02040503050406030204" pitchFamily="18" charset="0"/>
                          </a:rPr>
                          <m:t>8</m:t>
                        </m:r>
                      </m:num>
                      <m:den>
                        <m:r>
                          <a:rPr lang="vi-VN" sz="3200" i="1">
                            <a:solidFill>
                              <a:schemeClr val="tx1"/>
                            </a:solidFill>
                            <a:latin typeface="Cambria Math" panose="02040503050406030204" pitchFamily="18" charset="0"/>
                          </a:rPr>
                          <m:t>6</m:t>
                        </m:r>
                      </m:den>
                    </m:f>
                  </m:oMath>
                </a14:m>
                <a:endParaRPr kumimoji="0" lang="vi-VN" altLang="vi-VN" sz="3200" b="0" i="0" u="none" strike="noStrike" cap="none" normalizeH="0" baseline="0" dirty="0">
                  <a:ln>
                    <a:noFill/>
                  </a:ln>
                  <a:solidFill>
                    <a:schemeClr val="tx1"/>
                  </a:solidFill>
                  <a:effectLst/>
                  <a:latin typeface="OpenSans"/>
                </a:endParaRPr>
              </a:p>
              <a:p>
                <a:pPr lvl="0"/>
                <a:r>
                  <a:rPr kumimoji="0" lang="vi-VN" altLang="vi-VN" sz="3200" b="0" i="0" u="none" strike="noStrike" cap="none" normalizeH="0" baseline="0" dirty="0">
                    <a:ln>
                      <a:noFill/>
                    </a:ln>
                    <a:solidFill>
                      <a:schemeClr val="tx1"/>
                    </a:solidFill>
                    <a:effectLst/>
                    <a:latin typeface="OpenSans"/>
                  </a:rPr>
                  <a:t>Phân số bé hơn 1 là: </a:t>
                </a:r>
                <a:r>
                  <a:rPr lang="vi-VN" sz="3200" dirty="0">
                    <a:solidFill>
                      <a:schemeClr val="tx1"/>
                    </a:solidFill>
                  </a:rPr>
                  <a:t> </a:t>
                </a:r>
                <a14:m>
                  <m:oMath xmlns:m="http://schemas.openxmlformats.org/officeDocument/2006/math">
                    <m:f>
                      <m:fPr>
                        <m:ctrlPr>
                          <a:rPr lang="vi-VN" sz="3200" i="1">
                            <a:solidFill>
                              <a:schemeClr val="tx1"/>
                            </a:solidFill>
                            <a:latin typeface="Cambria Math" panose="02040503050406030204" pitchFamily="18" charset="0"/>
                          </a:rPr>
                        </m:ctrlPr>
                      </m:fPr>
                      <m:num>
                        <m:r>
                          <a:rPr lang="vi-VN" sz="3200" b="0" i="1" smtClean="0">
                            <a:solidFill>
                              <a:schemeClr val="tx1"/>
                            </a:solidFill>
                            <a:latin typeface="Cambria Math" panose="02040503050406030204" pitchFamily="18" charset="0"/>
                          </a:rPr>
                          <m:t>1</m:t>
                        </m:r>
                      </m:num>
                      <m:den>
                        <m:r>
                          <a:rPr lang="vi-VN" sz="3200" i="1">
                            <a:solidFill>
                              <a:schemeClr val="tx1"/>
                            </a:solidFill>
                            <a:latin typeface="Cambria Math" panose="02040503050406030204" pitchFamily="18" charset="0"/>
                          </a:rPr>
                          <m:t>6</m:t>
                        </m:r>
                      </m:den>
                    </m:f>
                    <m:r>
                      <a:rPr lang="nl-NL" sz="3200" i="1">
                        <a:solidFill>
                          <a:schemeClr val="tx1"/>
                        </a:solidFill>
                        <a:latin typeface="Cambria Math" panose="02040503050406030204" pitchFamily="18" charset="0"/>
                      </a:rPr>
                      <m:t>;</m:t>
                    </m:r>
                    <m:f>
                      <m:fPr>
                        <m:ctrlPr>
                          <a:rPr lang="vi-VN" sz="3200" i="1">
                            <a:solidFill>
                              <a:schemeClr val="tx1"/>
                            </a:solidFill>
                            <a:latin typeface="Cambria Math" panose="02040503050406030204" pitchFamily="18" charset="0"/>
                          </a:rPr>
                        </m:ctrlPr>
                      </m:fPr>
                      <m:num>
                        <m:r>
                          <a:rPr lang="vi-VN" sz="3200" b="0" i="1" smtClean="0">
                            <a:solidFill>
                              <a:schemeClr val="tx1"/>
                            </a:solidFill>
                            <a:latin typeface="Cambria Math" panose="02040503050406030204" pitchFamily="18" charset="0"/>
                          </a:rPr>
                          <m:t>2</m:t>
                        </m:r>
                      </m:num>
                      <m:den>
                        <m:r>
                          <a:rPr lang="vi-VN" sz="3200" i="1">
                            <a:solidFill>
                              <a:schemeClr val="tx1"/>
                            </a:solidFill>
                            <a:latin typeface="Cambria Math" panose="02040503050406030204" pitchFamily="18" charset="0"/>
                          </a:rPr>
                          <m:t>6</m:t>
                        </m:r>
                      </m:den>
                    </m:f>
                    <m:r>
                      <a:rPr lang="vi-VN" sz="3200" i="1">
                        <a:solidFill>
                          <a:schemeClr val="tx1"/>
                        </a:solidFill>
                        <a:latin typeface="Cambria Math" panose="02040503050406030204" pitchFamily="18" charset="0"/>
                      </a:rPr>
                      <m:t> </m:t>
                    </m:r>
                    <m:f>
                      <m:fPr>
                        <m:ctrlPr>
                          <a:rPr lang="vi-VN" sz="3200" i="1">
                            <a:solidFill>
                              <a:schemeClr val="tx1"/>
                            </a:solidFill>
                            <a:latin typeface="Cambria Math" panose="02040503050406030204" pitchFamily="18" charset="0"/>
                          </a:rPr>
                        </m:ctrlPr>
                      </m:fPr>
                      <m:num>
                        <m:r>
                          <a:rPr lang="vi-VN" sz="3200" i="1">
                            <a:solidFill>
                              <a:schemeClr val="tx1"/>
                            </a:solidFill>
                            <a:latin typeface="Cambria Math" panose="02040503050406030204" pitchFamily="18" charset="0"/>
                          </a:rPr>
                          <m:t>3</m:t>
                        </m:r>
                      </m:num>
                      <m:den>
                        <m:r>
                          <a:rPr lang="vi-VN" sz="3200" i="1">
                            <a:solidFill>
                              <a:schemeClr val="tx1"/>
                            </a:solidFill>
                            <a:latin typeface="Cambria Math" panose="02040503050406030204" pitchFamily="18" charset="0"/>
                          </a:rPr>
                          <m:t>6</m:t>
                        </m:r>
                      </m:den>
                    </m:f>
                    <m:r>
                      <a:rPr lang="nl-NL" sz="3200" i="1">
                        <a:solidFill>
                          <a:schemeClr val="tx1"/>
                        </a:solidFill>
                        <a:latin typeface="Cambria Math" panose="02040503050406030204" pitchFamily="18" charset="0"/>
                      </a:rPr>
                      <m:t>;</m:t>
                    </m:r>
                    <m:f>
                      <m:fPr>
                        <m:ctrlPr>
                          <a:rPr lang="vi-VN" sz="3200" i="1">
                            <a:solidFill>
                              <a:schemeClr val="tx1"/>
                            </a:solidFill>
                            <a:latin typeface="Cambria Math" panose="02040503050406030204" pitchFamily="18" charset="0"/>
                          </a:rPr>
                        </m:ctrlPr>
                      </m:fPr>
                      <m:num>
                        <m:r>
                          <a:rPr lang="vi-VN" sz="3200" i="1">
                            <a:solidFill>
                              <a:schemeClr val="tx1"/>
                            </a:solidFill>
                            <a:latin typeface="Cambria Math" panose="02040503050406030204" pitchFamily="18" charset="0"/>
                          </a:rPr>
                          <m:t>4</m:t>
                        </m:r>
                      </m:num>
                      <m:den>
                        <m:r>
                          <a:rPr lang="vi-VN" sz="3200" i="1">
                            <a:solidFill>
                              <a:schemeClr val="tx1"/>
                            </a:solidFill>
                            <a:latin typeface="Cambria Math" panose="02040503050406030204" pitchFamily="18" charset="0"/>
                          </a:rPr>
                          <m:t>6</m:t>
                        </m:r>
                      </m:den>
                    </m:f>
                  </m:oMath>
                </a14:m>
                <a:r>
                  <a:rPr lang="vi-VN" altLang="vi-VN" sz="3200" dirty="0">
                    <a:solidFill>
                      <a:schemeClr val="tx1"/>
                    </a:solidFill>
                    <a:latin typeface="OpenSans"/>
                  </a:rPr>
                  <a:t>; </a:t>
                </a:r>
                <a14:m>
                  <m:oMath xmlns:m="http://schemas.openxmlformats.org/officeDocument/2006/math">
                    <m:f>
                      <m:fPr>
                        <m:ctrlPr>
                          <a:rPr lang="vi-VN" sz="3200" i="1">
                            <a:solidFill>
                              <a:schemeClr val="tx1"/>
                            </a:solidFill>
                            <a:latin typeface="Cambria Math" panose="02040503050406030204" pitchFamily="18" charset="0"/>
                          </a:rPr>
                        </m:ctrlPr>
                      </m:fPr>
                      <m:num>
                        <m:r>
                          <a:rPr lang="vi-VN" sz="3200" i="1">
                            <a:solidFill>
                              <a:schemeClr val="tx1"/>
                            </a:solidFill>
                            <a:latin typeface="Cambria Math" panose="02040503050406030204" pitchFamily="18" charset="0"/>
                          </a:rPr>
                          <m:t>5</m:t>
                        </m:r>
                      </m:num>
                      <m:den>
                        <m:r>
                          <a:rPr lang="vi-VN" sz="3200" i="1">
                            <a:solidFill>
                              <a:schemeClr val="tx1"/>
                            </a:solidFill>
                            <a:latin typeface="Cambria Math" panose="02040503050406030204" pitchFamily="18" charset="0"/>
                          </a:rPr>
                          <m:t>6</m:t>
                        </m:r>
                      </m:den>
                    </m:f>
                  </m:oMath>
                </a14:m>
                <a:endParaRPr kumimoji="0" lang="vi-VN" altLang="vi-VN" sz="3200" b="0" i="0" u="none" strike="noStrike" cap="none" normalizeH="0" baseline="0" dirty="0">
                  <a:ln>
                    <a:noFill/>
                  </a:ln>
                  <a:solidFill>
                    <a:schemeClr val="tx1"/>
                  </a:solidFill>
                  <a:effectLst/>
                  <a:latin typeface="Open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050" b="0" i="0" u="none" strike="noStrike" cap="none" normalizeH="0" baseline="0" dirty="0">
                    <a:ln>
                      <a:noFill/>
                    </a:ln>
                    <a:solidFill>
                      <a:schemeClr val="tx1"/>
                    </a:solidFill>
                    <a:effectLst/>
                    <a:latin typeface="OpenSans"/>
                  </a:rPr>
                  <a:t/>
                </a:r>
                <a:br>
                  <a:rPr kumimoji="0" lang="vi-VN" altLang="vi-VN" sz="1050" b="0" i="0" u="none" strike="noStrike" cap="none" normalizeH="0" baseline="0" dirty="0">
                    <a:ln>
                      <a:noFill/>
                    </a:ln>
                    <a:solidFill>
                      <a:schemeClr val="tx1"/>
                    </a:solidFill>
                    <a:effectLst/>
                    <a:latin typeface="OpenSans"/>
                  </a:rPr>
                </a:br>
                <a:r>
                  <a:rPr kumimoji="0" lang="vi-VN" altLang="vi-VN" sz="1050" b="0" i="0" u="none" strike="noStrike" cap="none" normalizeH="0" baseline="0" dirty="0">
                    <a:ln>
                      <a:noFill/>
                    </a:ln>
                    <a:solidFill>
                      <a:schemeClr val="tx1"/>
                    </a:solidFill>
                    <a:effectLst/>
                    <a:latin typeface="OpenSans"/>
                  </a:rPr>
                  <a:t/>
                </a:r>
                <a:br>
                  <a:rPr kumimoji="0" lang="vi-VN" altLang="vi-VN" sz="1050" b="0" i="0" u="none" strike="noStrike" cap="none" normalizeH="0" baseline="0" dirty="0">
                    <a:ln>
                      <a:noFill/>
                    </a:ln>
                    <a:solidFill>
                      <a:schemeClr val="tx1"/>
                    </a:solidFill>
                    <a:effectLst/>
                    <a:latin typeface="OpenSans"/>
                  </a:rPr>
                </a:br>
                <a:endParaRPr kumimoji="0" lang="vi-VN" altLang="vi-VN" sz="2000" b="0" i="0" u="none" strike="noStrike" cap="none" normalizeH="0" baseline="0" dirty="0">
                  <a:ln>
                    <a:noFill/>
                  </a:ln>
                  <a:solidFill>
                    <a:schemeClr val="tx1"/>
                  </a:solidFill>
                  <a:effectLst/>
                  <a:latin typeface="Arial" panose="020B0604020202020204" pitchFamily="34" charset="0"/>
                </a:endParaRPr>
              </a:p>
            </p:txBody>
          </p:sp>
        </mc:Choice>
        <mc:Fallback xmlns="">
          <p:sp>
            <p:nvSpPr>
              <p:cNvPr id="5" name="Rectangle 1">
                <a:extLst>
                  <a:ext uri="{FF2B5EF4-FFF2-40B4-BE49-F238E27FC236}">
                    <a16:creationId xmlns:a16="http://schemas.microsoft.com/office/drawing/2014/main" id="{4343E8E1-FF5B-A5F1-4DE4-DC707285A4B5}"/>
                  </a:ext>
                </a:extLst>
              </p:cNvPr>
              <p:cNvSpPr>
                <a:spLocks noRot="1" noChangeAspect="1" noMove="1" noResize="1" noEditPoints="1" noAdjustHandles="1" noChangeArrowheads="1" noChangeShapeType="1" noTextEdit="1"/>
              </p:cNvSpPr>
              <p:nvPr/>
            </p:nvSpPr>
            <p:spPr bwMode="auto">
              <a:xfrm>
                <a:off x="1618694" y="1940697"/>
                <a:ext cx="9741693" cy="4560736"/>
              </a:xfrm>
              <a:prstGeom prst="rect">
                <a:avLst/>
              </a:prstGeom>
              <a:blipFill>
                <a:blip r:embed="rId15"/>
                <a:stretch>
                  <a:fillRect l="-2566" t="-21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 name="Picture 2">
            <a:extLst>
              <a:ext uri="{FF2B5EF4-FFF2-40B4-BE49-F238E27FC236}">
                <a16:creationId xmlns:a16="http://schemas.microsoft.com/office/drawing/2014/main" id="{F4282897-2558-EE2C-7C52-8E0CBB448E3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9668" y="2245444"/>
            <a:ext cx="9220720" cy="133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71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iterate type="lt">
                                    <p:tmPct val="0"/>
                                  </p:iterate>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305455" y="806032"/>
            <a:ext cx="11550672" cy="2733056"/>
          </a:xfrm>
          <a:prstGeom prst="rect">
            <a:avLst/>
          </a:prstGeom>
          <a:noFill/>
        </p:spPr>
        <p:txBody>
          <a:bodyPr wrap="square" lIns="0" tIns="0" rIns="0" bIns="0" rtlCol="0">
            <a:noAutofit/>
          </a:bodyPr>
          <a:lstStyle/>
          <a:p>
            <a:pPr algn="ctr" defTabSz="1219170">
              <a:lnSpc>
                <a:spcPct val="165000"/>
              </a:lnSpc>
            </a:pPr>
            <a:r>
              <a:rPr lang="en-US" sz="4800" b="1" dirty="0" err="1">
                <a:solidFill>
                  <a:schemeClr val="bg1"/>
                </a:solidFill>
                <a:latin typeface="Fujiyama" pitchFamily="50" charset="0"/>
              </a:rPr>
              <a:t>Thứ</a:t>
            </a:r>
            <a:r>
              <a:rPr lang="en-US" sz="4800" b="1" dirty="0">
                <a:solidFill>
                  <a:schemeClr val="bg1"/>
                </a:solidFill>
                <a:latin typeface="Fujiyama" pitchFamily="50" charset="0"/>
              </a:rPr>
              <a:t> … </a:t>
            </a:r>
            <a:r>
              <a:rPr lang="en-US" sz="4800" b="1" dirty="0" err="1">
                <a:solidFill>
                  <a:schemeClr val="bg1"/>
                </a:solidFill>
                <a:latin typeface="Fujiyama" pitchFamily="50" charset="0"/>
              </a:rPr>
              <a:t>ngày</a:t>
            </a:r>
            <a:r>
              <a:rPr lang="en-US" sz="4800" b="1" dirty="0">
                <a:solidFill>
                  <a:schemeClr val="bg1"/>
                </a:solidFill>
                <a:latin typeface="Fujiyama" pitchFamily="50" charset="0"/>
              </a:rPr>
              <a:t> … </a:t>
            </a:r>
            <a:r>
              <a:rPr lang="en-US" sz="4800" b="1" dirty="0" err="1">
                <a:solidFill>
                  <a:schemeClr val="bg1"/>
                </a:solidFill>
                <a:latin typeface="Fujiyama" pitchFamily="50" charset="0"/>
              </a:rPr>
              <a:t>tháng</a:t>
            </a:r>
            <a:r>
              <a:rPr lang="en-US" sz="4800" b="1" dirty="0">
                <a:solidFill>
                  <a:schemeClr val="bg1"/>
                </a:solidFill>
                <a:latin typeface="Fujiyama" pitchFamily="50" charset="0"/>
              </a:rPr>
              <a:t> … </a:t>
            </a:r>
            <a:r>
              <a:rPr lang="en-US" sz="4800" b="1" dirty="0" err="1">
                <a:solidFill>
                  <a:schemeClr val="bg1"/>
                </a:solidFill>
                <a:latin typeface="Fujiyama" pitchFamily="50" charset="0"/>
              </a:rPr>
              <a:t>năm</a:t>
            </a:r>
            <a:r>
              <a:rPr lang="en-US" sz="4800" b="1" dirty="0">
                <a:solidFill>
                  <a:schemeClr val="bg1"/>
                </a:solidFill>
                <a:latin typeface="Fujiyama" pitchFamily="50" charset="0"/>
              </a:rPr>
              <a:t> ….</a:t>
            </a:r>
          </a:p>
          <a:p>
            <a:pPr algn="ctr" defTabSz="1219170">
              <a:lnSpc>
                <a:spcPct val="165000"/>
              </a:lnSpc>
            </a:pPr>
            <a:r>
              <a:rPr lang="en-US" sz="4800" b="1" dirty="0" err="1">
                <a:solidFill>
                  <a:schemeClr val="bg1"/>
                </a:solidFill>
                <a:latin typeface="Fujiyama" pitchFamily="50" charset="0"/>
              </a:rPr>
              <a:t>Bài</a:t>
            </a:r>
            <a:r>
              <a:rPr lang="en-US" sz="4800" b="1" dirty="0">
                <a:solidFill>
                  <a:schemeClr val="bg1"/>
                </a:solidFill>
                <a:latin typeface="Fujiyama" pitchFamily="50" charset="0"/>
              </a:rPr>
              <a:t> </a:t>
            </a:r>
            <a:r>
              <a:rPr lang="en-US" sz="4800" b="1" dirty="0" smtClean="0">
                <a:solidFill>
                  <a:schemeClr val="bg1"/>
                </a:solidFill>
                <a:latin typeface="Fujiyama" pitchFamily="50" charset="0"/>
              </a:rPr>
              <a:t>101</a:t>
            </a:r>
            <a:endParaRPr lang="en-US" sz="4800" b="1" dirty="0">
              <a:solidFill>
                <a:schemeClr val="bg1"/>
              </a:solidFill>
              <a:latin typeface="Fujiyama" pitchFamily="50" charset="0"/>
            </a:endParaRPr>
          </a:p>
          <a:p>
            <a:pPr algn="ctr" defTabSz="1219170">
              <a:lnSpc>
                <a:spcPct val="165000"/>
              </a:lnSpc>
            </a:pPr>
            <a:r>
              <a:rPr lang="en-US" sz="4800" b="1" dirty="0" smtClean="0">
                <a:solidFill>
                  <a:schemeClr val="bg1"/>
                </a:solidFill>
                <a:latin typeface="Fujiyama" pitchFamily="50" charset="0"/>
              </a:rPr>
              <a:t>So </a:t>
            </a:r>
            <a:r>
              <a:rPr lang="en-US" sz="4800" b="1" dirty="0" err="1" smtClean="0">
                <a:solidFill>
                  <a:schemeClr val="bg1"/>
                </a:solidFill>
                <a:latin typeface="Fujiyama" pitchFamily="50" charset="0"/>
              </a:rPr>
              <a:t>sánh</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hai</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phân</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số</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có</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cùng</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mẫu</a:t>
            </a:r>
            <a:r>
              <a:rPr lang="en-US" sz="4800" b="1" dirty="0" smtClean="0">
                <a:solidFill>
                  <a:schemeClr val="bg1"/>
                </a:solidFill>
                <a:latin typeface="Fujiyama" pitchFamily="50" charset="0"/>
              </a:rPr>
              <a:t> </a:t>
            </a:r>
            <a:r>
              <a:rPr lang="en-US" sz="4800" b="1" dirty="0" err="1" smtClean="0">
                <a:solidFill>
                  <a:schemeClr val="bg1"/>
                </a:solidFill>
                <a:latin typeface="Fujiyama" pitchFamily="50" charset="0"/>
              </a:rPr>
              <a:t>số</a:t>
            </a:r>
            <a:endParaRPr lang="en-US" sz="4800" b="1" dirty="0">
              <a:solidFill>
                <a:schemeClr val="bg1"/>
              </a:solidFill>
              <a:latin typeface="Fujiyama" pitchFamily="50" charset="0"/>
            </a:endParaRPr>
          </a:p>
        </p:txBody>
      </p:sp>
    </p:spTree>
    <p:extLst>
      <p:ext uri="{BB962C8B-B14F-4D97-AF65-F5344CB8AC3E}">
        <p14:creationId xmlns:p14="http://schemas.microsoft.com/office/powerpoint/2010/main" val="3588649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14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7</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𝟕</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𝟏𝟒</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25</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9</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3</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𝟑</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𝟐𝟒</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𝟗</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Quy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14:m>
                  <m:oMath xmlns:m="http://schemas.openxmlformats.org/officeDocument/2006/math">
                    <m:f>
                      <m:f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 </m:t>
                        </m:r>
                        <m:r>
                          <m:rPr>
                            <m:nor/>
                          </m:rPr>
                          <a:rPr kumimoji="0" lang="en-US" sz="3200" b="1" i="0" u="none" strike="noStrike" kern="120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m:t>4</m:t>
                        </m:r>
                        <m:r>
                          <m:rPr>
                            <m:nor/>
                          </m:rPr>
                          <a:rPr kumimoji="0" lang="en-US" sz="32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m:t> </m:t>
                        </m:r>
                      </m:den>
                    </m:f>
                  </m:oMath>
                </a14:m>
                <a:r>
                  <a:rPr kumimoji="0" lang="pt-BR"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và </a:t>
                </a:r>
                <a14:m>
                  <m:oMath xmlns:m="http://schemas.openxmlformats.org/officeDocument/2006/math">
                    <m: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3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m:rPr>
                            <m:nor/>
                          </m:rPr>
                          <a:rPr kumimoji="0" lang="en-US" sz="3200" b="1" i="0" u="none" strike="noStrike" kern="1200" cap="none" spc="0" normalizeH="0" baseline="0" noProof="0" smtClean="0">
                            <a:ln>
                              <a:noFill/>
                            </a:ln>
                            <a:solidFill>
                              <a:srgbClr val="000000"/>
                            </a:solidFill>
                            <a:effectLst/>
                            <a:uLnTx/>
                            <a:uFillTx/>
                            <a:latin typeface="Cambria Math" panose="02040503050406030204" pitchFamily="18" charset="0"/>
                            <a:ea typeface="Cambria" panose="02040503050406030204" pitchFamily="18" charset="0"/>
                            <a:cs typeface="+mn-cs"/>
                          </a:rPr>
                          <m:t>8</m:t>
                        </m:r>
                      </m:den>
                    </m:f>
                    <m: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den>
                      </m:f>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𝟏</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𝟒</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r>
                            <a:rPr kumimoji="0" lang="en-US" sz="44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𝐱</m:t>
                          </m:r>
                          <m:r>
                            <a:rPr kumimoji="0" lang="en-US" sz="4400" b="1" i="0"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den>
                      </m:f>
                      <m: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m:t>
                      </m:r>
                      <m:f>
                        <m:f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𝟖</m:t>
                          </m:r>
                        </m:den>
                      </m:f>
                    </m:oMath>
                  </m:oMathPara>
                </a14:m>
                <a:endParaRPr kumimoji="0" lang="en-US" sz="4400" b="1" i="0" u="none" strike="noStrike" kern="1200" cap="none" spc="0" normalizeH="0" baseline="0" noProof="0" dirty="0">
                  <a:ln>
                    <a:noFill/>
                  </a:ln>
                  <a:solidFill>
                    <a:srgbClr val="FF0000"/>
                  </a:solidFill>
                  <a:effectLst/>
                  <a:uLnTx/>
                  <a:uFillTx/>
                  <a:latin typeface="等线"/>
                  <a:ea typeface="+mn-ea"/>
                  <a:cs typeface="+mn-cs"/>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18359E17-4607-4B33-1A13-364E5CD6C216}"/>
              </a:ext>
            </a:extLst>
          </p:cNvPr>
          <p:cNvPicPr>
            <a:picLocks noChangeAspect="1"/>
          </p:cNvPicPr>
          <p:nvPr/>
        </p:nvPicPr>
        <p:blipFill>
          <a:blip r:embed="rId23"/>
          <a:stretch>
            <a:fillRect/>
          </a:stretch>
        </p:blipFill>
        <p:spPr>
          <a:xfrm>
            <a:off x="3334659" y="2768608"/>
            <a:ext cx="5389331" cy="2749534"/>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91</TotalTime>
  <Words>293</Words>
  <Application>Microsoft Office PowerPoint</Application>
  <PresentationFormat>Widescreen</PresentationFormat>
  <Paragraphs>97</Paragraphs>
  <Slides>20</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#9Slide07 Stormtrooper</vt:lpstr>
      <vt:lpstr>Arial</vt:lpstr>
      <vt:lpstr>Calibri</vt:lpstr>
      <vt:lpstr>Cambria</vt:lpstr>
      <vt:lpstr>Cambria Math</vt:lpstr>
      <vt:lpstr>等线</vt:lpstr>
      <vt:lpstr>等线 Light</vt:lpstr>
      <vt:lpstr>Fujiyama</vt:lpstr>
      <vt:lpstr>OpenSans</vt:lpstr>
      <vt:lpstr>Tahoma</vt:lpstr>
      <vt:lpstr>Times New Roman</vt:lpstr>
      <vt:lpstr>UTM Bell</vt:lpstr>
      <vt:lpstr>UTM HelvetIns</vt:lpstr>
      <vt:lpstr>Verdana</vt:lpstr>
      <vt:lpstr>方正少儿简体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15</cp:revision>
  <dcterms:created xsi:type="dcterms:W3CDTF">2023-12-28T11:12:49Z</dcterms:created>
  <dcterms:modified xsi:type="dcterms:W3CDTF">2024-04-09T03:39:31Z</dcterms:modified>
</cp:coreProperties>
</file>