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37" r:id="rId4"/>
  </p:sldMasterIdLst>
  <p:notesMasterIdLst>
    <p:notesMasterId r:id="rId18"/>
  </p:notesMasterIdLst>
  <p:sldIdLst>
    <p:sldId id="1582" r:id="rId5"/>
    <p:sldId id="7643" r:id="rId6"/>
    <p:sldId id="1575" r:id="rId7"/>
    <p:sldId id="387" r:id="rId8"/>
    <p:sldId id="1600" r:id="rId9"/>
    <p:sldId id="7665" r:id="rId10"/>
    <p:sldId id="7668" r:id="rId11"/>
    <p:sldId id="7669" r:id="rId12"/>
    <p:sldId id="1585" r:id="rId13"/>
    <p:sldId id="7670" r:id="rId14"/>
    <p:sldId id="332" r:id="rId15"/>
    <p:sldId id="258" r:id="rId16"/>
    <p:sldId id="76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10C58-A999-4710-A8BE-F947278CC4BE}">
          <p14:sldIdLst>
            <p14:sldId id="1582"/>
            <p14:sldId id="7643"/>
            <p14:sldId id="1575"/>
            <p14:sldId id="387"/>
            <p14:sldId id="1600"/>
            <p14:sldId id="7665"/>
            <p14:sldId id="7668"/>
            <p14:sldId id="7669"/>
            <p14:sldId id="1585"/>
            <p14:sldId id="7670"/>
            <p14:sldId id="332"/>
            <p14:sldId id="258"/>
            <p14:sldId id="7661"/>
          </p14:sldIdLst>
        </p14:section>
        <p14:section name="Untitled Section" id="{18B50D7D-084A-40E4-9738-159A5B75918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89376" autoAdjust="0"/>
  </p:normalViewPr>
  <p:slideViewPr>
    <p:cSldViewPr snapToGrid="0">
      <p:cViewPr varScale="1">
        <p:scale>
          <a:sx n="74" d="100"/>
          <a:sy n="74" d="100"/>
        </p:scale>
        <p:origin x="4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1T13:49:28.9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F5163-9A51-4A41-ADCF-418CCF52B2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71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51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1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07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8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305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71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8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0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3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2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4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13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89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7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90404"/>
      </p:ext>
    </p:extLst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016767"/>
            <a:ext cx="5780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6667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97280" y="5254752"/>
            <a:ext cx="6327600" cy="597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667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73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20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95120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1110216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491204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11222312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10556720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11418396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6"/>
          <p:cNvSpPr/>
          <p:nvPr/>
        </p:nvSpPr>
        <p:spPr>
          <a:xfrm flipH="1">
            <a:off x="11217512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6"/>
          <p:cNvSpPr/>
          <p:nvPr/>
        </p:nvSpPr>
        <p:spPr>
          <a:xfrm flipH="1">
            <a:off x="10551920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6"/>
          <p:cNvSpPr/>
          <p:nvPr/>
        </p:nvSpPr>
        <p:spPr>
          <a:xfrm flipH="1">
            <a:off x="11413596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6"/>
          <p:cNvSpPr/>
          <p:nvPr/>
        </p:nvSpPr>
        <p:spPr>
          <a:xfrm>
            <a:off x="290320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6"/>
          <p:cNvSpPr/>
          <p:nvPr/>
        </p:nvSpPr>
        <p:spPr>
          <a:xfrm>
            <a:off x="1105416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6"/>
          <p:cNvSpPr/>
          <p:nvPr/>
        </p:nvSpPr>
        <p:spPr>
          <a:xfrm>
            <a:off x="486404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6102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8814043" y="-1668483"/>
            <a:ext cx="5071763" cy="4500585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235064" y="610491"/>
            <a:ext cx="785605" cy="75737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980457" y="215081"/>
            <a:ext cx="531927" cy="5128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7"/>
          <p:cNvSpPr/>
          <p:nvPr/>
        </p:nvSpPr>
        <p:spPr>
          <a:xfrm flipH="1">
            <a:off x="1222399" y="1002987"/>
            <a:ext cx="264000" cy="264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11213645" y="6012667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10582503" y="6227402"/>
            <a:ext cx="448896" cy="4327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10846748" y="5737999"/>
            <a:ext cx="222504" cy="22250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96379" y="5939501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1135165" y="6440299"/>
            <a:ext cx="222504" cy="222504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73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D833895-2EE1-A143-93B4-FD15908CC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10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2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15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22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6E507B-8EF9-5A45-A7A7-4819713C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58AFCA-29AA-3E4B-BD83-C832ABE5F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7D35DE-AD6B-B542-8541-668B1D7B9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775A51-30D3-6C44-AAC4-C87AB51C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9A7E92-DECB-A340-99DA-0C90C0CA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A7E75F-4E49-4240-AD66-D2883CC8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1644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F90D0-1BE0-BA48-82C9-0B8C0733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D8CC1C-B463-4044-AEBB-947BD919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BF10EF-16DE-6846-A06E-1693B3847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F7A8B7-C4FE-F24E-911A-9E2EE2D15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73C3BC-AE42-F64B-B54F-3287AAC26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4F4B9F-4709-5A46-A9D4-4826E1DF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2024/12/11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3F01BBE-5D47-2F4C-88B9-AA4087E4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C04F0B3-B19C-E346-8202-F4AC30AD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2232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E7FC6-267C-5A49-8512-8866F377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C64BA4-654E-DF4D-ADF5-131F2441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2024/12/11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9057CD-4581-924E-B897-637418DF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642219-3993-924A-B4B1-A21D9CDE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483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47A491-F390-7E48-BBCE-24C00CF9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2024/12/11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BE830B-A946-BD45-B21F-C97EA38D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C00BC8-48BB-C744-9AF3-836A15D3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5919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283F0-E3FD-7E40-8A2A-5EA972AE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16F400-E0F1-E040-9175-5D2DAA46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7EBF29-02DB-4542-96F9-B1A8BC196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4C6A2D-0F64-4647-B185-CD17E13F3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387D34-DF38-7C48-83AC-4F1FE249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5ADA30-4C7A-E440-85B5-C8732AFD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80378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4E4F6-5908-1543-B5C1-F9111C86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F4A3AE-00F2-3642-BBBC-0C214EE4E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18793E-9DE3-A140-9325-95C18E373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12BC96-BF1E-0A4D-8F8D-83D4AB90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146E36-2D93-DA46-AA31-6A8FED95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03EAD5-F86F-EF49-988B-48276EEE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1350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8176E-F5DF-774C-B355-0AA56F2A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685E8B-DA12-4949-BE60-1D3CAAC8D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E4766-0E24-7747-AAC2-C6FFA6C7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E33624-D76D-7E40-9B73-0ED0268A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10EBED-4848-C244-A701-09F28511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12145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A3F6CB-FE33-2F48-966E-2748F6161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BA0D72-302B-4A4D-97DB-EECD3E5D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6D65D0-3D99-F54A-B2DA-34F28AFF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0B15F4-60EC-3F4E-B314-6E316015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33209C-A96C-1F4B-8109-542B2E87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8091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A496-940D-4F6C-8015-4E1DB9A5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7FD98-682A-4532-BB4D-5961374E5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64FE-8B49-40FB-BB41-FA9A416D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CF184-45EE-43E0-AC25-F45B19CB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95B17-4FB2-4D1E-98CB-BFCCED93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2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F4AE-7EDF-4A69-AD39-38A9F609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5BC32-4B42-4F47-A2DD-3829E1E1F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85EA4-A426-4AD4-A498-108A4661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1DE6F-AF5B-47CA-BDAF-347B12BC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FBC47-1EE3-4AB6-92B4-76CEADF9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63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37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11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customXml" Target="../ink/ink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8707031E-897A-9002-6BB4-47207BF5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CB467-29FD-A10D-527F-0EF97C715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FE9E79-EADD-944F-5BF9-AC0DE4AE7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A874E678-DB12-C2FF-C292-F0E824C67C4B}"/>
              </a:ext>
            </a:extLst>
          </p:cNvPr>
          <p:cNvSpPr/>
          <p:nvPr/>
        </p:nvSpPr>
        <p:spPr>
          <a:xfrm>
            <a:off x="403964" y="391210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7E49792-5331-D835-256E-641B688A2D5A}"/>
              </a:ext>
            </a:extLst>
          </p:cNvPr>
          <p:cNvSpPr txBox="1"/>
          <p:nvPr/>
        </p:nvSpPr>
        <p:spPr>
          <a:xfrm>
            <a:off x="531668" y="506800"/>
            <a:ext cx="111286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vi-VN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?</a:t>
            </a:r>
          </a:p>
          <a:p>
            <a:pPr lvl="0">
              <a:defRPr/>
            </a:pPr>
            <a:r>
              <a:rPr lang="vi-VN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vườn có 250 cây, gồm các loại cây cam, cây chanh và cây chuối. Số cây cam chiếm 40% và số cây chanh chiếm 50%. Vậy trong vườn có       cây chuối. 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08EABFAF-366C-679E-2CCE-8F7C6B69A143}"/>
              </a:ext>
            </a:extLst>
          </p:cNvPr>
          <p:cNvSpPr/>
          <p:nvPr/>
        </p:nvSpPr>
        <p:spPr>
          <a:xfrm>
            <a:off x="3149825" y="2093067"/>
            <a:ext cx="497384" cy="3827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/>
              <a:t>?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7233F222-BF4E-1032-80F2-174A8AB6C0CA}"/>
              </a:ext>
            </a:extLst>
          </p:cNvPr>
          <p:cNvSpPr/>
          <p:nvPr/>
        </p:nvSpPr>
        <p:spPr>
          <a:xfrm>
            <a:off x="1109743" y="522447"/>
            <a:ext cx="687884" cy="49598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/>
              <a:t>Số</a:t>
            </a:r>
            <a:r>
              <a:rPr lang="vi-VN" sz="2800"/>
              <a:t> 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4C08C2D0-A715-DB7D-14C0-E34F3FA07BC0}"/>
              </a:ext>
            </a:extLst>
          </p:cNvPr>
          <p:cNvSpPr txBox="1"/>
          <p:nvPr/>
        </p:nvSpPr>
        <p:spPr>
          <a:xfrm>
            <a:off x="922167" y="2765604"/>
            <a:ext cx="106763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>
                <a:latin typeface="+mj-lt"/>
              </a:rPr>
              <a:t>Bài giải</a:t>
            </a:r>
          </a:p>
          <a:p>
            <a:pPr algn="ctr"/>
            <a:r>
              <a:rPr lang="vi-VN" sz="3200" b="1">
                <a:latin typeface="+mj-lt"/>
              </a:rPr>
              <a:t>Số phần trăm cây chuối trong vườn là:</a:t>
            </a:r>
          </a:p>
          <a:p>
            <a:pPr algn="ctr"/>
            <a:r>
              <a:rPr lang="vi-VN" sz="3200" b="1">
                <a:latin typeface="+mj-lt"/>
              </a:rPr>
              <a:t>100% – 40% – 50% = 10%</a:t>
            </a:r>
          </a:p>
          <a:p>
            <a:pPr algn="ctr"/>
            <a:r>
              <a:rPr lang="vi-VN" sz="3200" b="1">
                <a:latin typeface="+mj-lt"/>
              </a:rPr>
              <a:t>Trong vườn có số cây chuối là:</a:t>
            </a:r>
          </a:p>
          <a:p>
            <a:pPr algn="ctr"/>
            <a:r>
              <a:rPr lang="vi-VN" sz="3200" b="1">
                <a:latin typeface="+mj-lt"/>
              </a:rPr>
              <a:t>250 : 100 × 10 = 25 (cây)</a:t>
            </a:r>
          </a:p>
          <a:p>
            <a:pPr algn="ctr"/>
            <a:r>
              <a:rPr lang="vi-VN" sz="3200" b="1">
                <a:latin typeface="+mj-lt"/>
              </a:rPr>
              <a:t>Đáp số: 25 cây.</a:t>
            </a:r>
          </a:p>
        </p:txBody>
      </p:sp>
    </p:spTree>
    <p:extLst>
      <p:ext uri="{BB962C8B-B14F-4D97-AF65-F5344CB8AC3E}">
        <p14:creationId xmlns:p14="http://schemas.microsoft.com/office/powerpoint/2010/main" val="3970476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1"/>
            <a:ext cx="12192000" cy="6877051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400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6" y="314326"/>
            <a:ext cx="11594465" cy="6210300"/>
          </a:xfrm>
          <a:prstGeom prst="rect">
            <a:avLst/>
          </a:prstGeom>
        </p:spPr>
      </p:pic>
      <p:pic>
        <p:nvPicPr>
          <p:cNvPr id="48" name="图片 47" descr="5e44fafbac0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523" y="-911860"/>
            <a:ext cx="7945755" cy="6112511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757" y="3840175"/>
            <a:ext cx="5404485" cy="2945765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451" y="314325"/>
            <a:ext cx="1181100" cy="228600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" y="2228851"/>
            <a:ext cx="2149475" cy="4295775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1A1A6726-8DC2-45EC-85B9-E68C767D6973}"/>
              </a:ext>
            </a:extLst>
          </p:cNvPr>
          <p:cNvSpPr txBox="1"/>
          <p:nvPr/>
        </p:nvSpPr>
        <p:spPr>
          <a:xfrm>
            <a:off x="4208709" y="1522311"/>
            <a:ext cx="483381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377">
              <a:defRPr/>
            </a:pPr>
            <a:r>
              <a:rPr lang="en-US" altLang="zh-CN" sz="6600" b="1" kern="0" dirty="0">
                <a:solidFill>
                  <a:srgbClr val="264E4E"/>
                </a:solidFill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  <a:sym typeface="+mn-ea"/>
              </a:rPr>
              <a:t>CỦNG CỐ</a:t>
            </a:r>
            <a:endParaRPr lang="zh-CN" altLang="en-US" sz="6600" b="1" kern="0" dirty="0">
              <a:solidFill>
                <a:srgbClr val="264E4E"/>
              </a:solidFill>
              <a:latin typeface="Times New Roman" panose="02020603050405020304" pitchFamily="18" charset="0"/>
              <a:ea typeface="字魂95号-手刻宋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9BA1DA-92AB-4126-A5E9-21602945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7441" y="452026"/>
            <a:ext cx="708176" cy="989740"/>
          </a:xfrm>
          <a:prstGeom prst="rect">
            <a:avLst/>
          </a:prstGeom>
        </p:spPr>
      </p:pic>
      <p:pic>
        <p:nvPicPr>
          <p:cNvPr id="10" name="Picture 2" descr="Sách Giáo Khoa Bình Minh. | Ha Loi">
            <a:extLst>
              <a:ext uri="{FF2B5EF4-FFF2-40B4-BE49-F238E27FC236}">
                <a16:creationId xmlns:a16="http://schemas.microsoft.com/office/drawing/2014/main" id="{2DA8B557-6157-EE40-B750-72FB3FA8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1" y="137825"/>
            <a:ext cx="1757652" cy="17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9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B43B2B1-7CA0-9849-8459-DAA49A3830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93" y="0"/>
            <a:ext cx="12210586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05177B6-F638-0E43-B01F-6C59163032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2922">
            <a:off x="7188411" y="439991"/>
            <a:ext cx="4223273" cy="5642030"/>
          </a:xfrm>
          <a:prstGeom prst="rect">
            <a:avLst/>
          </a:prstGeom>
        </p:spPr>
      </p:pic>
      <p:sp>
        <p:nvSpPr>
          <p:cNvPr id="21" name="对话气泡: 圆角矩形 1">
            <a:extLst>
              <a:ext uri="{FF2B5EF4-FFF2-40B4-BE49-F238E27FC236}">
                <a16:creationId xmlns:a16="http://schemas.microsoft.com/office/drawing/2014/main" id="{AB2CB59F-B7B1-46FA-B98B-487B7D54CD82}"/>
              </a:ext>
            </a:extLst>
          </p:cNvPr>
          <p:cNvSpPr/>
          <p:nvPr/>
        </p:nvSpPr>
        <p:spPr>
          <a:xfrm>
            <a:off x="1852851" y="2331056"/>
            <a:ext cx="4903550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Hoàn</a:t>
            </a:r>
            <a:r>
              <a:rPr kumimoji="0" lang="en-US" altLang="zh-CN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thành bài tập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对话气泡: 圆角矩形 26">
            <a:extLst>
              <a:ext uri="{FF2B5EF4-FFF2-40B4-BE49-F238E27FC236}">
                <a16:creationId xmlns:a16="http://schemas.microsoft.com/office/drawing/2014/main" id="{E48D5C89-803D-40A9-B5E4-FA242691D0E8}"/>
              </a:ext>
            </a:extLst>
          </p:cNvPr>
          <p:cNvSpPr/>
          <p:nvPr/>
        </p:nvSpPr>
        <p:spPr>
          <a:xfrm>
            <a:off x="1812020" y="3410625"/>
            <a:ext cx="4607290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Chuẩn bị bài sau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4">
            <a:extLst>
              <a:ext uri="{FF2B5EF4-FFF2-40B4-BE49-F238E27FC236}">
                <a16:creationId xmlns:a16="http://schemas.microsoft.com/office/drawing/2014/main" id="{F813C8D3-37D0-491F-9E7F-481010328C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5" t="36577" r="44668" b="6482"/>
          <a:stretch/>
        </p:blipFill>
        <p:spPr>
          <a:xfrm rot="398458">
            <a:off x="706686" y="2314079"/>
            <a:ext cx="1081711" cy="1177408"/>
          </a:xfrm>
          <a:prstGeom prst="rect">
            <a:avLst/>
          </a:prstGeom>
        </p:spPr>
      </p:pic>
      <p:pic>
        <p:nvPicPr>
          <p:cNvPr id="24" name="图片 12">
            <a:extLst>
              <a:ext uri="{FF2B5EF4-FFF2-40B4-BE49-F238E27FC236}">
                <a16:creationId xmlns:a16="http://schemas.microsoft.com/office/drawing/2014/main" id="{32EAD914-83FE-4786-9DB7-C610077817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1" t="14586" r="10552" b="82861"/>
          <a:stretch/>
        </p:blipFill>
        <p:spPr>
          <a:xfrm>
            <a:off x="642232" y="3703281"/>
            <a:ext cx="1210619" cy="359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A6BEAF-EE9D-9DB1-D2CD-C9E1DCA3FF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6431" y="535615"/>
            <a:ext cx="9199661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C30389-7FD3-EE4B-9EE5-7FFD4BA726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586" y="0"/>
            <a:ext cx="12210586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0A31EDB-EF3A-884A-9CDC-039710C30B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H="1">
            <a:off x="273851" y="548640"/>
            <a:ext cx="7337980" cy="73379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8EB761-0947-414A-8273-C07270A963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199" t="20859"/>
          <a:stretch/>
        </p:blipFill>
        <p:spPr>
          <a:xfrm flipH="1">
            <a:off x="102258" y="548640"/>
            <a:ext cx="4889120" cy="6429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98C0C2-ADF4-B5B5-3B21-44506281C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899" y="548640"/>
            <a:ext cx="7108552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7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FD5AFE1-B8D8-4900-AC1C-CECAFD4F2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C038497-5D24-4495-9154-E0F6F7CDC4E3}"/>
              </a:ext>
            </a:extLst>
          </p:cNvPr>
          <p:cNvSpPr/>
          <p:nvPr/>
        </p:nvSpPr>
        <p:spPr>
          <a:xfrm>
            <a:off x="393700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F36EAB7-56DB-1214-EDD2-E6E73E592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928" y="706582"/>
            <a:ext cx="10754590" cy="51331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Viết tay 7">
                <a:extLst>
                  <a:ext uri="{FF2B5EF4-FFF2-40B4-BE49-F238E27FC236}">
                    <a16:creationId xmlns:a16="http://schemas.microsoft.com/office/drawing/2014/main" id="{CC780332-745D-B473-AC82-2F2097D3291E}"/>
                  </a:ext>
                </a:extLst>
              </p14:cNvPr>
              <p14:cNvContentPartPr/>
              <p14:nvPr/>
            </p14:nvContentPartPr>
            <p14:xfrm>
              <a:off x="5662882" y="3615709"/>
              <a:ext cx="360" cy="360"/>
            </p14:xfrm>
          </p:contentPart>
        </mc:Choice>
        <mc:Fallback>
          <p:pic>
            <p:nvPicPr>
              <p:cNvPr id="8" name="Viết tay 7">
                <a:extLst>
                  <a:ext uri="{FF2B5EF4-FFF2-40B4-BE49-F238E27FC236}">
                    <a16:creationId xmlns:a16="http://schemas.microsoft.com/office/drawing/2014/main" id="{CC780332-745D-B473-AC82-2F2097D329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56762" y="3609589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Oval 2">
            <a:extLst>
              <a:ext uri="{FF2B5EF4-FFF2-40B4-BE49-F238E27FC236}">
                <a16:creationId xmlns:a16="http://schemas.microsoft.com/office/drawing/2014/main" id="{157F6E31-E150-A873-7BC5-5289CDCCE2A9}"/>
              </a:ext>
            </a:extLst>
          </p:cNvPr>
          <p:cNvSpPr/>
          <p:nvPr/>
        </p:nvSpPr>
        <p:spPr>
          <a:xfrm>
            <a:off x="6472879" y="2446835"/>
            <a:ext cx="590308" cy="636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Oval 2">
            <a:extLst>
              <a:ext uri="{FF2B5EF4-FFF2-40B4-BE49-F238E27FC236}">
                <a16:creationId xmlns:a16="http://schemas.microsoft.com/office/drawing/2014/main" id="{A7CCEC31-6C1F-8BA5-A4DC-E7E73DA2EFBE}"/>
              </a:ext>
            </a:extLst>
          </p:cNvPr>
          <p:cNvSpPr/>
          <p:nvPr/>
        </p:nvSpPr>
        <p:spPr>
          <a:xfrm>
            <a:off x="8994407" y="4791716"/>
            <a:ext cx="590308" cy="636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20144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415417" y="1985801"/>
            <a:ext cx="9611833" cy="1581970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</a:t>
            </a:r>
            <a:r>
              <a:rPr kumimoji="0" lang="en-US" altLang="zh-CN" sz="4800" b="1" i="0" u="none" strike="noStrike" kern="800" cap="none" spc="0" normalizeH="0" baseline="0" noProof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iết</a:t>
            </a:r>
            <a:r>
              <a:rPr kumimoji="0" lang="vi-VN" altLang="zh-CN" sz="4800" b="1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107</a:t>
            </a:r>
            <a:r>
              <a:rPr kumimoji="0" lang="vi-VN" altLang="zh-CN" sz="4800" b="1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: </a:t>
            </a:r>
          </a:p>
          <a:p>
            <a:pPr algn="ctr"/>
            <a:r>
              <a:rPr lang="vi-VN" sz="4400" b="1">
                <a:solidFill>
                  <a:srgbClr val="FF0000"/>
                </a:solidFill>
                <a:latin typeface="+mj-lt"/>
              </a:rPr>
              <a:t> ÔN TẬP CHỦ ĐỀ </a:t>
            </a:r>
            <a:r>
              <a:rPr lang="en-US" sz="4400" b="1">
                <a:solidFill>
                  <a:srgbClr val="FF0000"/>
                </a:solidFill>
                <a:latin typeface="+mj-lt"/>
              </a:rPr>
              <a:t>5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TIẾP THEO)</a:t>
            </a:r>
            <a:endParaRPr lang="vi-VN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A758968D-5CCB-AA2B-B4A1-B0903DBF38E9}"/>
              </a:ext>
            </a:extLst>
          </p:cNvPr>
          <p:cNvSpPr txBox="1">
            <a:spLocks/>
          </p:cNvSpPr>
          <p:nvPr/>
        </p:nvSpPr>
        <p:spPr>
          <a:xfrm>
            <a:off x="2446139" y="1026978"/>
            <a:ext cx="7051625" cy="6047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….</a:t>
            </a:r>
            <a:r>
              <a:rPr lang="en-US" sz="3600" b="1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>
                <a:solidFill>
                  <a:prstClr val="black"/>
                </a:solidFill>
                <a:latin typeface="HP001 4 hàng" panose="020B0603050302020204" pitchFamily="34" charset="0"/>
              </a:rPr>
              <a:t> …</a:t>
            </a:r>
            <a:endParaRPr lang="en-US" sz="36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563848" y="2417894"/>
            <a:ext cx="5747955" cy="594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32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32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207890" y="2889754"/>
            <a:ext cx="7949683" cy="3344792"/>
          </a:xfrm>
          <a:prstGeom prst="rect">
            <a:avLst/>
          </a:prstGeom>
        </p:spPr>
        <p:txBody>
          <a:bodyPr anchor="ctr"/>
          <a:lstStyle/>
          <a:p>
            <a:r>
              <a:rPr lang="nl-NL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thành thạo dạng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tìm tỉ số phần trăm của hai số.</a:t>
            </a:r>
          </a:p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Giải được các bài toán đơn giản có nội dung tìm tỉ số phần trăm của hai số </a:t>
            </a:r>
          </a:p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máy tính cầm tay tính được giá trị biểu thức</a:t>
            </a:r>
          </a:p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Tính được tỉ số của số lần xảy ra của một khả năng xảy ra với tổng số lần lặp lại của một sự kiện</a:t>
            </a:r>
          </a:p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được để giải quyết một số vấn đề trong thực tiễn.</a:t>
            </a:r>
          </a:p>
        </p:txBody>
      </p:sp>
    </p:spTree>
    <p:extLst>
      <p:ext uri="{BB962C8B-B14F-4D97-AF65-F5344CB8AC3E}">
        <p14:creationId xmlns:p14="http://schemas.microsoft.com/office/powerpoint/2010/main" val="428100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10D41-2670-5294-1E76-21F8A6BC9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37F6EB99-3F9A-A5E0-5ADA-BEF8D9EB4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60E3ADD-C28C-52A2-9A85-CD4FA6B3CBE2}"/>
              </a:ext>
            </a:extLst>
          </p:cNvPr>
          <p:cNvSpPr/>
          <p:nvPr/>
        </p:nvSpPr>
        <p:spPr>
          <a:xfrm>
            <a:off x="418760" y="403948"/>
            <a:ext cx="11541176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122CDE35-9F7C-6F5A-5469-4D19B6A281D4}"/>
              </a:ext>
            </a:extLst>
          </p:cNvPr>
          <p:cNvSpPr/>
          <p:nvPr/>
        </p:nvSpPr>
        <p:spPr>
          <a:xfrm>
            <a:off x="545084" y="509155"/>
            <a:ext cx="11414852" cy="170410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mảnh vườn có diện tích đất trồng hoa là 360 m2 và có diện tích đất trồng rau là 540 m</a:t>
            </a:r>
            <a:r>
              <a:rPr lang="vi-VN" sz="3200" b="1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Hỏi diện tích đất trồng hoa bằng bao nhiêu phần trăm tổng diện tích đất trồng hoa và rau? 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9D75363D-D76B-DD6C-1379-154F2937867A}"/>
              </a:ext>
            </a:extLst>
          </p:cNvPr>
          <p:cNvSpPr/>
          <p:nvPr/>
        </p:nvSpPr>
        <p:spPr>
          <a:xfrm>
            <a:off x="700150" y="2462645"/>
            <a:ext cx="10791700" cy="35848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>
                <a:latin typeface="+mj-lt"/>
              </a:rPr>
              <a:t>Bài giải</a:t>
            </a:r>
          </a:p>
          <a:p>
            <a:pPr algn="ctr"/>
            <a:r>
              <a:rPr lang="vi-VN" sz="3200" b="1">
                <a:latin typeface="+mj-lt"/>
              </a:rPr>
              <a:t>Tổng diện tích đất trồng hoa và rau là:</a:t>
            </a:r>
          </a:p>
          <a:p>
            <a:pPr algn="ctr"/>
            <a:r>
              <a:rPr lang="vi-VN" sz="3200" b="1">
                <a:latin typeface="+mj-lt"/>
              </a:rPr>
              <a:t>360 + 540 = 900 (m</a:t>
            </a:r>
            <a:r>
              <a:rPr lang="vi-VN" sz="3200" b="1" baseline="30000">
                <a:latin typeface="+mj-lt"/>
              </a:rPr>
              <a:t>2</a:t>
            </a:r>
            <a:r>
              <a:rPr lang="vi-VN" sz="3200" b="1">
                <a:latin typeface="+mj-lt"/>
              </a:rPr>
              <a:t>)</a:t>
            </a:r>
          </a:p>
          <a:p>
            <a:pPr algn="ctr"/>
            <a:r>
              <a:rPr lang="vi-VN" sz="3200" b="1">
                <a:latin typeface="+mj-lt"/>
              </a:rPr>
              <a:t>Diện tích đất trồng hoa bằng số phần trăm tổng diện tích đất trồng hoa và rau là:</a:t>
            </a:r>
          </a:p>
          <a:p>
            <a:pPr algn="ctr"/>
            <a:r>
              <a:rPr lang="vi-VN" sz="3200" b="1">
                <a:latin typeface="+mj-lt"/>
              </a:rPr>
              <a:t>360 : 900 = 0,4 = 40%</a:t>
            </a:r>
          </a:p>
          <a:p>
            <a:pPr algn="ctr"/>
            <a:r>
              <a:rPr lang="vi-VN" sz="3200" b="1">
                <a:latin typeface="+mj-lt"/>
              </a:rPr>
              <a:t>Đáp số: 40%</a:t>
            </a:r>
          </a:p>
        </p:txBody>
      </p:sp>
    </p:spTree>
    <p:extLst>
      <p:ext uri="{BB962C8B-B14F-4D97-AF65-F5344CB8AC3E}">
        <p14:creationId xmlns:p14="http://schemas.microsoft.com/office/powerpoint/2010/main" val="1646056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A6F69-FCF2-398F-1F61-C3DC8B7EC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5EEB99-DF56-66BD-0A6C-18F941563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7BD8FDFE-CE42-4789-8D3E-275CDEAD9FD0}"/>
              </a:ext>
            </a:extLst>
          </p:cNvPr>
          <p:cNvSpPr/>
          <p:nvPr/>
        </p:nvSpPr>
        <p:spPr>
          <a:xfrm>
            <a:off x="403964" y="391210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EEAEA4CA-0B71-E5CA-F0C1-8132997DDEF5}"/>
              </a:ext>
            </a:extLst>
          </p:cNvPr>
          <p:cNvSpPr txBox="1"/>
          <p:nvPr/>
        </p:nvSpPr>
        <p:spPr>
          <a:xfrm>
            <a:off x="571500" y="673055"/>
            <a:ext cx="11128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bản đồ tỉ lệ 1 : 500, một khu đất có dạng hình chữ nhật đo được chiều dài và chiều rộng lần lượt là 9 cm và 7,5 cm. Tính diện tích thực khu đất đó.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3067FEBE-8E1B-5B73-79C4-D14425B4B099}"/>
              </a:ext>
            </a:extLst>
          </p:cNvPr>
          <p:cNvSpPr txBox="1"/>
          <p:nvPr/>
        </p:nvSpPr>
        <p:spPr>
          <a:xfrm>
            <a:off x="862445" y="2269536"/>
            <a:ext cx="106763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>
                <a:latin typeface="+mj-lt"/>
              </a:rPr>
              <a:t>Bài giải</a:t>
            </a:r>
          </a:p>
          <a:p>
            <a:pPr algn="ctr"/>
            <a:r>
              <a:rPr lang="vi-VN" sz="3200" b="1">
                <a:latin typeface="+mj-lt"/>
              </a:rPr>
              <a:t>Chiều dài thực của khu đất hình chữ nhật là:</a:t>
            </a:r>
          </a:p>
          <a:p>
            <a:pPr algn="ctr"/>
            <a:r>
              <a:rPr lang="vi-VN" sz="3200" b="1">
                <a:latin typeface="+mj-lt"/>
              </a:rPr>
              <a:t>9 × 500 = 4 500 (cm)</a:t>
            </a:r>
          </a:p>
          <a:p>
            <a:pPr algn="ctr"/>
            <a:r>
              <a:rPr lang="vi-VN" sz="3200" b="1">
                <a:latin typeface="+mj-lt"/>
              </a:rPr>
              <a:t>Chiều rộng thực của khu đất hình chữ nhật là:</a:t>
            </a:r>
          </a:p>
          <a:p>
            <a:pPr algn="ctr"/>
            <a:r>
              <a:rPr lang="vi-VN" sz="3200" b="1">
                <a:latin typeface="+mj-lt"/>
              </a:rPr>
              <a:t>7,5 × 500 = 3 750 (cm)</a:t>
            </a:r>
          </a:p>
          <a:p>
            <a:pPr algn="ctr"/>
            <a:r>
              <a:rPr lang="vi-VN" sz="3200" b="1">
                <a:latin typeface="+mj-lt"/>
              </a:rPr>
              <a:t>Diện tích thực của khu đất đó là:</a:t>
            </a:r>
          </a:p>
          <a:p>
            <a:pPr algn="ctr"/>
            <a:r>
              <a:rPr lang="vi-VN" sz="3200" b="1">
                <a:latin typeface="+mj-lt"/>
              </a:rPr>
              <a:t>4 500 × 3 750 = 16 875 000 (cm</a:t>
            </a:r>
            <a:r>
              <a:rPr lang="vi-VN" sz="3200" b="1" baseline="30000">
                <a:latin typeface="+mj-lt"/>
              </a:rPr>
              <a:t>2</a:t>
            </a:r>
            <a:r>
              <a:rPr lang="vi-VN" sz="3200" b="1">
                <a:latin typeface="+mj-lt"/>
              </a:rPr>
              <a:t>)</a:t>
            </a:r>
          </a:p>
          <a:p>
            <a:pPr algn="ctr"/>
            <a:r>
              <a:rPr lang="vi-VN" sz="3200" b="1">
                <a:latin typeface="+mj-lt"/>
              </a:rPr>
              <a:t>Đáp số: 16 875 000 cm</a:t>
            </a:r>
            <a:r>
              <a:rPr lang="vi-VN" sz="3200" b="1" baseline="30000">
                <a:latin typeface="+mj-lt"/>
              </a:rPr>
              <a:t>2</a:t>
            </a:r>
            <a:endParaRPr lang="vi-VN" sz="32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643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7CC2B-8544-1D6F-5B38-11F78356F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B4EF03-6E34-C01B-13D3-14C54E7AB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B674F991-DC3A-A25C-151D-A839AFD6C326}"/>
              </a:ext>
            </a:extLst>
          </p:cNvPr>
          <p:cNvSpPr/>
          <p:nvPr/>
        </p:nvSpPr>
        <p:spPr>
          <a:xfrm>
            <a:off x="403964" y="391210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EEE9ED4E-187A-B612-FDA0-41D24174DE7A}"/>
              </a:ext>
            </a:extLst>
          </p:cNvPr>
          <p:cNvSpPr/>
          <p:nvPr/>
        </p:nvSpPr>
        <p:spPr>
          <a:xfrm>
            <a:off x="633846" y="550717"/>
            <a:ext cx="1091045" cy="72736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/>
              <a:t>4.</a:t>
            </a:r>
            <a:endParaRPr lang="vi-VN" sz="4400" b="1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8829525-060B-49F3-E1FE-7E5D90709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64" y="531255"/>
            <a:ext cx="9687789" cy="3053609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57DB8622-CDA2-FDD0-2962-76DCF50E317A}"/>
              </a:ext>
            </a:extLst>
          </p:cNvPr>
          <p:cNvSpPr txBox="1"/>
          <p:nvPr/>
        </p:nvSpPr>
        <p:spPr>
          <a:xfrm>
            <a:off x="679900" y="3724909"/>
            <a:ext cx="111286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Tìm tỉ số của:</a:t>
            </a:r>
          </a:p>
          <a:p>
            <a:pPr lvl="0">
              <a:defRPr/>
            </a:pPr>
            <a:r>
              <a:rPr lang="vi-VN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Số lần xuất hiện mặt có số chấm là số chẵn và tổng số lần tung.</a:t>
            </a:r>
          </a:p>
          <a:p>
            <a:pPr lvl="0">
              <a:defRPr/>
            </a:pPr>
            <a:r>
              <a:rPr lang="vi-VN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Số lần xuất hiện mặt có số chấm là số lẻ và tổng số lần tung. 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C5272419-74CB-88A8-BCAE-20F5D49F673D}"/>
                  </a:ext>
                </a:extLst>
              </p:cNvPr>
              <p:cNvSpPr txBox="1"/>
              <p:nvPr/>
            </p:nvSpPr>
            <p:spPr>
              <a:xfrm>
                <a:off x="633846" y="3475527"/>
                <a:ext cx="11128664" cy="2998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vi-VN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Tìm tỉ số của:</a:t>
                </a:r>
              </a:p>
              <a:p>
                <a:pPr lvl="0">
                  <a:defRPr/>
                </a:pPr>
                <a:r>
                  <a:rPr lang="vi-VN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Số lần xuất hiện mặt có số chấm là số chẵn và tổng số lần tung 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5: 12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vi-VN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r>
                  <a:rPr lang="vi-VN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Số lần xuất hiện mặt có số chấm là số lẻ và tổng số lần tung</a:t>
                </a:r>
              </a:p>
              <a:p>
                <a:pPr lvl="0">
                  <a:defRPr/>
                </a:pPr>
                <a:r>
                  <a:rPr lang="vi-VN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: 12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C5272419-74CB-88A8-BCAE-20F5D49F6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46" y="3475527"/>
                <a:ext cx="11128664" cy="2998385"/>
              </a:xfrm>
              <a:prstGeom prst="rect">
                <a:avLst/>
              </a:prstGeom>
              <a:blipFill>
                <a:blip r:embed="rId4"/>
                <a:stretch>
                  <a:fillRect l="-1424" t="-2846" b="-1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959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6694854A-53BF-CA1A-CEBD-E33527EF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542</Words>
  <Application>Microsoft Office PowerPoint</Application>
  <PresentationFormat>Màn hình rộng</PresentationFormat>
  <Paragraphs>59</Paragraphs>
  <Slides>13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13</vt:i4>
      </vt:variant>
    </vt:vector>
  </HeadingPairs>
  <TitlesOfParts>
    <vt:vector size="30" baseType="lpstr">
      <vt:lpstr>等线</vt:lpstr>
      <vt:lpstr>Arial</vt:lpstr>
      <vt:lpstr>Calibri</vt:lpstr>
      <vt:lpstr>Calibri Light</vt:lpstr>
      <vt:lpstr>Cambria Math</vt:lpstr>
      <vt:lpstr>Fredoka One</vt:lpstr>
      <vt:lpstr>Hachi Maru Pop</vt:lpstr>
      <vt:lpstr>HP001 4 hàng</vt:lpstr>
      <vt:lpstr>Lilita One</vt:lpstr>
      <vt:lpstr>Nunito</vt:lpstr>
      <vt:lpstr>Nunito SemiBold</vt:lpstr>
      <vt:lpstr>Times New Roman</vt:lpstr>
      <vt:lpstr>UTM Davida</vt:lpstr>
      <vt:lpstr>Office Theme</vt:lpstr>
      <vt:lpstr>11_Office Theme</vt:lpstr>
      <vt:lpstr>Chibi Anime Characters for Pre-K by Slidesgo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LÔ THỊ DI</cp:lastModifiedBy>
  <cp:revision>175</cp:revision>
  <dcterms:created xsi:type="dcterms:W3CDTF">2023-04-19T08:21:59Z</dcterms:created>
  <dcterms:modified xsi:type="dcterms:W3CDTF">2024-12-11T14:33:21Z</dcterms:modified>
</cp:coreProperties>
</file>