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94" r:id="rId2"/>
    <p:sldId id="395" r:id="rId3"/>
    <p:sldId id="375" r:id="rId4"/>
    <p:sldId id="307" r:id="rId5"/>
    <p:sldId id="374" r:id="rId6"/>
    <p:sldId id="292" r:id="rId7"/>
    <p:sldId id="268" r:id="rId8"/>
    <p:sldId id="380" r:id="rId9"/>
    <p:sldId id="379" r:id="rId10"/>
    <p:sldId id="393" r:id="rId11"/>
    <p:sldId id="389" r:id="rId12"/>
    <p:sldId id="3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4C3AC-8A56-4CA7-BC30-9D00B3DE8B5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12778-E49F-4EEC-8BBA-2E8267E0C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72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38F13-E3EC-0160-8346-5F91CF3ED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42AAE-5F8D-6F1C-09E1-4A532D21A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DDA53-C90D-4E20-3D45-9C3190E58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5820-130D-4394-8F4A-EBE63E29B9C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E01C6-49B3-9891-8ECB-0D6578CAC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06A71-DD10-6807-806B-0229E86F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292B-D0DF-40A4-AAAE-86F294ED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98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EBDF3-BFE7-A36D-0353-137558DF1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B1711-9B60-8E2D-AAB0-B282A84CC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F50B7-BC26-272F-CF1B-663CD232C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5820-130D-4394-8F4A-EBE63E29B9C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B6D36-E455-F070-64BA-36B33CC53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2DF41-FF13-09B5-2315-E74D7734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292B-D0DF-40A4-AAAE-86F294ED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0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247D7F-7EA1-FBB2-B5D4-D8E3BB3B01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FD299-ECC3-755C-3C3C-A2FCA699E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F67CA-863D-A9BE-0101-2170F050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5820-130D-4394-8F4A-EBE63E29B9C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AD037-1E2B-9EAF-CE43-FDF6A0F3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36CA3-08D9-901E-DBE5-34512F11C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292B-D0DF-40A4-AAAE-86F294ED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7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5D0E1-FCF3-23CE-CCB9-D052F85F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1D99E-C44D-05FE-971F-5AE8F4E50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011E-D993-F68E-1FD0-F49C37B9A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5820-130D-4394-8F4A-EBE63E29B9C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2843C-A5EF-6C34-EC26-2B24A757B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8B21D-4384-48B1-45BE-D1ADA2138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292B-D0DF-40A4-AAAE-86F294ED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6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67279-6298-3F4C-1A23-22214AADC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37A16-40EE-DC99-6913-3FD774250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27877-3366-2BC5-0875-087887530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5820-130D-4394-8F4A-EBE63E29B9C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AB20E-78F0-88F1-388D-B693DEB6C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81FFE-570F-044F-5411-9038105AB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292B-D0DF-40A4-AAAE-86F294ED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1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5162-0CA8-77B3-FDD0-D9948E29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07474-C80A-B793-912E-79B22EA06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FDFB5A-B85C-7CFF-4FFB-E56799B8F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C87EA-91C2-9D11-A95F-1A2B74835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5820-130D-4394-8F4A-EBE63E29B9C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8276E-8FB5-3EE9-587E-8A105408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821E2-95DD-DAAE-4536-FFAFA9369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292B-D0DF-40A4-AAAE-86F294ED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60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4545-3270-47D0-7E5E-C089307DE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1080D-F089-94B8-7CB8-0E684456A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7039F-DA69-CA8F-0B23-9C95EBB00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CB6A5-181D-C301-EE9D-122E2276B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EC5918-D499-7D2F-A7AA-7F90C2C6E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BC1048-106A-4B48-F744-45A0E271D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5820-130D-4394-8F4A-EBE63E29B9C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DBADBF-B147-3366-C894-8542B867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E5D097-AD03-2750-5152-EB7CE8F31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292B-D0DF-40A4-AAAE-86F294ED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65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7059-CE2D-0393-5C79-1BD56A3F4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FB6FA2-F6C3-B752-B506-1139E10CA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5820-130D-4394-8F4A-EBE63E29B9C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110A2-E465-79BC-D77C-DA209676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D58DA-6125-8BDD-4EB4-AC103E355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292B-D0DF-40A4-AAAE-86F294ED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6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3B253B-D06C-0ED5-1A37-0A6C75608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5820-130D-4394-8F4A-EBE63E29B9C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ADCE53-9552-EBB3-F792-3EED9BB24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9183A-5697-15B5-1B48-E593DB35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292B-D0DF-40A4-AAAE-86F294ED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4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580A2-4787-489D-F0E2-6E25A6B13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58EF1-FB48-118D-07F3-C7871516A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7EC0-6DEC-21DD-789F-386E3EFCD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A7888-9A0B-61A0-5F3E-5F87B1D1C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5820-130D-4394-8F4A-EBE63E29B9C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CC4DB-4C5F-C298-6485-2573246D6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94595-068F-606E-72B5-99BA405D2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292B-D0DF-40A4-AAAE-86F294ED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69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EBC38-A621-A0F4-4EF2-AF687B96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CBC67F-493D-B6C1-616B-E2038F7CD6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21C4D8-7420-6346-54B5-E3A10487A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AEF1A-24BF-DE22-E112-72F93AF18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5820-130D-4394-8F4A-EBE63E29B9C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2CC1E-FAF6-95CB-D3CA-FC76291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9ECAE-FDE1-B761-9CEB-730C83A0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292B-D0DF-40A4-AAAE-86F294ED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67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972B4-1F51-321E-4520-07792FA89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4A5D3-D5E2-A1FE-0B4A-9022628DB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1A603-9E61-FB17-E574-2C00DA0E3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B5820-130D-4394-8F4A-EBE63E29B9C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CE139-63BF-E4BF-E9E9-8BD53C8F6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D0687-E5B6-9337-BB4F-ED8FB56DA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F292B-D0DF-40A4-AAAE-86F294ED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1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110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 CHUNG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33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3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238165" y="224248"/>
            <a:ext cx="11715669" cy="62875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1F0F9-7FE7-59E4-C730-639AD525F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101" y="967408"/>
            <a:ext cx="52549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000" dirty="0"/>
              <a:t>a. Các cặp cạnh song song và bằng nhau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BD2B3A-A2E8-68D1-79A6-8B47220CEC6B}"/>
              </a:ext>
            </a:extLst>
          </p:cNvPr>
          <p:cNvSpPr txBox="1"/>
          <p:nvPr/>
        </p:nvSpPr>
        <p:spPr>
          <a:xfrm>
            <a:off x="584451" y="1747197"/>
            <a:ext cx="7017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dirty="0"/>
              <a:t>b. Cách vẽ đường thẳng MC đi qua M và vuông góc với MP: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0E6754-F42E-F61F-4E77-0C6EC6F48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451" y="4380834"/>
            <a:ext cx="8362950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vi-VN" sz="2000" dirty="0">
                <a:latin typeface="+mn-lt"/>
              </a:rPr>
              <a:t>c. Cách vẽ vẽ đường thẳng PD đi qua P và song song với MC: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DC0745-8C38-D246-E896-275DFD7993A5}"/>
              </a:ext>
            </a:extLst>
          </p:cNvPr>
          <p:cNvGrpSpPr>
            <a:grpSpLocks/>
          </p:cNvGrpSpPr>
          <p:nvPr/>
        </p:nvGrpSpPr>
        <p:grpSpPr bwMode="auto">
          <a:xfrm>
            <a:off x="7756207" y="622966"/>
            <a:ext cx="4094162" cy="3684588"/>
            <a:chOff x="6699438" y="75360"/>
            <a:chExt cx="5333181" cy="3837655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4E08D8EF-BD6E-2FD9-D8F6-C55702BA6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9438" y="1715247"/>
              <a:ext cx="50366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1B1B1958-5D9A-072F-23F2-114C9D6F91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6243" y="75360"/>
              <a:ext cx="57259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EAF769BA-3C5F-B267-7254-C22F014DE9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51397" y="1978212"/>
              <a:ext cx="48122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EA3CE191-84D6-BF3B-682B-CC864A5213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0" y="3328240"/>
              <a:ext cx="43473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2B327BD6-C5E7-B2D5-B736-023DF3D5313C}"/>
                </a:ext>
              </a:extLst>
            </p:cNvPr>
            <p:cNvSpPr/>
            <p:nvPr/>
          </p:nvSpPr>
          <p:spPr bwMode="auto">
            <a:xfrm>
              <a:off x="7204012" y="660681"/>
              <a:ext cx="4611475" cy="2693468"/>
            </a:xfrm>
            <a:prstGeom prst="diamond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132E0DF-B20F-B6F0-82E5-2640B881A6E4}"/>
                </a:ext>
              </a:extLst>
            </p:cNvPr>
            <p:cNvCxnSpPr>
              <a:cxnSpLocks noChangeShapeType="1"/>
              <a:stCxn id="21" idx="0"/>
              <a:endCxn id="21" idx="2"/>
            </p:cNvCxnSpPr>
            <p:nvPr/>
          </p:nvCxnSpPr>
          <p:spPr bwMode="auto">
            <a:xfrm>
              <a:off x="9509749" y="660681"/>
              <a:ext cx="0" cy="269346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076816A-D124-A0E1-10FD-A6C803E98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3993" y="967408"/>
            <a:ext cx="140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000" dirty="0"/>
              <a:t>MQ và NP</a:t>
            </a:r>
            <a:r>
              <a:rPr lang="en-US" altLang="vi-VN" sz="2000" dirty="0"/>
              <a:t>,</a:t>
            </a:r>
            <a:endParaRPr lang="vi-VN" altLang="vi-VN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489443-BC0A-B485-DE12-59F757F09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1967" y="967408"/>
            <a:ext cx="1366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000" dirty="0"/>
              <a:t>PQ và NM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6EEF0E-B77E-0D04-5958-162C44023D9D}"/>
              </a:ext>
            </a:extLst>
          </p:cNvPr>
          <p:cNvCxnSpPr>
            <a:stCxn id="21" idx="0"/>
            <a:endCxn id="21" idx="1"/>
          </p:cNvCxnSpPr>
          <p:nvPr/>
        </p:nvCxnSpPr>
        <p:spPr>
          <a:xfrm flipH="1">
            <a:off x="8143557" y="1184941"/>
            <a:ext cx="1770063" cy="1293019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97CE55-F243-E34F-5779-57CECFBD0C23}"/>
              </a:ext>
            </a:extLst>
          </p:cNvPr>
          <p:cNvCxnSpPr/>
          <p:nvPr/>
        </p:nvCxnSpPr>
        <p:spPr>
          <a:xfrm flipH="1">
            <a:off x="9908827" y="2449922"/>
            <a:ext cx="1770063" cy="1293019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66ACEF-C2A2-D8E3-1E2B-61D3A8FABEED}"/>
              </a:ext>
            </a:extLst>
          </p:cNvPr>
          <p:cNvCxnSpPr>
            <a:cxnSpLocks/>
            <a:endCxn id="21" idx="3"/>
          </p:cNvCxnSpPr>
          <p:nvPr/>
        </p:nvCxnSpPr>
        <p:spPr>
          <a:xfrm>
            <a:off x="9931257" y="1203027"/>
            <a:ext cx="1752425" cy="1274933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DFBE32-7A65-1B06-ADF7-775C5F39C82F}"/>
              </a:ext>
            </a:extLst>
          </p:cNvPr>
          <p:cNvCxnSpPr>
            <a:cxnSpLocks/>
          </p:cNvCxnSpPr>
          <p:nvPr/>
        </p:nvCxnSpPr>
        <p:spPr>
          <a:xfrm>
            <a:off x="8164930" y="2501022"/>
            <a:ext cx="1722136" cy="12188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FA394BA-4C70-5383-2FA9-F769263EC8A5}"/>
              </a:ext>
            </a:extLst>
          </p:cNvPr>
          <p:cNvSpPr txBox="1"/>
          <p:nvPr/>
        </p:nvSpPr>
        <p:spPr>
          <a:xfrm>
            <a:off x="479140" y="2266549"/>
            <a:ext cx="70178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vi-VN" sz="2000" dirty="0"/>
              <a:t>Đặt một cạnh góc vuông của êke trùng với đường thẳng MP.</a:t>
            </a:r>
          </a:p>
          <a:p>
            <a:pPr marL="285750" indent="-285750">
              <a:buFontTx/>
              <a:buChar char="-"/>
              <a:defRPr/>
            </a:pPr>
            <a:r>
              <a:rPr lang="vi-VN" sz="2000" dirty="0"/>
              <a:t>Đặt đỉnh góc vuông của êke trùng với điểm M trên đườnthẳng MP.</a:t>
            </a:r>
          </a:p>
          <a:p>
            <a:pPr marL="285750" indent="-285750">
              <a:buFontTx/>
              <a:buChar char="-"/>
              <a:defRPr/>
            </a:pPr>
            <a:r>
              <a:rPr lang="vi-VN" sz="2000" dirty="0"/>
              <a:t>Vẽ 1 đường thẳng trên cạnh góc vuông còn lại của êke ta được đường thẳng MC đi qua M và vuông góc với MP.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9FE3BF-04D7-8AFA-053F-ACACC2027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40" y="4849374"/>
            <a:ext cx="8362950" cy="98488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vi-VN" sz="2000" dirty="0">
                <a:solidFill>
                  <a:srgbClr val="2C2F34"/>
                </a:solidFill>
                <a:latin typeface="+mn-lt"/>
              </a:rPr>
              <a:t>Vẽ đường thẳng PD đi qua điểm P và vuông góc với đường thẳng MP ta được đường thẳng PD song song với đường thẳng AB.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vi-VN" altLang="vi-VN" sz="1800" dirty="0"/>
          </a:p>
        </p:txBody>
      </p:sp>
    </p:spTree>
    <p:extLst>
      <p:ext uri="{BB962C8B-B14F-4D97-AF65-F5344CB8AC3E}">
        <p14:creationId xmlns:p14="http://schemas.microsoft.com/office/powerpoint/2010/main" val="2109138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4" grpId="0"/>
      <p:bldP spid="4" grpId="1"/>
      <p:bldP spid="4" grpId="2"/>
      <p:bldP spid="23" grpId="0"/>
      <p:bldP spid="23" grpId="1"/>
      <p:bldP spid="23" grpId="2"/>
      <p:bldP spid="32" grpId="0"/>
      <p:bldP spid="32" grpId="1"/>
      <p:bldP spid="32" grpId="2"/>
      <p:bldP spid="33" grpId="0"/>
      <p:bldP spid="33" grpId="1"/>
      <p:bldP spid="33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0" y="444485"/>
            <a:ext cx="11459900" cy="62838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8E9BD18-9C5C-0391-B0E0-FA62E706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077" y="1537748"/>
            <a:ext cx="609600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3E60C6-249F-EB4A-D364-E74AE6494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069" y="325438"/>
            <a:ext cx="110250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/>
              <a:t>3.</a:t>
            </a:r>
            <a:r>
              <a:rPr lang="vi-VN" altLang="vi-VN" sz="2800" dirty="0"/>
              <a:t>Chú thợ ghép và hàn các thanh sắt thành hai hình thoi và một hình chữ nhật để trang trí một khung cửa sổ như hình dưới đây: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C0AD2E-2BEE-6733-FCF4-27E2DBDE4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510088"/>
            <a:ext cx="7772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800"/>
              <a:t>Tổng chiều dài các thanh sắt chú thợ cần dùng để hàn thành khung cửa sổ đó là           dm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567F37-3C62-478F-EDB8-E391AF8BF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8900" y="5051425"/>
            <a:ext cx="457200" cy="3222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0029EA-7C66-7D70-E011-203360EAC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967288"/>
            <a:ext cx="533400" cy="4619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400" b="1">
                <a:solidFill>
                  <a:srgbClr val="FF0000"/>
                </a:solidFill>
              </a:rPr>
              <a:t>76</a:t>
            </a:r>
          </a:p>
        </p:txBody>
      </p:sp>
    </p:spTree>
    <p:extLst>
      <p:ext uri="{BB962C8B-B14F-4D97-AF65-F5344CB8AC3E}">
        <p14:creationId xmlns:p14="http://schemas.microsoft.com/office/powerpoint/2010/main" val="1422651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B1C243-87FF-4D9F-B68F-9492906C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E3481-7EB5-4C7E-BA13-40322B54D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60" y="499560"/>
            <a:ext cx="10981880" cy="16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83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110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chung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35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AAFF75-6BFE-4AB0-93F0-105DC5383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7" b="11129"/>
          <a:stretch/>
        </p:blipFill>
        <p:spPr>
          <a:xfrm>
            <a:off x="-193525" y="-708781"/>
            <a:ext cx="12192000" cy="7566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ABE25C-BF6B-4A4A-91AE-0C6455BA8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317" y="406080"/>
            <a:ext cx="8104319" cy="17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512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B02830F0-1089-40BF-B324-60B18735E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4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8994B-D1FE-4397-9D1B-786D35BC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2456212" y="367695"/>
            <a:ext cx="7514920" cy="3851124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endParaRPr lang="en-US" sz="32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866D79-9D10-41E9-8E4D-2D6760BD4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35" y="661732"/>
            <a:ext cx="2698729" cy="1243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48F3EA-AE30-3184-3A34-52744CC0F1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13"/>
          <a:stretch/>
        </p:blipFill>
        <p:spPr>
          <a:xfrm>
            <a:off x="3046145" y="1792308"/>
            <a:ext cx="6689643" cy="154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05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0734B2-74DD-44E0-A34A-A58BC16C6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7" b="11111"/>
          <a:stretch/>
        </p:blipFill>
        <p:spPr>
          <a:xfrm>
            <a:off x="0" y="-1692294"/>
            <a:ext cx="12192000" cy="8550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68C573-91E9-4D91-A44D-9FA09AD4B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655" y="202302"/>
            <a:ext cx="7519052" cy="17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5334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366050" y="285750"/>
            <a:ext cx="11459900" cy="65055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vi-VN" sz="1800" b="1"/>
              <a:t>Bài</a:t>
            </a:r>
            <a:r>
              <a:rPr lang="en-US" altLang="vi-VN" sz="1800" b="1"/>
              <a:t> 1</a:t>
            </a:r>
            <a:r>
              <a:rPr lang="en-US" altLang="vi-VN" sz="1800"/>
              <a:t>. Cho AMND </a:t>
            </a:r>
            <a:r>
              <a:rPr lang="vi-VN" altLang="vi-VN" sz="1800"/>
              <a:t>là hình vuông và ABCD là hình chữ nhật</a:t>
            </a:r>
            <a:endParaRPr lang="vi-VN" altLang="vi-VN" sz="1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C579C6-0368-C5F0-12FD-BEC4BAD71174}"/>
              </a:ext>
            </a:extLst>
          </p:cNvPr>
          <p:cNvGrpSpPr/>
          <p:nvPr/>
        </p:nvGrpSpPr>
        <p:grpSpPr>
          <a:xfrm>
            <a:off x="897084" y="222259"/>
            <a:ext cx="938087" cy="923330"/>
            <a:chOff x="759165" y="694875"/>
            <a:chExt cx="602098" cy="5926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0C170AB-8D7D-D5B7-5FF1-F452349B209E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8893AC-60B2-5914-0D2B-6A7C93793846}"/>
                </a:ext>
              </a:extLst>
            </p:cNvPr>
            <p:cNvSpPr txBox="1"/>
            <p:nvPr/>
          </p:nvSpPr>
          <p:spPr>
            <a:xfrm>
              <a:off x="837480" y="694875"/>
              <a:ext cx="523783" cy="592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54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</a:t>
              </a:r>
              <a:endParaRPr lang="vi-VN" sz="5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E1180C-4639-DD37-1C52-4595C934598B}"/>
              </a:ext>
            </a:extLst>
          </p:cNvPr>
          <p:cNvSpPr/>
          <p:nvPr/>
        </p:nvSpPr>
        <p:spPr>
          <a:xfrm>
            <a:off x="1889656" y="285750"/>
            <a:ext cx="7825844" cy="955235"/>
          </a:xfrm>
          <a:prstGeom prst="roundRect">
            <a:avLst/>
          </a:prstGeom>
          <a:solidFill>
            <a:srgbClr val="F6F99B"/>
          </a:solidFill>
          <a:ln w="38100">
            <a:solidFill>
              <a:srgbClr val="F79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en-US" altLang="vi-VN" sz="3600">
                <a:solidFill>
                  <a:schemeClr val="tx1"/>
                </a:solidFill>
              </a:rPr>
              <a:t>Cho AMND </a:t>
            </a:r>
            <a:r>
              <a:rPr lang="vi-VN" altLang="vi-VN" sz="3600">
                <a:solidFill>
                  <a:schemeClr val="tx1"/>
                </a:solidFill>
              </a:rPr>
              <a:t>là hình vuông và ABCD là hình chữ nhật</a:t>
            </a:r>
            <a:endParaRPr lang="vi-VN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3B2890-7AD3-86EE-2195-987924A12C5E}"/>
              </a:ext>
            </a:extLst>
          </p:cNvPr>
          <p:cNvSpPr/>
          <p:nvPr/>
        </p:nvSpPr>
        <p:spPr>
          <a:xfrm>
            <a:off x="2248885" y="3979929"/>
            <a:ext cx="7825844" cy="955235"/>
          </a:xfrm>
          <a:prstGeom prst="roundRect">
            <a:avLst/>
          </a:prstGeom>
          <a:solidFill>
            <a:srgbClr val="F6F99B"/>
          </a:solidFill>
          <a:ln w="38100">
            <a:solidFill>
              <a:srgbClr val="F79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vi-VN" altLang="vi-VN" sz="3200" dirty="0">
                <a:solidFill>
                  <a:schemeClr val="tx1"/>
                </a:solidFill>
              </a:rPr>
              <a:t>Nêu tên các cặp cạnh song song trong hình bên.</a:t>
            </a:r>
            <a:endParaRPr lang="vi-VN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8B9867-C6B2-E98E-91AF-A445CA954A90}"/>
              </a:ext>
            </a:extLst>
          </p:cNvPr>
          <p:cNvSpPr/>
          <p:nvPr/>
        </p:nvSpPr>
        <p:spPr>
          <a:xfrm>
            <a:off x="2248885" y="5408559"/>
            <a:ext cx="7825844" cy="955235"/>
          </a:xfrm>
          <a:prstGeom prst="roundRect">
            <a:avLst/>
          </a:prstGeom>
          <a:solidFill>
            <a:srgbClr val="F6F99B"/>
          </a:solidFill>
          <a:ln w="38100">
            <a:solidFill>
              <a:srgbClr val="F79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vi-VN" altLang="vi-VN" sz="3200" dirty="0">
                <a:solidFill>
                  <a:schemeClr val="tx1"/>
                </a:solidFill>
              </a:rPr>
              <a:t>Nêu tên các cặp cạnh </a:t>
            </a:r>
            <a:r>
              <a:rPr lang="en-US" altLang="vi-VN" sz="3200" dirty="0" err="1">
                <a:solidFill>
                  <a:schemeClr val="tx1"/>
                </a:solidFill>
              </a:rPr>
              <a:t>vuông</a:t>
            </a:r>
            <a:r>
              <a:rPr lang="en-US" altLang="vi-VN" sz="3200" dirty="0">
                <a:solidFill>
                  <a:schemeClr val="tx1"/>
                </a:solidFill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</a:rPr>
              <a:t>góc</a:t>
            </a:r>
            <a:r>
              <a:rPr lang="en-US" altLang="vi-VN" sz="3200" dirty="0">
                <a:solidFill>
                  <a:schemeClr val="tx1"/>
                </a:solidFill>
              </a:rPr>
              <a:t> </a:t>
            </a:r>
            <a:r>
              <a:rPr lang="vi-VN" altLang="vi-VN" sz="3200" dirty="0">
                <a:solidFill>
                  <a:schemeClr val="tx1"/>
                </a:solidFill>
              </a:rPr>
              <a:t>trong hình bên.</a:t>
            </a:r>
            <a:endParaRPr lang="vi-VN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CC9359-DBA4-A9D8-20F7-F75A915698B1}"/>
              </a:ext>
            </a:extLst>
          </p:cNvPr>
          <p:cNvGrpSpPr>
            <a:grpSpLocks/>
          </p:cNvGrpSpPr>
          <p:nvPr/>
        </p:nvGrpSpPr>
        <p:grpSpPr bwMode="auto">
          <a:xfrm>
            <a:off x="3903134" y="1358967"/>
            <a:ext cx="3818174" cy="2585108"/>
            <a:chOff x="7255799" y="1287681"/>
            <a:chExt cx="3818728" cy="2585410"/>
          </a:xfrm>
        </p:grpSpPr>
        <p:cxnSp>
          <p:nvCxnSpPr>
            <p:cNvPr id="13" name="Straight Connector 2">
              <a:extLst>
                <a:ext uri="{FF2B5EF4-FFF2-40B4-BE49-F238E27FC236}">
                  <a16:creationId xmlns:a16="http://schemas.microsoft.com/office/drawing/2014/main" id="{226039AA-9294-6F45-67D0-BF7B570D88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20000" y="1676400"/>
              <a:ext cx="3124200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4">
              <a:extLst>
                <a:ext uri="{FF2B5EF4-FFF2-40B4-BE49-F238E27FC236}">
                  <a16:creationId xmlns:a16="http://schemas.microsoft.com/office/drawing/2014/main" id="{1133939A-72DE-8938-1594-4E409458396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20000" y="3429000"/>
              <a:ext cx="3124200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76D9F47D-05E3-5F0B-9A39-8914322608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620000" y="1676400"/>
              <a:ext cx="0" cy="175260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6">
              <a:extLst>
                <a:ext uri="{FF2B5EF4-FFF2-40B4-BE49-F238E27FC236}">
                  <a16:creationId xmlns:a16="http://schemas.microsoft.com/office/drawing/2014/main" id="{40699E87-2343-BCC1-E6E9-36CBDD40CF5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744200" y="1676400"/>
              <a:ext cx="0" cy="175260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12">
              <a:extLst>
                <a:ext uri="{FF2B5EF4-FFF2-40B4-BE49-F238E27FC236}">
                  <a16:creationId xmlns:a16="http://schemas.microsoft.com/office/drawing/2014/main" id="{CC34BFF9-E4A9-5E38-4249-C5246775E9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530223" y="1676400"/>
              <a:ext cx="0" cy="1752599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DD164445-7F00-EE93-BAE5-11DB862FED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1445" y="1380311"/>
              <a:ext cx="356240" cy="40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000"/>
                <a:t>A</a:t>
              </a:r>
              <a:endParaRPr lang="vi-VN" altLang="vi-VN" sz="2000"/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8B167EC-92F6-9DC2-81A6-102825B28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88887" y="1307067"/>
              <a:ext cx="397924" cy="40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000"/>
                <a:t>M</a:t>
              </a:r>
              <a:endParaRPr lang="vi-VN" altLang="vi-VN" sz="2000"/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CB36F182-43C9-6FE7-E5C7-BD79B397F0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55687" y="1287681"/>
              <a:ext cx="356240" cy="40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000"/>
                <a:t>B</a:t>
              </a:r>
              <a:endParaRPr lang="vi-VN" altLang="vi-VN" sz="2000"/>
            </a:p>
          </p:txBody>
        </p:sp>
        <p:sp>
          <p:nvSpPr>
            <p:cNvPr id="25" name="TextBox 20">
              <a:extLst>
                <a:ext uri="{FF2B5EF4-FFF2-40B4-BE49-F238E27FC236}">
                  <a16:creationId xmlns:a16="http://schemas.microsoft.com/office/drawing/2014/main" id="{3F1734EA-EAD5-2E13-21E3-B0442880B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5799" y="3380343"/>
              <a:ext cx="370668" cy="40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000"/>
                <a:t>D</a:t>
              </a:r>
              <a:endParaRPr lang="vi-VN" altLang="vi-VN" sz="2000"/>
            </a:p>
          </p:txBody>
        </p:sp>
        <p:sp>
          <p:nvSpPr>
            <p:cNvPr id="26" name="TextBox 22">
              <a:extLst>
                <a:ext uri="{FF2B5EF4-FFF2-40B4-BE49-F238E27FC236}">
                  <a16:creationId xmlns:a16="http://schemas.microsoft.com/office/drawing/2014/main" id="{36203870-75B1-866E-7EE0-DEF8EA2A10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1258" y="3472934"/>
              <a:ext cx="370668" cy="40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000"/>
                <a:t>N</a:t>
              </a:r>
              <a:endParaRPr lang="vi-VN" altLang="vi-VN" sz="2000"/>
            </a:p>
          </p:txBody>
        </p:sp>
        <p:sp>
          <p:nvSpPr>
            <p:cNvPr id="27" name="TextBox 23">
              <a:extLst>
                <a:ext uri="{FF2B5EF4-FFF2-40B4-BE49-F238E27FC236}">
                  <a16:creationId xmlns:a16="http://schemas.microsoft.com/office/drawing/2014/main" id="{29B57A52-D285-D004-2C95-975CF8712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03859" y="3426298"/>
              <a:ext cx="370668" cy="40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000"/>
                <a:t>C</a:t>
              </a:r>
              <a:endParaRPr lang="vi-VN" altLang="vi-VN" sz="2000"/>
            </a:p>
          </p:txBody>
        </p:sp>
      </p:grpSp>
    </p:spTree>
    <p:extLst>
      <p:ext uri="{BB962C8B-B14F-4D97-AF65-F5344CB8AC3E}">
        <p14:creationId xmlns:p14="http://schemas.microsoft.com/office/powerpoint/2010/main" val="1579386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CC91A0-DCEF-E41A-F8A3-3DC4BE47AEBA}"/>
              </a:ext>
            </a:extLst>
          </p:cNvPr>
          <p:cNvSpPr txBox="1"/>
          <p:nvPr/>
        </p:nvSpPr>
        <p:spPr>
          <a:xfrm>
            <a:off x="716907" y="1656752"/>
            <a:ext cx="60007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lphaLcPeriod"/>
              <a:defRPr/>
            </a:pPr>
            <a:r>
              <a:rPr lang="vi-VN" sz="2000" dirty="0"/>
              <a:t>Các cặp cạnh song song là: AM và DN, AD và MN, MB và NC, MN và BC,</a:t>
            </a:r>
          </a:p>
          <a:p>
            <a:pPr>
              <a:defRPr/>
            </a:pPr>
            <a:r>
              <a:rPr lang="vi-VN" sz="2000" dirty="0"/>
              <a:t>       AB và DC, AD và BC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267638-E847-3521-3DC6-C0C15A95C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79" y="3009534"/>
            <a:ext cx="6000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000" dirty="0"/>
              <a:t>b. Các cặp cạnh vuông góc là: AB và BC, BC và CD, CD và DA, DA và AB, AM và MN, MN và ND, ND và DA, DA và AM, MB và BC, BC và CN, CN và NM, NM và MB, MN và AB, MN và CD.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2A857F-9AFE-E737-7CD6-D177B700E15E}"/>
              </a:ext>
            </a:extLst>
          </p:cNvPr>
          <p:cNvGrpSpPr>
            <a:grpSpLocks/>
          </p:cNvGrpSpPr>
          <p:nvPr/>
        </p:nvGrpSpPr>
        <p:grpSpPr bwMode="auto">
          <a:xfrm>
            <a:off x="7821991" y="1086413"/>
            <a:ext cx="3818174" cy="2585108"/>
            <a:chOff x="7255799" y="1287681"/>
            <a:chExt cx="3818728" cy="2585410"/>
          </a:xfrm>
        </p:grpSpPr>
        <p:cxnSp>
          <p:nvCxnSpPr>
            <p:cNvPr id="21" name="Straight Connector 2">
              <a:extLst>
                <a:ext uri="{FF2B5EF4-FFF2-40B4-BE49-F238E27FC236}">
                  <a16:creationId xmlns:a16="http://schemas.microsoft.com/office/drawing/2014/main" id="{FDDF58BA-D3B9-8D69-10F5-B2868C03F75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20000" y="1676400"/>
              <a:ext cx="3124200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4">
              <a:extLst>
                <a:ext uri="{FF2B5EF4-FFF2-40B4-BE49-F238E27FC236}">
                  <a16:creationId xmlns:a16="http://schemas.microsoft.com/office/drawing/2014/main" id="{A580A91F-745A-36F7-3694-1C29A1E5C4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20000" y="3429000"/>
              <a:ext cx="3124200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5">
              <a:extLst>
                <a:ext uri="{FF2B5EF4-FFF2-40B4-BE49-F238E27FC236}">
                  <a16:creationId xmlns:a16="http://schemas.microsoft.com/office/drawing/2014/main" id="{6D41D0B9-CDA1-ECD5-9D7F-70DB60841D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620000" y="1676400"/>
              <a:ext cx="0" cy="175260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6">
              <a:extLst>
                <a:ext uri="{FF2B5EF4-FFF2-40B4-BE49-F238E27FC236}">
                  <a16:creationId xmlns:a16="http://schemas.microsoft.com/office/drawing/2014/main" id="{63CBB374-C5FD-26CB-F4AA-57765D71E57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744200" y="1676400"/>
              <a:ext cx="0" cy="175260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12">
              <a:extLst>
                <a:ext uri="{FF2B5EF4-FFF2-40B4-BE49-F238E27FC236}">
                  <a16:creationId xmlns:a16="http://schemas.microsoft.com/office/drawing/2014/main" id="{CB7318E6-9C46-CB04-1BC1-BB987A36A0E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530223" y="1676400"/>
              <a:ext cx="0" cy="1752599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3F851DC4-AB8C-9BDA-91E2-191129074C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1445" y="1380311"/>
              <a:ext cx="356240" cy="40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000"/>
                <a:t>A</a:t>
              </a:r>
              <a:endParaRPr lang="vi-VN" altLang="vi-VN" sz="2000"/>
            </a:p>
          </p:txBody>
        </p:sp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FA2AF7AE-0F9C-973E-EAC0-D1A5ACF575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88887" y="1307067"/>
              <a:ext cx="397924" cy="40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000"/>
                <a:t>M</a:t>
              </a:r>
              <a:endParaRPr lang="vi-VN" altLang="vi-VN" sz="2000"/>
            </a:p>
          </p:txBody>
        </p: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E815BAD1-4C58-1348-8958-685211A0F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55687" y="1287681"/>
              <a:ext cx="356240" cy="40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000"/>
                <a:t>B</a:t>
              </a:r>
              <a:endParaRPr lang="vi-VN" altLang="vi-VN" sz="2000"/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3FFC45C1-088E-25AE-ECE3-162C6C7FB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5799" y="3380343"/>
              <a:ext cx="370668" cy="40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000"/>
                <a:t>D</a:t>
              </a:r>
              <a:endParaRPr lang="vi-VN" altLang="vi-VN" sz="2000"/>
            </a:p>
          </p:txBody>
        </p:sp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7946A754-9272-B695-B412-D96F32B83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1258" y="3472934"/>
              <a:ext cx="370668" cy="40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000"/>
                <a:t>N</a:t>
              </a:r>
              <a:endParaRPr lang="vi-VN" altLang="vi-VN" sz="2000"/>
            </a:p>
          </p:txBody>
        </p:sp>
        <p:sp>
          <p:nvSpPr>
            <p:cNvPr id="31" name="TextBox 23">
              <a:extLst>
                <a:ext uri="{FF2B5EF4-FFF2-40B4-BE49-F238E27FC236}">
                  <a16:creationId xmlns:a16="http://schemas.microsoft.com/office/drawing/2014/main" id="{E7D459F8-7DF4-406F-4991-90FB99C7C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03859" y="3426298"/>
              <a:ext cx="370668" cy="40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000"/>
                <a:t>C</a:t>
              </a:r>
              <a:endParaRPr lang="vi-VN" altLang="vi-VN" sz="2000"/>
            </a:p>
          </p:txBody>
        </p:sp>
      </p:grpSp>
    </p:spTree>
    <p:extLst>
      <p:ext uri="{BB962C8B-B14F-4D97-AF65-F5344CB8AC3E}">
        <p14:creationId xmlns:p14="http://schemas.microsoft.com/office/powerpoint/2010/main" val="1672850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C579C6-0368-C5F0-12FD-BEC4BAD71174}"/>
              </a:ext>
            </a:extLst>
          </p:cNvPr>
          <p:cNvGrpSpPr/>
          <p:nvPr/>
        </p:nvGrpSpPr>
        <p:grpSpPr>
          <a:xfrm>
            <a:off x="1324349" y="161906"/>
            <a:ext cx="992573" cy="926959"/>
            <a:chOff x="759165" y="672789"/>
            <a:chExt cx="637069" cy="59495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0C170AB-8D7D-D5B7-5FF1-F452349B209E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vi-VN" sz="320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8893AC-60B2-5914-0D2B-6A7C93793846}"/>
                </a:ext>
              </a:extLst>
            </p:cNvPr>
            <p:cNvSpPr txBox="1"/>
            <p:nvPr/>
          </p:nvSpPr>
          <p:spPr>
            <a:xfrm>
              <a:off x="872451" y="672789"/>
              <a:ext cx="523783" cy="592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5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  <a:endParaRPr lang="vi-VN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E1180C-4639-DD37-1C52-4595C934598B}"/>
              </a:ext>
            </a:extLst>
          </p:cNvPr>
          <p:cNvSpPr/>
          <p:nvPr/>
        </p:nvSpPr>
        <p:spPr>
          <a:xfrm>
            <a:off x="2174046" y="300946"/>
            <a:ext cx="5860761" cy="809321"/>
          </a:xfrm>
          <a:prstGeom prst="roundRect">
            <a:avLst/>
          </a:prstGeom>
          <a:solidFill>
            <a:srgbClr val="F6F99B"/>
          </a:solidFill>
          <a:ln w="38100">
            <a:solidFill>
              <a:srgbClr val="F79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Cho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hình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thoi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MNPQ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B5B90D-0DDC-0854-33D7-E49CE11C1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419" y="4636521"/>
            <a:ext cx="5894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000" dirty="0"/>
              <a:t>a. Nêu tên các cặp cạnh song song và bằng nhau.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39DEC7-6EB6-C54D-E443-BBE67633A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419" y="5087371"/>
            <a:ext cx="7478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000" dirty="0"/>
              <a:t>b. Nêu cách vẽ đường thẳng MC đi qua M và vuông góc với MP.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EDDA73-8ED4-3AA6-8EE0-9134A0542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419" y="5523933"/>
            <a:ext cx="7418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000" dirty="0"/>
              <a:t>c. Nêu cách vẽ đường thẳng PD đi qua P và song song với MC</a:t>
            </a:r>
            <a:r>
              <a:rPr lang="vi-VN" altLang="vi-VN" sz="1800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DC0745-8C38-D246-E896-275DFD7993A5}"/>
              </a:ext>
            </a:extLst>
          </p:cNvPr>
          <p:cNvGrpSpPr>
            <a:grpSpLocks/>
          </p:cNvGrpSpPr>
          <p:nvPr/>
        </p:nvGrpSpPr>
        <p:grpSpPr bwMode="auto">
          <a:xfrm>
            <a:off x="3464768" y="1116188"/>
            <a:ext cx="4603666" cy="3684588"/>
            <a:chOff x="6699438" y="75360"/>
            <a:chExt cx="5333181" cy="3837655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4E08D8EF-BD6E-2FD9-D8F6-C55702BA6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9438" y="1715247"/>
              <a:ext cx="50366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1B1B1958-5D9A-072F-23F2-114C9D6F91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6243" y="75360"/>
              <a:ext cx="57259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EAF769BA-3C5F-B267-7254-C22F014DE9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51397" y="1978212"/>
              <a:ext cx="48122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EA3CE191-84D6-BF3B-682B-CC864A5213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0" y="3328240"/>
              <a:ext cx="43473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2B327BD6-C5E7-B2D5-B736-023DF3D5313C}"/>
                </a:ext>
              </a:extLst>
            </p:cNvPr>
            <p:cNvSpPr/>
            <p:nvPr/>
          </p:nvSpPr>
          <p:spPr bwMode="auto">
            <a:xfrm>
              <a:off x="7204012" y="660681"/>
              <a:ext cx="4611475" cy="2693468"/>
            </a:xfrm>
            <a:prstGeom prst="diamond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132E0DF-B20F-B6F0-82E5-2640B881A6E4}"/>
                </a:ext>
              </a:extLst>
            </p:cNvPr>
            <p:cNvCxnSpPr>
              <a:cxnSpLocks noChangeShapeType="1"/>
              <a:stCxn id="21" idx="0"/>
              <a:endCxn id="21" idx="2"/>
            </p:cNvCxnSpPr>
            <p:nvPr/>
          </p:nvCxnSpPr>
          <p:spPr bwMode="auto">
            <a:xfrm>
              <a:off x="9509749" y="660681"/>
              <a:ext cx="0" cy="269346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5690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5" grpId="1"/>
      <p:bldP spid="5" grpId="2"/>
      <p:bldP spid="5" grpId="3"/>
      <p:bldP spid="6" grpId="0"/>
      <p:bldP spid="6" grpId="1"/>
      <p:bldP spid="6" grpId="2"/>
      <p:bldP spid="6" grpId="3"/>
      <p:bldP spid="7" grpId="0"/>
      <p:bldP spid="7" grpId="1"/>
      <p:bldP spid="7" grpId="2"/>
      <p:bldP spid="7" grpId="3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410</Words>
  <Application>Microsoft Office PowerPoint</Application>
  <PresentationFormat>Widescreen</PresentationFormat>
  <Paragraphs>52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Fujiyama</vt:lpstr>
      <vt:lpstr>Tahoma</vt:lpstr>
      <vt:lpstr>Times New Roman</vt:lpstr>
      <vt:lpstr>UTM HelvetIns</vt:lpstr>
      <vt:lpstr>Verdana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2024-02-19T06:38:36Z</dcterms:created>
  <dcterms:modified xsi:type="dcterms:W3CDTF">2024-04-09T03:53:00Z</dcterms:modified>
</cp:coreProperties>
</file>