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737" r:id="rId4"/>
  </p:sldMasterIdLst>
  <p:notesMasterIdLst>
    <p:notesMasterId r:id="rId19"/>
  </p:notesMasterIdLst>
  <p:sldIdLst>
    <p:sldId id="1582" r:id="rId5"/>
    <p:sldId id="7678" r:id="rId6"/>
    <p:sldId id="7679" r:id="rId7"/>
    <p:sldId id="1575" r:id="rId8"/>
    <p:sldId id="387" r:id="rId9"/>
    <p:sldId id="1600" r:id="rId10"/>
    <p:sldId id="7673" r:id="rId11"/>
    <p:sldId id="7680" r:id="rId12"/>
    <p:sldId id="7681" r:id="rId13"/>
    <p:sldId id="1585" r:id="rId14"/>
    <p:sldId id="7676" r:id="rId15"/>
    <p:sldId id="332" r:id="rId16"/>
    <p:sldId id="258" r:id="rId17"/>
    <p:sldId id="76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F10C58-A999-4710-A8BE-F947278CC4BE}">
          <p14:sldIdLst>
            <p14:sldId id="1582"/>
            <p14:sldId id="7678"/>
            <p14:sldId id="7679"/>
            <p14:sldId id="1575"/>
            <p14:sldId id="387"/>
            <p14:sldId id="1600"/>
            <p14:sldId id="7673"/>
            <p14:sldId id="7680"/>
            <p14:sldId id="7681"/>
            <p14:sldId id="1585"/>
            <p14:sldId id="7676"/>
            <p14:sldId id="332"/>
            <p14:sldId id="258"/>
            <p14:sldId id="7661"/>
          </p14:sldIdLst>
        </p14:section>
        <p14:section name="Untitled Section" id="{18B50D7D-084A-40E4-9738-159A5B75918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89376" autoAdjust="0"/>
  </p:normalViewPr>
  <p:slideViewPr>
    <p:cSldViewPr snapToGrid="0">
      <p:cViewPr varScale="1">
        <p:scale>
          <a:sx n="74" d="100"/>
          <a:sy n="74" d="100"/>
        </p:scale>
        <p:origin x="99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B8F17-9AC7-411D-8711-10652873E91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F5163-9A51-4A41-ADCF-418CCF52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8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F5163-9A51-4A41-ADCF-418CCF52B2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71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01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1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04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6837353-30EB-4A48-80EB-173D804AEFBD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5789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3E079-AABC-4496-BD21-87748C05EE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305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3E079-AABC-4496-BD21-87748C05EE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71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B2A5-87C1-49BF-8FF5-6B6CA03A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99F04-2EAA-4CC3-BAD4-3CFAC42A0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D40C6-0D42-4FE2-BFA8-C6AF56B3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2B799-569D-4C8B-885B-119D2681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D4346-C742-446B-9CA6-92CD12E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9C1A-142C-40A6-ABD7-9BAB6C44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9BB7A-71CC-49EC-9345-BFA5E3F22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B8AB6-FFD5-48A9-812D-9F6F9B08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148D9-2E89-45DE-811C-6B47AF18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1288F-D9C4-405E-9337-0F204406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7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ECEDD-EC09-4F03-BA66-946B3B6E0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5420F-B58D-46E4-A02A-2C2974FCE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23A66-09BE-4BA3-AB59-C9C3BE07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C5DDA-0C20-4A55-A8D0-E9596A21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5E493-60E9-4AE5-8D60-1199FE84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0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E969-3AFA-F3ED-73BA-75422E2DD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155C8-84FC-AA72-C4C3-69FB96809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90A56-EA96-491B-DC39-98A01D2B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19/12/2024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F2799-2F90-E386-2C4E-C74CC805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59FC6-5598-7074-B841-27A0FB73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29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092FB-F7CC-F2D4-8200-10F0A44D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D54E0-F608-12A0-C294-AF0A01103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2A400-B402-802B-686B-71022118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19/12/2024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2A6B5-376B-AE45-DE71-2F17EBC7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49AC6-4D43-566A-0ECE-99E196D5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82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7F90-4D7D-79BE-A7FC-E5525DB9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CE39B-A7CE-ACDE-9A60-5FC92DCE5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10FE-6F99-9CDA-4708-5D0B5C0AF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19/12/2024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D6926-FB12-6884-9841-60D5BD65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866F7-E0D7-DE94-84F8-D4F84798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09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E9D7-82B9-94B3-2D59-FFC8C238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610A5-AE46-B466-15D8-8FBD9B30A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FF2CB-219E-1D28-9643-EE7D7D97A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E4EA6-4554-EA06-5F6A-3B3AFFCC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19/12/2024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0B3CB-FCC7-E0EE-3F33-92FBB880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96CF6-A426-F5BC-99F8-9D45160E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70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BBB59-3F4F-8300-42D9-9EE28538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D7AEB-1106-34FC-C2A4-67A7A890D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EC6C-A0C7-67A7-545A-FEA506253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46D8C5-2345-AB6A-01D8-02E7AD801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22171-F35E-B553-2A2F-70929624D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A30DEC-2237-1F9D-20CA-A7044A04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19/12/2024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5F1C4A-3DCF-6D2C-C686-85E9A516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CBFCAD-6BCF-CC64-395C-0C1CCC56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38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D28E-3DBA-64CB-DE38-E593AD66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05C80-F9AF-DEA5-D74F-2B004BC5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19/12/2024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A96CA-B1E7-050C-2506-3E6F02A8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3D6AB-2AD9-B7AD-7B85-4224890D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42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584E9-CB02-3C63-6DD7-2560FE1A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19/12/2024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32B94A-D830-8690-6DBE-5687D300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AA3FF-C3B0-2E7A-354C-889C0458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20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4A839-4BBF-74D9-426A-78312D07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15823-8F8E-A3CD-8A65-C36EC248D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C597D-7FE0-689C-8CE6-E1A2CCB75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611BB-C252-17DE-6AEF-E7AC85BC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19/12/2024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FBD9F-1325-F3D1-E5A9-B93A5772B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2EDEC-E5FC-68B9-00EE-5A0D5731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C662-D342-4403-9479-E407EAFD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14B1-FC7A-4917-AB3C-144B2D3F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E393C-2718-45EE-96CB-91AC696C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398AC-9F5C-4A37-B04E-2B7CB32D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EBA9-9E58-460F-B642-8B16733B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16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66B0-E43C-3262-112A-592E82F4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22A58-9F7A-B9B6-99E3-5BD5694EA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C354F-2EB5-7133-EA7E-D71CEC141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CE4FA-8E23-24DB-CFEC-CCF120C96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19/12/2024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E8B9A-DE34-A599-EC2E-52BB1364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23F15-374C-2D35-5DBA-789CA516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46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1EB51-08FC-D45F-470C-26D2A69A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54D71-401E-9E8B-D8FA-6B9B99620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8FFA5-147F-97E3-2566-EA05D7E4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19/12/2024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5E34F-4052-EA25-2AB9-56D32B15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DB7A1-5551-CA33-20B8-5B9B3CD0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13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8457F2-3762-5F3C-3C49-30DEA5A5E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6A908C-8EC3-8C7C-81D9-BB8A033FB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7333A-0C40-F027-783C-C4C436996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19/12/2024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CB252-B598-F681-274D-F93C220D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5CD45-B926-FD0F-D7F8-CCFC64D4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89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10DEB-4855-4762-AE95-09758409A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-25757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90404"/>
      </p:ext>
    </p:extLst>
  </p:cSld>
  <p:clrMapOvr>
    <a:masterClrMapping/>
  </p:clrMapOvr>
  <p:transition spd="slow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2DDE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016767"/>
            <a:ext cx="5780000" cy="30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Fredoka One"/>
              <a:buNone/>
              <a:defRPr sz="6667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97280" y="5254752"/>
            <a:ext cx="6327600" cy="5976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667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730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320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2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/>
          <p:nvPr/>
        </p:nvSpPr>
        <p:spPr>
          <a:xfrm rot="10800000" flipH="1">
            <a:off x="295120" y="818023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26"/>
          <p:cNvSpPr/>
          <p:nvPr/>
        </p:nvSpPr>
        <p:spPr>
          <a:xfrm rot="10800000" flipH="1">
            <a:off x="1110216" y="183995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26"/>
          <p:cNvSpPr/>
          <p:nvPr/>
        </p:nvSpPr>
        <p:spPr>
          <a:xfrm rot="10800000" flipH="1">
            <a:off x="491204" y="295684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6"/>
          <p:cNvSpPr/>
          <p:nvPr/>
        </p:nvSpPr>
        <p:spPr>
          <a:xfrm rot="10800000">
            <a:off x="11222312" y="818023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6"/>
          <p:cNvSpPr/>
          <p:nvPr/>
        </p:nvSpPr>
        <p:spPr>
          <a:xfrm rot="10800000">
            <a:off x="10556720" y="183995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6"/>
          <p:cNvSpPr/>
          <p:nvPr/>
        </p:nvSpPr>
        <p:spPr>
          <a:xfrm rot="10800000">
            <a:off x="11418396" y="295684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6"/>
          <p:cNvSpPr/>
          <p:nvPr/>
        </p:nvSpPr>
        <p:spPr>
          <a:xfrm flipH="1">
            <a:off x="11217512" y="5365595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6"/>
          <p:cNvSpPr/>
          <p:nvPr/>
        </p:nvSpPr>
        <p:spPr>
          <a:xfrm flipH="1">
            <a:off x="10551920" y="6143782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6"/>
          <p:cNvSpPr/>
          <p:nvPr/>
        </p:nvSpPr>
        <p:spPr>
          <a:xfrm flipH="1">
            <a:off x="11413596" y="6255531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6"/>
          <p:cNvSpPr/>
          <p:nvPr/>
        </p:nvSpPr>
        <p:spPr>
          <a:xfrm>
            <a:off x="290320" y="5365595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6"/>
          <p:cNvSpPr/>
          <p:nvPr/>
        </p:nvSpPr>
        <p:spPr>
          <a:xfrm>
            <a:off x="1105416" y="6143782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6"/>
          <p:cNvSpPr/>
          <p:nvPr/>
        </p:nvSpPr>
        <p:spPr>
          <a:xfrm>
            <a:off x="486404" y="6255531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6102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7"/>
          <p:cNvGrpSpPr/>
          <p:nvPr/>
        </p:nvGrpSpPr>
        <p:grpSpPr>
          <a:xfrm>
            <a:off x="8814043" y="-1668483"/>
            <a:ext cx="5071763" cy="4500585"/>
            <a:chOff x="6686732" y="-1175163"/>
            <a:chExt cx="3803822" cy="3375439"/>
          </a:xfrm>
        </p:grpSpPr>
        <p:sp>
          <p:nvSpPr>
            <p:cNvPr id="234" name="Google Shape;234;p27"/>
            <p:cNvSpPr/>
            <p:nvPr/>
          </p:nvSpPr>
          <p:spPr>
            <a:xfrm rot="-8822455">
              <a:off x="7239989" y="-382228"/>
              <a:ext cx="2849775" cy="1569504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7"/>
            <p:cNvSpPr/>
            <p:nvPr/>
          </p:nvSpPr>
          <p:spPr>
            <a:xfrm rot="-8822455">
              <a:off x="6916939" y="-412062"/>
              <a:ext cx="3343408" cy="1849237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7"/>
            <p:cNvSpPr/>
            <p:nvPr/>
          </p:nvSpPr>
          <p:spPr>
            <a:xfrm rot="-8822455">
              <a:off x="7560011" y="-357346"/>
              <a:ext cx="2349240" cy="129414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7" name="Google Shape;237;p27"/>
          <p:cNvSpPr/>
          <p:nvPr/>
        </p:nvSpPr>
        <p:spPr>
          <a:xfrm rot="-1098394" flipH="1">
            <a:off x="235064" y="610491"/>
            <a:ext cx="785605" cy="75737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7"/>
          <p:cNvSpPr/>
          <p:nvPr/>
        </p:nvSpPr>
        <p:spPr>
          <a:xfrm rot="-1098430" flipH="1">
            <a:off x="980457" y="215081"/>
            <a:ext cx="531927" cy="512800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7"/>
          <p:cNvSpPr/>
          <p:nvPr/>
        </p:nvSpPr>
        <p:spPr>
          <a:xfrm flipH="1">
            <a:off x="1222399" y="1002987"/>
            <a:ext cx="264000" cy="264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7"/>
          <p:cNvSpPr/>
          <p:nvPr/>
        </p:nvSpPr>
        <p:spPr>
          <a:xfrm rot="9715800" flipH="1">
            <a:off x="11213645" y="6012667"/>
            <a:ext cx="662979" cy="639156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7"/>
          <p:cNvSpPr/>
          <p:nvPr/>
        </p:nvSpPr>
        <p:spPr>
          <a:xfrm rot="9715681" flipH="1">
            <a:off x="10582503" y="6227402"/>
            <a:ext cx="448896" cy="43276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7"/>
          <p:cNvSpPr/>
          <p:nvPr/>
        </p:nvSpPr>
        <p:spPr>
          <a:xfrm rot="9719309" flipH="1">
            <a:off x="10846748" y="5737999"/>
            <a:ext cx="222504" cy="222504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7"/>
          <p:cNvSpPr/>
          <p:nvPr/>
        </p:nvSpPr>
        <p:spPr>
          <a:xfrm rot="9715800" flipH="1">
            <a:off x="296379" y="5939501"/>
            <a:ext cx="662979" cy="639156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7"/>
          <p:cNvSpPr/>
          <p:nvPr/>
        </p:nvSpPr>
        <p:spPr>
          <a:xfrm rot="9719309" flipH="1">
            <a:off x="1135165" y="6440299"/>
            <a:ext cx="222504" cy="222504"/>
          </a:xfrm>
          <a:prstGeom prst="ellipse">
            <a:avLst/>
          </a:prstGeom>
          <a:solidFill>
            <a:srgbClr val="C5596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373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D833895-2EE1-A143-93B4-FD15908CC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10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2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153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F7B4-67B5-4535-AFC1-55B2A9BA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89AF1-6ABD-4308-AAE6-CE56F299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CD7CC-68BA-4DB3-85C6-B0484228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A3BC0-8B0E-4A47-9816-294706EA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3E01-76EA-4069-9209-EC0CB644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09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220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6E507B-8EF9-5A45-A7A7-4819713C7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58AFCA-29AA-3E4B-BD83-C832ABE5F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A7D35DE-AD6B-B542-8541-668B1D7B9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775A51-30D3-6C44-AAC4-C87AB51CDF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2024/12/19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9A7E92-DECB-A340-99DA-0C90C0CA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A7E75F-4E49-4240-AD66-D2883CC8B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1644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CF90D0-1BE0-BA48-82C9-0B8C07334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AD8CC1C-B463-4044-AEBB-947BD919B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FBF10EF-16DE-6846-A06E-1693B3847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DF7A8B7-C4FE-F24E-911A-9E2EE2D15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373C3BC-AE42-F64B-B54F-3287AAC267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4F4B9F-4709-5A46-A9D4-4826E1DF6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2024/12/19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3F01BBE-5D47-2F4C-88B9-AA4087E49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C04F0B3-B19C-E346-8202-F4AC30AD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22320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5E7FC6-267C-5A49-8512-8866F3773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C64BA4-654E-DF4D-ADF5-131F2441D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2024/12/19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69057CD-4581-924E-B897-637418DF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5642219-3993-924A-B4B1-A21D9CDEE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54833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47A491-F390-7E48-BBCE-24C00CF98F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2024/12/19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BE830B-A946-BD45-B21F-C97EA38DA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C00BC8-48BB-C744-9AF3-836A15D3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5919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6283F0-E3FD-7E40-8A2A-5EA972AEF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16F400-E0F1-E040-9175-5D2DAA46E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87EBF29-02DB-4542-96F9-B1A8BC196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4C6A2D-0F64-4647-B185-CD17E13F3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2024/12/19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387D34-DF38-7C48-83AC-4F1FE249D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5ADA30-4C7A-E440-85B5-C8732AFD8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80378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54E4F6-5908-1543-B5C1-F9111C86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5F4A3AE-00F2-3642-BBBC-0C214EE4E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A18793E-9DE3-A140-9325-95C18E373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212BC96-BF1E-0A4D-8F8D-83D4AB90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2024/12/19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146E36-2D93-DA46-AA31-6A8FED95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03EAD5-F86F-EF49-988B-48276EEE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31350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F8176E-F5DF-774C-B355-0AA56F2A3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C685E8B-DA12-4949-BE60-1D3CAAC8D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EE4766-0E24-7747-AAC2-C6FFA6C7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E33624-D76D-7E40-9B73-0ED0268A1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10EBED-4848-C244-A701-09F28511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012145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7A3F6CB-FE33-2F48-966E-2748F6161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BA0D72-302B-4A4D-97DB-EECD3E5D2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6D65D0-3D99-F54A-B2DA-34F28AFF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0B15F4-60EC-3F4E-B314-6E316015D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33209C-A96C-1F4B-8109-542B2E87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280913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CA496-940D-4F6C-8015-4E1DB9A5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7FD98-682A-4532-BB4D-5961374E5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364FE-8B49-40FB-BB41-FA9A416DA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CF184-45EE-43E0-AC25-F45B19CB0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95B17-4FB2-4D1E-98CB-BFCCED932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29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6623-7D36-491D-9884-BF1BA978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AB0A-8E7E-429F-A888-115FBB886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B1719-92B4-42B8-B820-B36BAAF58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52234-A555-44DA-85C9-B98D9EC3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9D433-55A4-47E9-8EAF-ED3A5CFD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74D62-4248-45EA-97E5-D8DE8E1C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534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1F4AE-7EDF-4A69-AD39-38A9F6091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75BC32-4B42-4F47-A2DD-3829E1E1F3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85EA4-A426-4AD4-A498-108A4661D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1DE6F-AF5B-47CA-BDAF-347B12BC8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FBC47-1EE3-4AB6-92B4-76CEADF93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0613-9AEE-4F0B-96CB-E3BA1986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0415-2B79-47D0-9482-A9E214E56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AB086-F7E5-4348-B7DD-CC5E28A41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95915-89FD-488F-A2B2-B90CD5012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67E43-B66A-4CD7-A9AC-14F1EC90C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36B25-3509-4431-BC40-1895AF77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BCE26A-1E35-486B-A02D-C8DB2ECF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92CAA-6B5A-4F8C-8773-DFE0066F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3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A43C-659E-4DC9-AB10-B5120FFF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BC902-62A1-4530-BBC2-E96B2B3E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75854-4C41-4FEE-B4F2-57C2EDE2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2E7C0-683B-4C6D-9E23-1B7441CF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8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9258B-49D5-4CC0-9E7C-5C622BDB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C9A6B-9BCB-4251-8316-46BE8F4B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909A4-510F-46EC-843D-9373C7DB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2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59BC-B46B-4E9F-8262-6BA54320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F056-0FF2-4591-99F1-B08E6E567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31977-1925-4D2D-ABE6-9B5F576BB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15233-1E30-4649-A721-6B11799D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B4CA1-B370-4CCE-9E1F-3B69ECEE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B4C61-675B-48E5-AC80-5D0FDE11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6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6C84-475E-4DAE-B144-8F5958E9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9FBE1-5DA7-4074-8FE3-7B105DD0C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F0EE2-6517-4CB0-94CE-B502B127A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429C2-BA85-49F0-8272-93DDE5BF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93FDB-D2B8-4877-AAD2-D9F170A4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E1404-7D73-41A1-AFB4-809518A3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BD9C8-4BED-4F9F-8627-7AE45E2C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C254B-5361-4809-A1D1-DD2C66F62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B7057-A4AB-4A54-8875-90920A18B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E181C-FFC4-422C-B5F1-780F7CBBDF4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5281-2355-4669-9161-BC328897D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F5AB6-D559-40F0-98BB-37FA87280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5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23EF74-3806-AE1A-83C8-FAB404EC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7B7FD-9868-2817-749C-AB05AE82D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D38B6-975F-9973-81AC-06C4DD25A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19/12/2024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10219-9839-36FE-B102-49762DD66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92DB6-EC58-E3BB-69A9-6975DE71E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8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08000"/>
            <a:ext cx="102816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816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01631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37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png"/><Relationship Id="rId11" Type="http://schemas.microsoft.com/office/2007/relationships/hdphoto" Target="../media/hdphoto1.wdp"/><Relationship Id="rId5" Type="http://schemas.openxmlformats.org/officeDocument/2006/relationships/image" Target="../media/image21.png"/><Relationship Id="rId10" Type="http://schemas.openxmlformats.org/officeDocument/2006/relationships/image" Target="../media/image4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KHỞI ĐỘNG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8707031E-897A-9002-6BB4-47207BF5A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5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dụng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6694854A-53BF-CA1A-CEBD-E33527EF5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4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825D2-0F2B-847C-EC78-775139410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EEA585-4C1C-D254-E663-6E476B4E8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1" name="Rectangle 220">
            <a:extLst>
              <a:ext uri="{FF2B5EF4-FFF2-40B4-BE49-F238E27FC236}">
                <a16:creationId xmlns:a16="http://schemas.microsoft.com/office/drawing/2014/main" id="{72944765-9888-B904-938F-17152DC56619}"/>
              </a:ext>
            </a:extLst>
          </p:cNvPr>
          <p:cNvSpPr/>
          <p:nvPr/>
        </p:nvSpPr>
        <p:spPr>
          <a:xfrm>
            <a:off x="279400" y="268866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398E931E-EFBA-0A4A-2921-92104BDB9D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549"/>
          <a:stretch/>
        </p:blipFill>
        <p:spPr>
          <a:xfrm>
            <a:off x="507999" y="457201"/>
            <a:ext cx="10547927" cy="29717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Hình chữ nhật: Góc Tròn 7">
                <a:extLst>
                  <a:ext uri="{FF2B5EF4-FFF2-40B4-BE49-F238E27FC236}">
                    <a16:creationId xmlns:a16="http://schemas.microsoft.com/office/drawing/2014/main" id="{4094B169-71F3-6F19-5C88-19202307C405}"/>
                  </a:ext>
                </a:extLst>
              </p:cNvPr>
              <p:cNvSpPr/>
              <p:nvPr/>
            </p:nvSpPr>
            <p:spPr>
              <a:xfrm>
                <a:off x="1352550" y="3429000"/>
                <a:ext cx="9279082" cy="2889969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giải</a:t>
                </a:r>
              </a:p>
              <a:p>
                <a:pPr algn="ctr"/>
                <a:r>
                  <a:rPr lang="vi-VN" sz="36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tích của khu đất đó là: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𝟐𝟓𝟎</m:t>
                            </m:r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+</m:t>
                            </m:r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𝟓𝟓𝟎</m:t>
                            </m:r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6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40000(m</a:t>
                </a:r>
                <a:r>
                  <a:rPr lang="vi-VN" sz="3600" b="1" baseline="30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6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ctr"/>
                <a:r>
                  <a:rPr lang="vi-VN" sz="36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40 000 m</a:t>
                </a:r>
                <a:r>
                  <a:rPr lang="vi-VN" sz="3600" b="1" baseline="30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6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 4 ha.</a:t>
                </a:r>
              </a:p>
              <a:p>
                <a:pPr algn="ctr"/>
                <a:r>
                  <a:rPr lang="vi-VN" sz="36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số: 4 ha. </a:t>
                </a:r>
              </a:p>
            </p:txBody>
          </p:sp>
        </mc:Choice>
        <mc:Fallback>
          <p:sp>
            <p:nvSpPr>
              <p:cNvPr id="8" name="Hình chữ nhật: Góc Tròn 7">
                <a:extLst>
                  <a:ext uri="{FF2B5EF4-FFF2-40B4-BE49-F238E27FC236}">
                    <a16:creationId xmlns:a16="http://schemas.microsoft.com/office/drawing/2014/main" id="{4094B169-71F3-6F19-5C88-19202307C4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550" y="3429000"/>
                <a:ext cx="9279082" cy="2889969"/>
              </a:xfrm>
              <a:prstGeom prst="roundRect">
                <a:avLst/>
              </a:prstGeom>
              <a:blipFill>
                <a:blip r:embed="rId4"/>
                <a:stretch>
                  <a:fillRect t="-6933" b="-111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4976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1"/>
            <a:ext cx="12192000" cy="6877051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1400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6" y="314326"/>
            <a:ext cx="11594465" cy="6210300"/>
          </a:xfrm>
          <a:prstGeom prst="rect">
            <a:avLst/>
          </a:prstGeom>
        </p:spPr>
      </p:pic>
      <p:pic>
        <p:nvPicPr>
          <p:cNvPr id="48" name="图片 47" descr="5e44fafbac0d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523" y="-911860"/>
            <a:ext cx="7945755" cy="6112511"/>
          </a:xfrm>
          <a:prstGeom prst="rect">
            <a:avLst/>
          </a:prstGeom>
        </p:spPr>
      </p:pic>
      <p:pic>
        <p:nvPicPr>
          <p:cNvPr id="3" name="图片 2" descr="61da49d9e2dc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3757" y="3840175"/>
            <a:ext cx="5404485" cy="2945765"/>
          </a:xfrm>
          <a:prstGeom prst="rect">
            <a:avLst/>
          </a:prstGeom>
        </p:spPr>
      </p:pic>
      <p:pic>
        <p:nvPicPr>
          <p:cNvPr id="42" name="图片 41" descr="未标题-2 (2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2451" y="314325"/>
            <a:ext cx="1181100" cy="2286000"/>
          </a:xfrm>
          <a:prstGeom prst="rect">
            <a:avLst/>
          </a:prstGeom>
        </p:spPr>
      </p:pic>
      <p:pic>
        <p:nvPicPr>
          <p:cNvPr id="43" name="图片 42" descr="5b14cd4116a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085" y="2228851"/>
            <a:ext cx="2149475" cy="4295775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1A1A6726-8DC2-45EC-85B9-E68C767D6973}"/>
              </a:ext>
            </a:extLst>
          </p:cNvPr>
          <p:cNvSpPr txBox="1"/>
          <p:nvPr/>
        </p:nvSpPr>
        <p:spPr>
          <a:xfrm>
            <a:off x="4208709" y="1522311"/>
            <a:ext cx="4833816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377">
              <a:defRPr/>
            </a:pPr>
            <a:r>
              <a:rPr lang="en-US" altLang="zh-CN" sz="6600" b="1" kern="0" dirty="0">
                <a:solidFill>
                  <a:srgbClr val="264E4E"/>
                </a:solidFill>
                <a:latin typeface="Times New Roman" panose="02020603050405020304" pitchFamily="18" charset="0"/>
                <a:ea typeface="字魂95号-手刻宋" panose="00000500000000000000" charset="-122"/>
                <a:cs typeface="Times New Roman" panose="02020603050405020304" pitchFamily="18" charset="0"/>
                <a:sym typeface="+mn-ea"/>
              </a:rPr>
              <a:t>CỦNG CỐ</a:t>
            </a:r>
            <a:endParaRPr lang="zh-CN" altLang="en-US" sz="6600" b="1" kern="0" dirty="0">
              <a:solidFill>
                <a:srgbClr val="264E4E"/>
              </a:solidFill>
              <a:latin typeface="Times New Roman" panose="02020603050405020304" pitchFamily="18" charset="0"/>
              <a:ea typeface="字魂95号-手刻宋" panose="00000500000000000000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E9BA1DA-92AB-4126-A5E9-21602945C0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17441" y="452026"/>
            <a:ext cx="708176" cy="989740"/>
          </a:xfrm>
          <a:prstGeom prst="rect">
            <a:avLst/>
          </a:prstGeom>
        </p:spPr>
      </p:pic>
      <p:pic>
        <p:nvPicPr>
          <p:cNvPr id="10" name="Picture 2" descr="Sách Giáo Khoa Bình Minh. | Ha Loi">
            <a:extLst>
              <a:ext uri="{FF2B5EF4-FFF2-40B4-BE49-F238E27FC236}">
                <a16:creationId xmlns:a16="http://schemas.microsoft.com/office/drawing/2014/main" id="{2DA8B557-6157-EE40-B750-72FB3FA85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1" y="137825"/>
            <a:ext cx="1757652" cy="17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7C3BC254-BEE7-8B54-8F55-2A8C965B2A50}"/>
              </a:ext>
            </a:extLst>
          </p:cNvPr>
          <p:cNvSpPr/>
          <p:nvPr/>
        </p:nvSpPr>
        <p:spPr>
          <a:xfrm>
            <a:off x="4208709" y="2493818"/>
            <a:ext cx="4888619" cy="173387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rgbClr val="C00000"/>
                </a:solidFill>
                <a:latin typeface="+mj-lt"/>
              </a:rPr>
              <a:t>Nhắc lại các đơn vị đo diện tích đã học</a:t>
            </a:r>
          </a:p>
        </p:txBody>
      </p:sp>
    </p:spTree>
    <p:extLst>
      <p:ext uri="{BB962C8B-B14F-4D97-AF65-F5344CB8AC3E}">
        <p14:creationId xmlns:p14="http://schemas.microsoft.com/office/powerpoint/2010/main" val="381798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B43B2B1-7CA0-9849-8459-DAA49A3830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93" y="0"/>
            <a:ext cx="12210586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05177B6-F638-0E43-B01F-6C59163032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2922">
            <a:off x="7188411" y="439991"/>
            <a:ext cx="4223273" cy="5642030"/>
          </a:xfrm>
          <a:prstGeom prst="rect">
            <a:avLst/>
          </a:prstGeom>
        </p:spPr>
      </p:pic>
      <p:sp>
        <p:nvSpPr>
          <p:cNvPr id="21" name="对话气泡: 圆角矩形 1">
            <a:extLst>
              <a:ext uri="{FF2B5EF4-FFF2-40B4-BE49-F238E27FC236}">
                <a16:creationId xmlns:a16="http://schemas.microsoft.com/office/drawing/2014/main" id="{AB2CB59F-B7B1-46FA-B98B-487B7D54CD82}"/>
              </a:ext>
            </a:extLst>
          </p:cNvPr>
          <p:cNvSpPr/>
          <p:nvPr/>
        </p:nvSpPr>
        <p:spPr>
          <a:xfrm>
            <a:off x="1852851" y="2331056"/>
            <a:ext cx="4903550" cy="102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Hoàn</a:t>
            </a:r>
            <a:r>
              <a:rPr kumimoji="0" lang="en-US" altLang="zh-CN" sz="32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thành bài tập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对话气泡: 圆角矩形 26">
            <a:extLst>
              <a:ext uri="{FF2B5EF4-FFF2-40B4-BE49-F238E27FC236}">
                <a16:creationId xmlns:a16="http://schemas.microsoft.com/office/drawing/2014/main" id="{E48D5C89-803D-40A9-B5E4-FA242691D0E8}"/>
              </a:ext>
            </a:extLst>
          </p:cNvPr>
          <p:cNvSpPr/>
          <p:nvPr/>
        </p:nvSpPr>
        <p:spPr>
          <a:xfrm>
            <a:off x="1812020" y="3410625"/>
            <a:ext cx="4607290" cy="859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Chuẩn bị bài sau</a:t>
            </a:r>
            <a:endParaRPr kumimoji="0" lang="zh-CN" alt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14">
            <a:extLst>
              <a:ext uri="{FF2B5EF4-FFF2-40B4-BE49-F238E27FC236}">
                <a16:creationId xmlns:a16="http://schemas.microsoft.com/office/drawing/2014/main" id="{F813C8D3-37D0-491F-9E7F-481010328C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5" t="36577" r="44668" b="6482"/>
          <a:stretch/>
        </p:blipFill>
        <p:spPr>
          <a:xfrm rot="398458">
            <a:off x="706686" y="2314079"/>
            <a:ext cx="1081711" cy="1177408"/>
          </a:xfrm>
          <a:prstGeom prst="rect">
            <a:avLst/>
          </a:prstGeom>
        </p:spPr>
      </p:pic>
      <p:pic>
        <p:nvPicPr>
          <p:cNvPr id="24" name="图片 12">
            <a:extLst>
              <a:ext uri="{FF2B5EF4-FFF2-40B4-BE49-F238E27FC236}">
                <a16:creationId xmlns:a16="http://schemas.microsoft.com/office/drawing/2014/main" id="{32EAD914-83FE-4786-9DB7-C610077817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1" t="14586" r="10552" b="82861"/>
          <a:stretch/>
        </p:blipFill>
        <p:spPr>
          <a:xfrm>
            <a:off x="642232" y="3703281"/>
            <a:ext cx="1210619" cy="3592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A6BEAF-EE9D-9DB1-D2CD-C9E1DCA3FF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6431" y="535615"/>
            <a:ext cx="9199661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6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5C30389-7FD3-EE4B-9EE5-7FFD4BA726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586" y="0"/>
            <a:ext cx="12210586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0A31EDB-EF3A-884A-9CDC-039710C30B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flipH="1">
            <a:off x="273851" y="548640"/>
            <a:ext cx="7337980" cy="73379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08EB761-0947-414A-8273-C07270A963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199" t="20859"/>
          <a:stretch/>
        </p:blipFill>
        <p:spPr>
          <a:xfrm flipH="1">
            <a:off x="102258" y="548640"/>
            <a:ext cx="4889120" cy="6429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98C0C2-ADF4-B5B5-3B21-44506281C5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1899" y="548640"/>
            <a:ext cx="7108552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7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BECBC-180F-3267-7D26-5054547AA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492442-8A0E-9C34-30D4-D31B664DF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1" name="Rectangle 220">
            <a:extLst>
              <a:ext uri="{FF2B5EF4-FFF2-40B4-BE49-F238E27FC236}">
                <a16:creationId xmlns:a16="http://schemas.microsoft.com/office/drawing/2014/main" id="{40314620-5167-E537-DFCF-4D428F6867C4}"/>
              </a:ext>
            </a:extLst>
          </p:cNvPr>
          <p:cNvSpPr/>
          <p:nvPr/>
        </p:nvSpPr>
        <p:spPr>
          <a:xfrm>
            <a:off x="232064" y="294881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117F162E-BDAE-9369-48CC-935821B37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68" y="513016"/>
            <a:ext cx="10983191" cy="550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92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ADE2F-938C-A95E-DBC2-D60594F44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96D448-BEDF-C70D-FB4B-F96C64559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1" name="Rectangle 220">
            <a:extLst>
              <a:ext uri="{FF2B5EF4-FFF2-40B4-BE49-F238E27FC236}">
                <a16:creationId xmlns:a16="http://schemas.microsoft.com/office/drawing/2014/main" id="{AEC2B582-A156-5702-E796-4598EB42CC9C}"/>
              </a:ext>
            </a:extLst>
          </p:cNvPr>
          <p:cNvSpPr/>
          <p:nvPr/>
        </p:nvSpPr>
        <p:spPr>
          <a:xfrm>
            <a:off x="232064" y="294881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2BBE08A2-86AF-6D9F-B629-012913DFD5B0}"/>
              </a:ext>
            </a:extLst>
          </p:cNvPr>
          <p:cNvSpPr/>
          <p:nvPr/>
        </p:nvSpPr>
        <p:spPr>
          <a:xfrm>
            <a:off x="2618509" y="384464"/>
            <a:ext cx="6037119" cy="685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 GỌI TRUYỀN”</a:t>
            </a:r>
            <a:endParaRPr lang="vi-V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083D9C90-5138-A7B9-271E-DEDD7EC7A083}"/>
              </a:ext>
            </a:extLst>
          </p:cNvPr>
          <p:cNvSpPr/>
          <p:nvPr/>
        </p:nvSpPr>
        <p:spPr>
          <a:xfrm>
            <a:off x="333951" y="1295467"/>
            <a:ext cx="3225803" cy="60203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 km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=             ha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B61C2971-7BF0-4D95-8D8F-901AEEEA9A15}"/>
              </a:ext>
            </a:extLst>
          </p:cNvPr>
          <p:cNvSpPr/>
          <p:nvPr/>
        </p:nvSpPr>
        <p:spPr>
          <a:xfrm>
            <a:off x="1879022" y="1373019"/>
            <a:ext cx="841664" cy="5052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48E0EFA5-A69E-18E9-400D-B150B3869F69}"/>
              </a:ext>
            </a:extLst>
          </p:cNvPr>
          <p:cNvSpPr/>
          <p:nvPr/>
        </p:nvSpPr>
        <p:spPr>
          <a:xfrm>
            <a:off x="293832" y="2059688"/>
            <a:ext cx="3704935" cy="60203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 km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=                    m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F9B7C2BF-97D2-F7F4-BAB4-CE0350B6B2FA}"/>
              </a:ext>
            </a:extLst>
          </p:cNvPr>
          <p:cNvSpPr/>
          <p:nvPr/>
        </p:nvSpPr>
        <p:spPr>
          <a:xfrm>
            <a:off x="1776845" y="2134799"/>
            <a:ext cx="1527464" cy="5052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3879DB86-7C65-5B0E-7EC3-4A20C8BA7156}"/>
              </a:ext>
            </a:extLst>
          </p:cNvPr>
          <p:cNvSpPr/>
          <p:nvPr/>
        </p:nvSpPr>
        <p:spPr>
          <a:xfrm>
            <a:off x="3879274" y="1263814"/>
            <a:ext cx="3409950" cy="68580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 ha  =                m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DCF93573-CAB3-B19E-8AF0-FFDDD7EE0251}"/>
              </a:ext>
            </a:extLst>
          </p:cNvPr>
          <p:cNvSpPr/>
          <p:nvPr/>
        </p:nvSpPr>
        <p:spPr>
          <a:xfrm>
            <a:off x="5385955" y="1365145"/>
            <a:ext cx="1061604" cy="5052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B76C6C98-D45D-F7CA-C38A-AB808EB60381}"/>
              </a:ext>
            </a:extLst>
          </p:cNvPr>
          <p:cNvSpPr/>
          <p:nvPr/>
        </p:nvSpPr>
        <p:spPr>
          <a:xfrm>
            <a:off x="7630969" y="1282002"/>
            <a:ext cx="3305465" cy="6289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 ha =                km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9D0E2A85-6594-67D2-8597-C5AAB02014A6}"/>
              </a:ext>
            </a:extLst>
          </p:cNvPr>
          <p:cNvSpPr/>
          <p:nvPr/>
        </p:nvSpPr>
        <p:spPr>
          <a:xfrm>
            <a:off x="9075452" y="1354104"/>
            <a:ext cx="874568" cy="5052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D0DE4F6-EDC5-7954-5FA5-DC72FEF0FD30}"/>
              </a:ext>
            </a:extLst>
          </p:cNvPr>
          <p:cNvSpPr/>
          <p:nvPr/>
        </p:nvSpPr>
        <p:spPr>
          <a:xfrm>
            <a:off x="8096828" y="2084405"/>
            <a:ext cx="3457863" cy="60203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 dm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=              cm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4E04ACDC-DE30-3F25-5DD4-5799014EBB2B}"/>
              </a:ext>
            </a:extLst>
          </p:cNvPr>
          <p:cNvSpPr/>
          <p:nvPr/>
        </p:nvSpPr>
        <p:spPr>
          <a:xfrm>
            <a:off x="9613144" y="2134799"/>
            <a:ext cx="1070841" cy="54799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0B3873A1-BFBA-44C4-6E21-1DDE80BBADDE}"/>
              </a:ext>
            </a:extLst>
          </p:cNvPr>
          <p:cNvSpPr/>
          <p:nvPr/>
        </p:nvSpPr>
        <p:spPr>
          <a:xfrm>
            <a:off x="4390738" y="2991817"/>
            <a:ext cx="3240231" cy="60203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 dm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=                m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C780D1CE-48B6-A1D1-139E-4B81920D553A}"/>
              </a:ext>
            </a:extLst>
          </p:cNvPr>
          <p:cNvSpPr/>
          <p:nvPr/>
        </p:nvSpPr>
        <p:spPr>
          <a:xfrm>
            <a:off x="5818189" y="3023603"/>
            <a:ext cx="841664" cy="5052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07D71348-2723-DAE2-EC07-4C80792DB31E}"/>
              </a:ext>
            </a:extLst>
          </p:cNvPr>
          <p:cNvSpPr/>
          <p:nvPr/>
        </p:nvSpPr>
        <p:spPr>
          <a:xfrm>
            <a:off x="4210050" y="2101676"/>
            <a:ext cx="3771900" cy="60203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 m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=             dm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842B5D2E-3D18-17FF-E3AA-5838CE0429C4}"/>
              </a:ext>
            </a:extLst>
          </p:cNvPr>
          <p:cNvSpPr/>
          <p:nvPr/>
        </p:nvSpPr>
        <p:spPr>
          <a:xfrm>
            <a:off x="5818189" y="2168472"/>
            <a:ext cx="841664" cy="5052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E9F3D8ED-9B97-3D91-16F5-9ED75C028821}"/>
              </a:ext>
            </a:extLst>
          </p:cNvPr>
          <p:cNvSpPr/>
          <p:nvPr/>
        </p:nvSpPr>
        <p:spPr>
          <a:xfrm>
            <a:off x="442626" y="3040361"/>
            <a:ext cx="3771900" cy="60203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 cm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=                mm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FE06C443-C246-BD67-485D-DC3C1FCCBB44}"/>
              </a:ext>
            </a:extLst>
          </p:cNvPr>
          <p:cNvSpPr/>
          <p:nvPr/>
        </p:nvSpPr>
        <p:spPr>
          <a:xfrm>
            <a:off x="2009632" y="3108778"/>
            <a:ext cx="993342" cy="5052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E72F7F2D-8C36-C004-272D-B6CF02C41B53}"/>
              </a:ext>
            </a:extLst>
          </p:cNvPr>
          <p:cNvSpPr/>
          <p:nvPr/>
        </p:nvSpPr>
        <p:spPr>
          <a:xfrm>
            <a:off x="7981950" y="2967684"/>
            <a:ext cx="3457863" cy="60203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 cm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=              dm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258B7C7B-B7F5-5830-5120-834091BD5F09}"/>
              </a:ext>
            </a:extLst>
          </p:cNvPr>
          <p:cNvSpPr/>
          <p:nvPr/>
        </p:nvSpPr>
        <p:spPr>
          <a:xfrm>
            <a:off x="9500107" y="3040361"/>
            <a:ext cx="899825" cy="5052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5DDC73AA-0942-CD9F-622B-C8CD3A4C275A}"/>
              </a:ext>
            </a:extLst>
          </p:cNvPr>
          <p:cNvSpPr/>
          <p:nvPr/>
        </p:nvSpPr>
        <p:spPr>
          <a:xfrm>
            <a:off x="4639611" y="3878251"/>
            <a:ext cx="3240230" cy="60203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 mm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=             cm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id="{35CB666F-6215-9DEB-AC19-539BC02B3E05}"/>
              </a:ext>
            </a:extLst>
          </p:cNvPr>
          <p:cNvSpPr/>
          <p:nvPr/>
        </p:nvSpPr>
        <p:spPr>
          <a:xfrm>
            <a:off x="6096000" y="3926660"/>
            <a:ext cx="841664" cy="5052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C62F3352-64E0-DC76-5143-301C995610FE}"/>
              </a:ext>
            </a:extLst>
          </p:cNvPr>
          <p:cNvSpPr/>
          <p:nvPr/>
        </p:nvSpPr>
        <p:spPr>
          <a:xfrm>
            <a:off x="1907744" y="1382652"/>
            <a:ext cx="841664" cy="5052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C8B7798F-C97A-5354-1B8C-9BCBD4C4DEB2}"/>
              </a:ext>
            </a:extLst>
          </p:cNvPr>
          <p:cNvSpPr/>
          <p:nvPr/>
        </p:nvSpPr>
        <p:spPr>
          <a:xfrm>
            <a:off x="1776845" y="2140799"/>
            <a:ext cx="1527464" cy="5052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1 000 000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D3BEA536-DA15-DA76-E6D8-9DB33B2CD49A}"/>
              </a:ext>
            </a:extLst>
          </p:cNvPr>
          <p:cNvSpPr/>
          <p:nvPr/>
        </p:nvSpPr>
        <p:spPr>
          <a:xfrm>
            <a:off x="5298643" y="1363027"/>
            <a:ext cx="1148916" cy="5052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Hình chữ nhật: Góc Tròn 28">
                <a:extLst>
                  <a:ext uri="{FF2B5EF4-FFF2-40B4-BE49-F238E27FC236}">
                    <a16:creationId xmlns:a16="http://schemas.microsoft.com/office/drawing/2014/main" id="{FAFEE786-7319-D592-1555-5A9880C85569}"/>
                  </a:ext>
                </a:extLst>
              </p:cNvPr>
              <p:cNvSpPr/>
              <p:nvPr/>
            </p:nvSpPr>
            <p:spPr>
              <a:xfrm>
                <a:off x="8888486" y="1226708"/>
                <a:ext cx="1148916" cy="684261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vi-VN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Hình chữ nhật: Góc Tròn 28">
                <a:extLst>
                  <a:ext uri="{FF2B5EF4-FFF2-40B4-BE49-F238E27FC236}">
                    <a16:creationId xmlns:a16="http://schemas.microsoft.com/office/drawing/2014/main" id="{FAFEE786-7319-D592-1555-5A9880C855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8486" y="1226708"/>
                <a:ext cx="1148916" cy="68426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A84EABEA-D61F-2EDB-F4D3-6E1A1BCF2AFC}"/>
              </a:ext>
            </a:extLst>
          </p:cNvPr>
          <p:cNvSpPr/>
          <p:nvPr/>
        </p:nvSpPr>
        <p:spPr>
          <a:xfrm>
            <a:off x="5788748" y="2158468"/>
            <a:ext cx="871105" cy="5052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Hình chữ nhật: Góc Tròn 30">
            <a:extLst>
              <a:ext uri="{FF2B5EF4-FFF2-40B4-BE49-F238E27FC236}">
                <a16:creationId xmlns:a16="http://schemas.microsoft.com/office/drawing/2014/main" id="{9732C29B-A1C8-9498-A9CD-EED6A3247C6D}"/>
              </a:ext>
            </a:extLst>
          </p:cNvPr>
          <p:cNvSpPr/>
          <p:nvPr/>
        </p:nvSpPr>
        <p:spPr>
          <a:xfrm>
            <a:off x="9630933" y="2144214"/>
            <a:ext cx="1053052" cy="5052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Hình chữ nhật: Góc Tròn 31">
                <a:extLst>
                  <a:ext uri="{FF2B5EF4-FFF2-40B4-BE49-F238E27FC236}">
                    <a16:creationId xmlns:a16="http://schemas.microsoft.com/office/drawing/2014/main" id="{86663683-8780-541C-67D6-9BF82E61E5A9}"/>
                  </a:ext>
                </a:extLst>
              </p:cNvPr>
              <p:cNvSpPr/>
              <p:nvPr/>
            </p:nvSpPr>
            <p:spPr>
              <a:xfrm>
                <a:off x="5781315" y="2958138"/>
                <a:ext cx="1148916" cy="684261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vi-VN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" name="Hình chữ nhật: Góc Tròn 31">
                <a:extLst>
                  <a:ext uri="{FF2B5EF4-FFF2-40B4-BE49-F238E27FC236}">
                    <a16:creationId xmlns:a16="http://schemas.microsoft.com/office/drawing/2014/main" id="{86663683-8780-541C-67D6-9BF82E61E5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315" y="2958138"/>
                <a:ext cx="1148916" cy="68426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id="{0BC00C87-A27F-1F57-2BC1-ADBE8BF082F1}"/>
              </a:ext>
            </a:extLst>
          </p:cNvPr>
          <p:cNvSpPr/>
          <p:nvPr/>
        </p:nvSpPr>
        <p:spPr>
          <a:xfrm>
            <a:off x="2009632" y="3082665"/>
            <a:ext cx="1030216" cy="5052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Hình chữ nhật: Góc Tròn 33">
                <a:extLst>
                  <a:ext uri="{FF2B5EF4-FFF2-40B4-BE49-F238E27FC236}">
                    <a16:creationId xmlns:a16="http://schemas.microsoft.com/office/drawing/2014/main" id="{8FA5CBEE-BDCC-1A87-C4B9-E3679AFA4740}"/>
                  </a:ext>
                </a:extLst>
              </p:cNvPr>
              <p:cNvSpPr/>
              <p:nvPr/>
            </p:nvSpPr>
            <p:spPr>
              <a:xfrm>
                <a:off x="9409727" y="2957218"/>
                <a:ext cx="1148916" cy="684261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vi-VN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Hình chữ nhật: Góc Tròn 33">
                <a:extLst>
                  <a:ext uri="{FF2B5EF4-FFF2-40B4-BE49-F238E27FC236}">
                    <a16:creationId xmlns:a16="http://schemas.microsoft.com/office/drawing/2014/main" id="{8FA5CBEE-BDCC-1A87-C4B9-E3679AFA4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727" y="2957218"/>
                <a:ext cx="1148916" cy="68426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Hình chữ nhật: Góc Tròn 34">
                <a:extLst>
                  <a:ext uri="{FF2B5EF4-FFF2-40B4-BE49-F238E27FC236}">
                    <a16:creationId xmlns:a16="http://schemas.microsoft.com/office/drawing/2014/main" id="{BAFCE7AC-57EC-1413-9455-CC8AB0B1072C}"/>
                  </a:ext>
                </a:extLst>
              </p:cNvPr>
              <p:cNvSpPr/>
              <p:nvPr/>
            </p:nvSpPr>
            <p:spPr>
              <a:xfrm>
                <a:off x="6096000" y="3881394"/>
                <a:ext cx="913493" cy="684261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vi-VN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5" name="Hình chữ nhật: Góc Tròn 34">
                <a:extLst>
                  <a:ext uri="{FF2B5EF4-FFF2-40B4-BE49-F238E27FC236}">
                    <a16:creationId xmlns:a16="http://schemas.microsoft.com/office/drawing/2014/main" id="{BAFCE7AC-57EC-1413-9455-CC8AB0B107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881394"/>
                <a:ext cx="913493" cy="68426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Hình chữ nhật: Góc Tròn 35">
                <a:extLst>
                  <a:ext uri="{FF2B5EF4-FFF2-40B4-BE49-F238E27FC236}">
                    <a16:creationId xmlns:a16="http://schemas.microsoft.com/office/drawing/2014/main" id="{E1E02D4A-6920-D2A3-1B76-8D773285A139}"/>
                  </a:ext>
                </a:extLst>
              </p:cNvPr>
              <p:cNvSpPr/>
              <p:nvPr/>
            </p:nvSpPr>
            <p:spPr>
              <a:xfrm>
                <a:off x="246930" y="4946073"/>
                <a:ext cx="11083636" cy="1194954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vi-VN" sz="3200" b="1">
                    <a:latin typeface="+mj-lt"/>
                  </a:rPr>
                  <a:t>Mỗi đơn vị đo diện tích gấp 100 lần đơn vị đo diện tích bé hơn liền kề và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C00000"/>
                            </a:solidFill>
                            <a:latin typeface="+mj-lt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+mj-lt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+mj-lt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vi-VN" sz="3200" b="1">
                    <a:latin typeface="+mj-lt"/>
                  </a:rPr>
                  <a:t> đơn vị đo diện tích lớn hơn liền kề. </a:t>
                </a:r>
              </a:p>
            </p:txBody>
          </p:sp>
        </mc:Choice>
        <mc:Fallback>
          <p:sp>
            <p:nvSpPr>
              <p:cNvPr id="36" name="Hình chữ nhật: Góc Tròn 35">
                <a:extLst>
                  <a:ext uri="{FF2B5EF4-FFF2-40B4-BE49-F238E27FC236}">
                    <a16:creationId xmlns:a16="http://schemas.microsoft.com/office/drawing/2014/main" id="{E1E02D4A-6920-D2A3-1B76-8D773285A1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30" y="4946073"/>
                <a:ext cx="11083636" cy="1194954"/>
              </a:xfrm>
              <a:prstGeom prst="roundRect">
                <a:avLst/>
              </a:prstGeom>
              <a:blipFill>
                <a:blip r:embed="rId7"/>
                <a:stretch>
                  <a:fillRect l="-824" t="-10101" r="-1264" b="-106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6585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3" grpId="0" animBg="1"/>
      <p:bldP spid="13" grpId="1" animBg="1"/>
      <p:bldP spid="15" grpId="0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4" grpId="0" animBg="1"/>
      <p:bldP spid="24" grpId="1" animBg="1"/>
      <p:bldP spid="25" grpId="0" animBg="1"/>
      <p:bldP spid="28" grpId="0" animBg="1"/>
      <p:bldP spid="28" grpId="1" animBg="1"/>
      <p:bldP spid="4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924791" y="1985801"/>
            <a:ext cx="10102459" cy="1581970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800" cap="none" spc="0" normalizeH="0" baseline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T</a:t>
            </a:r>
            <a:r>
              <a:rPr kumimoji="0" lang="en-US" altLang="zh-CN" sz="4800" b="1" i="0" u="none" strike="noStrike" kern="800" cap="none" spc="0" normalizeH="0" baseline="0" noProof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iết</a:t>
            </a:r>
            <a:r>
              <a:rPr kumimoji="0" lang="vi-VN" altLang="zh-CN" sz="4800" b="1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kern="800" noProof="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110</a:t>
            </a:r>
            <a:r>
              <a:rPr kumimoji="0" lang="vi-VN" altLang="zh-CN" sz="4800" b="1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: </a:t>
            </a:r>
          </a:p>
          <a:p>
            <a:pPr algn="ctr"/>
            <a:r>
              <a:rPr lang="vi-VN" sz="4400" b="1">
                <a:solidFill>
                  <a:srgbClr val="FF0000"/>
                </a:solidFill>
                <a:latin typeface="+mj-lt"/>
              </a:rPr>
              <a:t> ÔN TẬP VỀ ĐƠN VỊ ĐO DIỆN TÍCH</a:t>
            </a:r>
            <a:endParaRPr lang="vi-VN" sz="44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A758968D-5CCB-AA2B-B4A1-B0903DBF38E9}"/>
              </a:ext>
            </a:extLst>
          </p:cNvPr>
          <p:cNvSpPr txBox="1">
            <a:spLocks/>
          </p:cNvSpPr>
          <p:nvPr/>
        </p:nvSpPr>
        <p:spPr>
          <a:xfrm>
            <a:off x="2446139" y="1026978"/>
            <a:ext cx="7051625" cy="6047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>
              <a:buNone/>
            </a:pP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….</a:t>
            </a:r>
            <a:r>
              <a:rPr lang="en-US" sz="3600" b="1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>
                <a:solidFill>
                  <a:prstClr val="black"/>
                </a:solidFill>
                <a:latin typeface="HP001 4 hàng" panose="020B0603050302020204" pitchFamily="34" charset="0"/>
              </a:rPr>
              <a:t> …</a:t>
            </a:r>
            <a:endParaRPr lang="en-US" sz="36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67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563848" y="2417894"/>
            <a:ext cx="5747955" cy="594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3200" kern="800">
                <a:ln w="285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YÊU CẦU CẦN ĐẠT</a:t>
            </a:r>
            <a:endParaRPr lang="zh-CN" altLang="en-US" sz="3200" kern="800">
              <a:ln w="28575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207890" y="2889754"/>
            <a:ext cx="7949683" cy="3344792"/>
          </a:xfrm>
          <a:prstGeom prst="rect">
            <a:avLst/>
          </a:prstGeom>
        </p:spPr>
        <p:txBody>
          <a:bodyPr anchor="ctr"/>
          <a:lstStyle/>
          <a:p>
            <a:r>
              <a:rPr lang="nl-NL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Nêu được được các đơn vị đo diện tích đã học.</a:t>
            </a:r>
            <a:endParaRPr lang="vi-V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Nêu được mối quan hệ giữa hai đơn vị đo diện tích liền kề và một số quan hệ thông dụng khác.</a:t>
            </a:r>
            <a:endParaRPr lang="vi-V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Thực hiện chuyển đổi số đo, tính toán trên các số đo diện tích, </a:t>
            </a:r>
            <a:endParaRPr lang="vi-V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Vận dụng được vào các tình huống thực tiễn.</a:t>
            </a:r>
            <a:endParaRPr lang="vi-V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001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3096491" y="1587879"/>
            <a:ext cx="5922818" cy="2554543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 HÀNH</a:t>
            </a:r>
            <a:endParaRPr lang="en-GB" altLang="zh-CN" sz="8000" kern="80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29AFAF14-B08D-EDF2-31BF-82F870711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DBDDA-D8B9-594F-8887-7C26EB6B5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DF6F56-4F8C-88D0-C3A7-849DB5418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1" name="Rectangle 220">
            <a:extLst>
              <a:ext uri="{FF2B5EF4-FFF2-40B4-BE49-F238E27FC236}">
                <a16:creationId xmlns:a16="http://schemas.microsoft.com/office/drawing/2014/main" id="{62674E91-3199-E0CE-6B1D-C8E077123E78}"/>
              </a:ext>
            </a:extLst>
          </p:cNvPr>
          <p:cNvSpPr/>
          <p:nvPr/>
        </p:nvSpPr>
        <p:spPr>
          <a:xfrm>
            <a:off x="232064" y="294881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E492D526-574F-CF65-5ECC-045AC430E6F7}"/>
              </a:ext>
            </a:extLst>
          </p:cNvPr>
          <p:cNvSpPr/>
          <p:nvPr/>
        </p:nvSpPr>
        <p:spPr>
          <a:xfrm>
            <a:off x="405245" y="415636"/>
            <a:ext cx="2015837" cy="613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A505B3C2-8914-E31A-982F-21E5ABD473A7}"/>
              </a:ext>
            </a:extLst>
          </p:cNvPr>
          <p:cNvSpPr/>
          <p:nvPr/>
        </p:nvSpPr>
        <p:spPr>
          <a:xfrm>
            <a:off x="1194953" y="513016"/>
            <a:ext cx="633846" cy="4429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77BA6DEB-0C8D-16FB-57AB-A44C35B34400}"/>
              </a:ext>
            </a:extLst>
          </p:cNvPr>
          <p:cNvSpPr/>
          <p:nvPr/>
        </p:nvSpPr>
        <p:spPr>
          <a:xfrm>
            <a:off x="405245" y="1504679"/>
            <a:ext cx="3871191" cy="78970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4,2 m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=               dm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D6E2F82A-AB62-4609-3D3F-11E8C9711C49}"/>
              </a:ext>
            </a:extLst>
          </p:cNvPr>
          <p:cNvSpPr/>
          <p:nvPr/>
        </p:nvSpPr>
        <p:spPr>
          <a:xfrm>
            <a:off x="2192482" y="1587807"/>
            <a:ext cx="1153391" cy="63384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E7CC4FA7-F777-9E54-B9CC-1090BBA8D608}"/>
              </a:ext>
            </a:extLst>
          </p:cNvPr>
          <p:cNvSpPr/>
          <p:nvPr/>
        </p:nvSpPr>
        <p:spPr>
          <a:xfrm>
            <a:off x="405245" y="2689243"/>
            <a:ext cx="3871191" cy="78970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3,12 km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=           ha</a:t>
            </a:r>
            <a:endParaRPr lang="vi-VN" sz="3200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047EC444-54BF-E1A3-EEB7-7624F811C635}"/>
              </a:ext>
            </a:extLst>
          </p:cNvPr>
          <p:cNvSpPr/>
          <p:nvPr/>
        </p:nvSpPr>
        <p:spPr>
          <a:xfrm>
            <a:off x="2535382" y="2772371"/>
            <a:ext cx="935181" cy="63384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B3547713-8346-331F-3C7F-021C372A2E13}"/>
              </a:ext>
            </a:extLst>
          </p:cNvPr>
          <p:cNvSpPr/>
          <p:nvPr/>
        </p:nvSpPr>
        <p:spPr>
          <a:xfrm>
            <a:off x="5616862" y="1489094"/>
            <a:ext cx="4035136" cy="78970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213 cm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=             dm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8666D302-F615-A4CB-4583-7EA2F8A846A3}"/>
              </a:ext>
            </a:extLst>
          </p:cNvPr>
          <p:cNvSpPr/>
          <p:nvPr/>
        </p:nvSpPr>
        <p:spPr>
          <a:xfrm>
            <a:off x="7572086" y="1595636"/>
            <a:ext cx="1153391" cy="63384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ình chữ nhật: Góc Tròn 13">
                <a:extLst>
                  <a:ext uri="{FF2B5EF4-FFF2-40B4-BE49-F238E27FC236}">
                    <a16:creationId xmlns:a16="http://schemas.microsoft.com/office/drawing/2014/main" id="{8FF1A2FD-A827-590F-C17E-0FCFBC240072}"/>
                  </a:ext>
                </a:extLst>
              </p:cNvPr>
              <p:cNvSpPr/>
              <p:nvPr/>
            </p:nvSpPr>
            <p:spPr>
              <a:xfrm>
                <a:off x="5596658" y="2550654"/>
                <a:ext cx="3566391" cy="789709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 =                m</a:t>
                </a:r>
                <a:r>
                  <a:rPr lang="en-US" sz="32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vi-VN" sz="3200" baseline="30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Hình chữ nhật: Góc Tròn 13">
                <a:extLst>
                  <a:ext uri="{FF2B5EF4-FFF2-40B4-BE49-F238E27FC236}">
                    <a16:creationId xmlns:a16="http://schemas.microsoft.com/office/drawing/2014/main" id="{8FF1A2FD-A827-590F-C17E-0FCFBC2400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658" y="2550654"/>
                <a:ext cx="3566391" cy="789709"/>
              </a:xfrm>
              <a:prstGeom prst="roundRect">
                <a:avLst/>
              </a:prstGeom>
              <a:blipFill>
                <a:blip r:embed="rId3"/>
                <a:stretch>
                  <a:fillRect b="-106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ED7A9E45-0B81-958D-7A44-2CA5F76E9C41}"/>
              </a:ext>
            </a:extLst>
          </p:cNvPr>
          <p:cNvSpPr/>
          <p:nvPr/>
        </p:nvSpPr>
        <p:spPr>
          <a:xfrm>
            <a:off x="6995390" y="2646104"/>
            <a:ext cx="1348510" cy="63384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630E3D76-A47E-EFEE-C31C-27B73C235516}"/>
              </a:ext>
            </a:extLst>
          </p:cNvPr>
          <p:cNvSpPr/>
          <p:nvPr/>
        </p:nvSpPr>
        <p:spPr>
          <a:xfrm>
            <a:off x="6407727" y="4114130"/>
            <a:ext cx="4118264" cy="789709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2,15 m</a:t>
            </a:r>
            <a:r>
              <a:rPr lang="en-US" sz="3200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     mm</a:t>
            </a:r>
            <a:r>
              <a:rPr lang="en-US" sz="3200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aseline="30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9DB8F4A0-CC35-8BD2-B51D-10A0A01A9406}"/>
              </a:ext>
            </a:extLst>
          </p:cNvPr>
          <p:cNvSpPr/>
          <p:nvPr/>
        </p:nvSpPr>
        <p:spPr>
          <a:xfrm>
            <a:off x="8343900" y="4168331"/>
            <a:ext cx="1153391" cy="63384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FF3C199B-6DED-376B-2E3C-6E3F6F03C17E}"/>
              </a:ext>
            </a:extLst>
          </p:cNvPr>
          <p:cNvSpPr/>
          <p:nvPr/>
        </p:nvSpPr>
        <p:spPr>
          <a:xfrm>
            <a:off x="1745671" y="4097282"/>
            <a:ext cx="3871191" cy="7897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75 ha =             k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34C0BE48-E988-CC19-E3A7-EEBD2D77531E}"/>
              </a:ext>
            </a:extLst>
          </p:cNvPr>
          <p:cNvSpPr/>
          <p:nvPr/>
        </p:nvSpPr>
        <p:spPr>
          <a:xfrm>
            <a:off x="3355110" y="4218037"/>
            <a:ext cx="1153391" cy="63384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2A656E10-A7F1-68D6-59BC-AD3F93056B04}"/>
              </a:ext>
            </a:extLst>
          </p:cNvPr>
          <p:cNvSpPr/>
          <p:nvPr/>
        </p:nvSpPr>
        <p:spPr>
          <a:xfrm>
            <a:off x="2154868" y="1572338"/>
            <a:ext cx="1273464" cy="6858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420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8AA414CF-1982-622F-8234-713E49BAE6C6}"/>
              </a:ext>
            </a:extLst>
          </p:cNvPr>
          <p:cNvSpPr/>
          <p:nvPr/>
        </p:nvSpPr>
        <p:spPr>
          <a:xfrm>
            <a:off x="2489588" y="2689243"/>
            <a:ext cx="1049481" cy="71697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F102EA95-0EA9-A711-65E2-E341C4F0950B}"/>
              </a:ext>
            </a:extLst>
          </p:cNvPr>
          <p:cNvSpPr/>
          <p:nvPr/>
        </p:nvSpPr>
        <p:spPr>
          <a:xfrm>
            <a:off x="7574972" y="1595636"/>
            <a:ext cx="1150505" cy="6858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2,13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4BFD0B9F-DC05-EBC1-E385-F78C608AAEB1}"/>
              </a:ext>
            </a:extLst>
          </p:cNvPr>
          <p:cNvSpPr/>
          <p:nvPr/>
        </p:nvSpPr>
        <p:spPr>
          <a:xfrm>
            <a:off x="6997698" y="2623670"/>
            <a:ext cx="1346202" cy="6858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4 000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B91722B2-A3ED-AB41-4091-376955504AD5}"/>
              </a:ext>
            </a:extLst>
          </p:cNvPr>
          <p:cNvSpPr/>
          <p:nvPr/>
        </p:nvSpPr>
        <p:spPr>
          <a:xfrm>
            <a:off x="3345873" y="4192023"/>
            <a:ext cx="1162628" cy="6858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0,75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EED5EB9B-4FDA-1241-A02C-EA1C19D7E353}"/>
              </a:ext>
            </a:extLst>
          </p:cNvPr>
          <p:cNvSpPr/>
          <p:nvPr/>
        </p:nvSpPr>
        <p:spPr>
          <a:xfrm>
            <a:off x="8283863" y="4166011"/>
            <a:ext cx="1213428" cy="6858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215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586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B0F87-0D0D-FFA1-07C0-D6D4202A6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159E8A-2C79-059D-9AA6-BDA8DABF5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1" name="Rectangle 220">
            <a:extLst>
              <a:ext uri="{FF2B5EF4-FFF2-40B4-BE49-F238E27FC236}">
                <a16:creationId xmlns:a16="http://schemas.microsoft.com/office/drawing/2014/main" id="{27268D3D-F95E-2074-27E6-3E98114CDF38}"/>
              </a:ext>
            </a:extLst>
          </p:cNvPr>
          <p:cNvSpPr/>
          <p:nvPr/>
        </p:nvSpPr>
        <p:spPr>
          <a:xfrm>
            <a:off x="232064" y="294881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C6B06D3-073C-20CB-6BBB-96BAF6043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91" y="630581"/>
            <a:ext cx="10183090" cy="4876602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F4A6D65E-1AB7-35D0-416B-A121EF3024BD}"/>
              </a:ext>
            </a:extLst>
          </p:cNvPr>
          <p:cNvSpPr/>
          <p:nvPr/>
        </p:nvSpPr>
        <p:spPr>
          <a:xfrm>
            <a:off x="6546273" y="2098964"/>
            <a:ext cx="654627" cy="9351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vi-VN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624808C1-EC9D-BF9B-0478-7FB3D8867F87}"/>
              </a:ext>
            </a:extLst>
          </p:cNvPr>
          <p:cNvSpPr/>
          <p:nvPr/>
        </p:nvSpPr>
        <p:spPr>
          <a:xfrm>
            <a:off x="4641273" y="3144982"/>
            <a:ext cx="654627" cy="9351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DA0A634A-1312-E9A3-5872-E36ED1F755FB}"/>
              </a:ext>
            </a:extLst>
          </p:cNvPr>
          <p:cNvSpPr/>
          <p:nvPr/>
        </p:nvSpPr>
        <p:spPr>
          <a:xfrm>
            <a:off x="5434446" y="4166755"/>
            <a:ext cx="554182" cy="8208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vi-VN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473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299FF-B8A8-02D3-03E8-4210A12DF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6824F9-E2BD-5426-5500-AB9644839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1" name="Rectangle 220">
            <a:extLst>
              <a:ext uri="{FF2B5EF4-FFF2-40B4-BE49-F238E27FC236}">
                <a16:creationId xmlns:a16="http://schemas.microsoft.com/office/drawing/2014/main" id="{F312AF51-03BE-90F7-B0AC-95E8694E2BF1}"/>
              </a:ext>
            </a:extLst>
          </p:cNvPr>
          <p:cNvSpPr/>
          <p:nvPr/>
        </p:nvSpPr>
        <p:spPr>
          <a:xfrm>
            <a:off x="279400" y="268866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C4191E53-10B1-D659-2174-57E1D7800108}"/>
              </a:ext>
            </a:extLst>
          </p:cNvPr>
          <p:cNvSpPr/>
          <p:nvPr/>
        </p:nvSpPr>
        <p:spPr>
          <a:xfrm>
            <a:off x="531091" y="945571"/>
            <a:ext cx="10901218" cy="4696692"/>
          </a:xfrm>
          <a:custGeom>
            <a:avLst/>
            <a:gdLst/>
            <a:ahLst/>
            <a:cxnLst/>
            <a:rect l="l" t="t" r="r" b="b"/>
            <a:pathLst>
              <a:path w="11160236" h="2509577">
                <a:moveTo>
                  <a:pt x="0" y="0"/>
                </a:moveTo>
                <a:lnTo>
                  <a:pt x="11160236" y="0"/>
                </a:lnTo>
                <a:lnTo>
                  <a:pt x="11160236" y="2509577"/>
                </a:lnTo>
                <a:lnTo>
                  <a:pt x="0" y="25095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Oval 2">
            <a:extLst>
              <a:ext uri="{FF2B5EF4-FFF2-40B4-BE49-F238E27FC236}">
                <a16:creationId xmlns:a16="http://schemas.microsoft.com/office/drawing/2014/main" id="{41FF6D2E-EAD2-D5F4-BB5D-2FD33E6286CC}"/>
              </a:ext>
            </a:extLst>
          </p:cNvPr>
          <p:cNvSpPr/>
          <p:nvPr/>
        </p:nvSpPr>
        <p:spPr>
          <a:xfrm>
            <a:off x="4713353" y="2975613"/>
            <a:ext cx="590308" cy="6366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Oval 2">
            <a:extLst>
              <a:ext uri="{FF2B5EF4-FFF2-40B4-BE49-F238E27FC236}">
                <a16:creationId xmlns:a16="http://schemas.microsoft.com/office/drawing/2014/main" id="{44F92F20-1732-9CAD-4AD5-F52375A4EB53}"/>
              </a:ext>
            </a:extLst>
          </p:cNvPr>
          <p:cNvSpPr/>
          <p:nvPr/>
        </p:nvSpPr>
        <p:spPr>
          <a:xfrm>
            <a:off x="8679216" y="4810991"/>
            <a:ext cx="590308" cy="6681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79202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ibi Anime Characters for Pre-K by Slidesgo">
  <a:themeElements>
    <a:clrScheme name="Simple Light">
      <a:dk1>
        <a:srgbClr val="612C28"/>
      </a:dk1>
      <a:lt1>
        <a:srgbClr val="FFFFFF"/>
      </a:lt1>
      <a:dk2>
        <a:srgbClr val="DF99A8"/>
      </a:dk2>
      <a:lt2>
        <a:srgbClr val="FCF3A8"/>
      </a:lt2>
      <a:accent1>
        <a:srgbClr val="BCEBAC"/>
      </a:accent1>
      <a:accent2>
        <a:srgbClr val="F2DDE3"/>
      </a:accent2>
      <a:accent3>
        <a:srgbClr val="C7E5F6"/>
      </a:accent3>
      <a:accent4>
        <a:srgbClr val="C55964"/>
      </a:accent4>
      <a:accent5>
        <a:srgbClr val="E7B6C3"/>
      </a:accent5>
      <a:accent6>
        <a:srgbClr val="F6E3DA"/>
      </a:accent6>
      <a:hlink>
        <a:srgbClr val="612C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2774</TotalTime>
  <Words>298</Words>
  <Application>Microsoft Office PowerPoint</Application>
  <PresentationFormat>Màn hình rộng</PresentationFormat>
  <Paragraphs>83</Paragraphs>
  <Slides>14</Slides>
  <Notes>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13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14</vt:i4>
      </vt:variant>
    </vt:vector>
  </HeadingPairs>
  <TitlesOfParts>
    <vt:vector size="31" baseType="lpstr">
      <vt:lpstr>等线</vt:lpstr>
      <vt:lpstr>Arial</vt:lpstr>
      <vt:lpstr>Calibri</vt:lpstr>
      <vt:lpstr>Calibri Light</vt:lpstr>
      <vt:lpstr>Cambria Math</vt:lpstr>
      <vt:lpstr>Fredoka One</vt:lpstr>
      <vt:lpstr>Hachi Maru Pop</vt:lpstr>
      <vt:lpstr>HP001 4 hàng</vt:lpstr>
      <vt:lpstr>Lilita One</vt:lpstr>
      <vt:lpstr>Nunito</vt:lpstr>
      <vt:lpstr>Nunito SemiBold</vt:lpstr>
      <vt:lpstr>Times New Roman</vt:lpstr>
      <vt:lpstr>UTM Davida</vt:lpstr>
      <vt:lpstr>Office Theme</vt:lpstr>
      <vt:lpstr>11_Office Theme</vt:lpstr>
      <vt:lpstr>Chibi Anime Characters for Pre-K by Slidesgo</vt:lpstr>
      <vt:lpstr>1_Office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</dc:creator>
  <cp:lastModifiedBy>LÔ THỊ DI</cp:lastModifiedBy>
  <cp:revision>179</cp:revision>
  <dcterms:created xsi:type="dcterms:W3CDTF">2023-04-19T08:21:59Z</dcterms:created>
  <dcterms:modified xsi:type="dcterms:W3CDTF">2024-12-19T15:46:16Z</dcterms:modified>
</cp:coreProperties>
</file>