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notesMasterIdLst>
    <p:notesMasterId r:id="rId14"/>
  </p:notesMasterIdLst>
  <p:handoutMasterIdLst>
    <p:handoutMasterId r:id="rId15"/>
  </p:handoutMasterIdLst>
  <p:sldIdLst>
    <p:sldId id="448" r:id="rId2"/>
    <p:sldId id="447" r:id="rId3"/>
    <p:sldId id="432" r:id="rId4"/>
    <p:sldId id="428" r:id="rId5"/>
    <p:sldId id="446" r:id="rId6"/>
    <p:sldId id="307" r:id="rId7"/>
    <p:sldId id="304" r:id="rId8"/>
    <p:sldId id="437" r:id="rId9"/>
    <p:sldId id="438" r:id="rId10"/>
    <p:sldId id="443" r:id="rId11"/>
    <p:sldId id="442" r:id="rId12"/>
    <p:sldId id="280" r:id="rId1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514" y="67"/>
      </p:cViewPr>
      <p:guideLst>
        <p:guide orient="horz" pos="32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31557-AC36-4145-8668-EEEE7200BEEE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3D31C-8A37-4F8C-86CE-C0C22CC0104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23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CE093-0987-4123-A19C-C73418D4581B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390C9-E209-452A-AF2C-23D0DB5DF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632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C850D-79ED-424D-AD10-24B0EF067A0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317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30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40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C850D-79ED-424D-AD10-24B0EF067A0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283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C850D-79ED-424D-AD10-24B0EF067A0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474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8FC1C-DB2A-48F2-A44B-35F884C7B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4E3F06-09C4-483B-AFDF-ED3AFA8CB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F9084-EB1B-48CB-8DA2-AF0111F0C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E5D9-E24C-4353-97CC-2BFB40BD4DC0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28EA4-4C96-4B7A-B4CB-925097CF1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131A2-3FEC-4E2E-A8BA-EA3114AA5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1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488A0-622E-4B17-9140-79E8BAC77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1F217-18CE-46B6-8C2B-07B87362C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29099-AC0E-4491-8BAB-ECB2BB79D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E5D9-E24C-4353-97CC-2BFB40BD4DC0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C9867-3892-4EB6-A3DE-5186CD7A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45C73-1083-4F6D-8E8B-F0591B87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93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9C2718-399A-4D75-95CA-316DD84447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3945D2-124D-496B-A56C-241B7DFEF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0063B-5F5C-4517-A063-E74C1E25C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E5D9-E24C-4353-97CC-2BFB40BD4DC0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AC4B7-B76C-4B66-BBB8-BC97401FB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2E17C-7D44-4B87-B0B6-ED8DF593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365959"/>
      </p:ext>
    </p:extLst>
  </p:cSld>
  <p:clrMapOvr>
    <a:masterClrMapping/>
  </p:clrMapOvr>
  <p:transition spd="slow" advClick="0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676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9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D6595-BEB5-4BAC-A559-7F212FB17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7395F-4220-411B-8EA4-E50B406ED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03358-299B-403E-907E-7A92D5666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E5D9-E24C-4353-97CC-2BFB40BD4DC0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1A12B-637A-47AE-AFB0-E2702E91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E646-644B-40CC-97E1-28A180C6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0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2FDF0-3A6A-4AC4-8B5C-6E2F82B34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96538-6A78-48ED-8F7A-5FA3188B5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228FC-5E77-4ED0-99C4-35AF36C35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E5D9-E24C-4353-97CC-2BFB40BD4DC0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B2DCD-B12B-49A4-BDF4-10D20EF6C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F4D0D-C9CE-4429-9C29-135E6223F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02410-2BD7-4AC7-A98C-662C58292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BA37D-332B-48E4-AC6B-F1AA83D747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BA49B-5A3C-49F8-8C9E-0927A8EF6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5684B-6660-4247-9ED1-080335312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E5D9-E24C-4353-97CC-2BFB40BD4DC0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5AA77-9C3F-494E-AF13-395DCFE83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CD115-C067-472C-ADC2-2724E203C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40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4DC0C-6BF8-4CC1-B41F-DC5DB3F0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FC2CC-24A4-4A32-9334-6FFB4E151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D421A8-A211-443B-9766-37117541B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5FB647-6C7C-41E8-89A2-E1B9F9280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47BF6F-F20A-4DBC-A83A-96F5886F5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42109A-124B-42C0-A6AE-14C130DD3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E5D9-E24C-4353-97CC-2BFB40BD4DC0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5C7C37-F997-4B52-821F-37C00FDC3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608A4B-5709-4DD5-9795-634A95077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9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BF6D6-8C5B-4B2E-B463-25CA53EBB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3FC4BC-CA29-442B-B093-68C820DB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E5D9-E24C-4353-97CC-2BFB40BD4DC0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CD4174-CD24-446F-8504-A9EDFD667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675D5-5735-412F-A8C1-7988DDFD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94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52F82E-D21F-44B2-A445-7CFAD2C5B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E5D9-E24C-4353-97CC-2BFB40BD4DC0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3B50E9-6D22-40E5-9325-5A2B03539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159E7-8380-4A76-AEAB-C461F12F9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0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03869-D0E3-4531-BA74-A29F366E1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795B9-A0F1-498C-A6AE-72030048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D6967-2173-4AAB-8B7D-C6C6DF80A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4DC456-1A1B-4395-813D-D8ABCC6F4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E5D9-E24C-4353-97CC-2BFB40BD4DC0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05DD3-414B-4A49-B42B-566441F5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F93C2B-3251-4847-A090-4D13F52A6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1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4D798-8DA7-4508-8C7D-98868AECD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D26B41-8AF2-4D63-A6FD-B9D8F59AA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1F4EA-2562-46CE-9A56-1256B9BCE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5D366-C2A7-445B-9710-78B8DAEA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E5D9-E24C-4353-97CC-2BFB40BD4DC0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FA544-2A67-4167-A3B1-F26E2B3AE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99431-8EFC-49A6-849E-11757D105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9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D978D042-83BE-4231-91C6-EFDEDF64DA8D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1E3CC5-F5D3-474E-8BC9-9B14F0B3B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1CB1B-11FB-4A47-A613-1B27472E5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E6AE0-8220-4A6B-AD9F-F230EDDEBF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DE5D9-E24C-4353-97CC-2BFB40BD4DC0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047D2-D331-4674-87CB-5E671ABD6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2678A-3F53-443F-B891-0A645C422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16D37-864C-4EF5-B6CD-721F32C5C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7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6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0"/>
            <a:ext cx="9141714" cy="51435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249689" y="743170"/>
            <a:ext cx="6644624" cy="1644038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766">
              <a:lnSpc>
                <a:spcPct val="110000"/>
              </a:lnSpc>
              <a:defRPr/>
            </a:pPr>
            <a:r>
              <a:rPr lang="en-US" altLang="zh-CN" sz="4500" kern="80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lang="en-US" altLang="zh-CN" sz="4500" kern="80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45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111</a:t>
            </a:r>
            <a:endParaRPr lang="en-US" altLang="zh-CN" sz="4500" kern="80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algn="ctr" defTabSz="685766">
              <a:lnSpc>
                <a:spcPct val="110000"/>
              </a:lnSpc>
              <a:spcBef>
                <a:spcPts val="375"/>
              </a:spcBef>
              <a:defRPr/>
            </a:pPr>
            <a:r>
              <a:rPr lang="en-US" altLang="zh-CN" sz="45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DÃY SỐ LIỆU THỐNG KÊ</a:t>
            </a:r>
            <a:endParaRPr lang="zh-CN" altLang="en-US" sz="4500" kern="800" dirty="0">
              <a:ln w="28575">
                <a:noFill/>
              </a:ln>
              <a:solidFill>
                <a:srgbClr val="C00000"/>
              </a:solidFill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1986141" y="3119155"/>
            <a:ext cx="5592296" cy="380873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750"/>
              </a:spcBef>
              <a:buNone/>
              <a:defRPr/>
            </a:pP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n-US" sz="2250" dirty="0" err="1">
                <a:solidFill>
                  <a:prstClr val="black"/>
                </a:solidFill>
                <a:latin typeface="Calibri" panose="020F0502020204030204"/>
              </a:rPr>
              <a:t>Sách</a:t>
            </a: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Calibri" panose="020F0502020204030204"/>
              </a:rPr>
              <a:t>giáo</a:t>
            </a: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Calibri" panose="020F0502020204030204"/>
              </a:rPr>
              <a:t>khoa</a:t>
            </a: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b="1" dirty="0" err="1">
                <a:solidFill>
                  <a:prstClr val="black"/>
                </a:solidFill>
                <a:latin typeface="Calibri" panose="020F0502020204030204"/>
              </a:rPr>
              <a:t>Toán</a:t>
            </a:r>
            <a:r>
              <a:rPr lang="en-US" sz="225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b="1" dirty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en-US" sz="225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b="1" dirty="0" err="1">
                <a:solidFill>
                  <a:prstClr val="black"/>
                </a:solidFill>
                <a:latin typeface="Calibri" panose="020F0502020204030204"/>
              </a:rPr>
              <a:t>Tập</a:t>
            </a:r>
            <a:r>
              <a:rPr lang="en-US" sz="225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b="1" dirty="0" err="1">
                <a:solidFill>
                  <a:prstClr val="black"/>
                </a:solidFill>
                <a:latin typeface="Calibri" panose="020F0502020204030204"/>
              </a:rPr>
              <a:t>hai</a:t>
            </a:r>
            <a:r>
              <a:rPr lang="en-US" sz="225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- </a:t>
            </a:r>
            <a:r>
              <a:rPr lang="en-US" sz="2250" dirty="0" err="1">
                <a:solidFill>
                  <a:prstClr val="black"/>
                </a:solidFill>
                <a:latin typeface="Calibri" panose="020F0502020204030204"/>
              </a:rPr>
              <a:t>Trang</a:t>
            </a: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dirty="0" smtClean="0">
                <a:solidFill>
                  <a:prstClr val="black"/>
                </a:solidFill>
                <a:latin typeface="Calibri" panose="020F0502020204030204"/>
              </a:rPr>
              <a:t>34)</a:t>
            </a:r>
            <a:endParaRPr lang="en-US" sz="22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5024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2358" y="2571750"/>
            <a:ext cx="4161642" cy="25717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5686" y="3368488"/>
            <a:ext cx="4792628" cy="17750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8488"/>
            <a:ext cx="3956394" cy="177501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91149DD-526B-4A33-996E-B35BC4F8378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98" y="-351771"/>
            <a:ext cx="5283452" cy="5283452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4C812FA8-EC05-466E-8D1F-F6CF0414FBFB}"/>
              </a:ext>
            </a:extLst>
          </p:cNvPr>
          <p:cNvSpPr txBox="1"/>
          <p:nvPr/>
        </p:nvSpPr>
        <p:spPr>
          <a:xfrm rot="21248047">
            <a:off x="1326083" y="1591373"/>
            <a:ext cx="28799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6600"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Vận dụng</a:t>
            </a:r>
            <a:endParaRPr lang="zh-CN" altLang="en-US" sz="6600" dirty="0">
              <a:latin typeface="Arial" panose="020B0604020202020204" pitchFamily="34" charset="0"/>
              <a:ea typeface="inpin heiti" charset="-122"/>
              <a:cs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9D2A64D-A67B-46F1-A7B6-4977093C0AA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1497" y="2655197"/>
            <a:ext cx="1490472" cy="20574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328D4A1-5C40-40AE-B9A9-E84AC9E9EE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471" y="464062"/>
            <a:ext cx="6015038" cy="42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1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conveyor dir="l"/>
      </p:transition>
    </mc:Choice>
    <mc:Fallback xmlns="">
      <p:transition spd="slow" advClick="0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575" y="3487738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9372601" y="4443958"/>
            <a:ext cx="992187" cy="9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4788" y="234315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782891" y="3375452"/>
            <a:ext cx="959326" cy="101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782891" y="3401819"/>
            <a:ext cx="959326" cy="101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045" y="4163791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811" y="1660876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675A9AC-0B6B-D78D-D38D-4B659A97331A}"/>
              </a:ext>
            </a:extLst>
          </p:cNvPr>
          <p:cNvSpPr/>
          <p:nvPr/>
        </p:nvSpPr>
        <p:spPr>
          <a:xfrm>
            <a:off x="1619672" y="293857"/>
            <a:ext cx="5688632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/>
              <a:t>Số học sinh của các lớp 4A, 4B, 4C và 4D lần lượt là:</a:t>
            </a:r>
          </a:p>
          <a:p>
            <a:r>
              <a:rPr lang="vi-VN"/>
              <a:t>34 học sinh, 36 học sinh, 35 học sinh, 34 học sinh.</a:t>
            </a:r>
          </a:p>
          <a:p>
            <a:pPr algn="ctr"/>
            <a:endParaRPr lang="vi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1022B0-AEE0-2CFD-8F97-0EA587A42F3C}"/>
              </a:ext>
            </a:extLst>
          </p:cNvPr>
          <p:cNvSpPr txBox="1"/>
          <p:nvPr/>
        </p:nvSpPr>
        <p:spPr>
          <a:xfrm>
            <a:off x="1262554" y="3496437"/>
            <a:ext cx="3861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/>
              <a:t>2. Lớp nào có nhiều học sinh nhất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0DD4F9-A2CD-14E5-A840-A3709EC70997}"/>
              </a:ext>
            </a:extLst>
          </p:cNvPr>
          <p:cNvSpPr txBox="1"/>
          <p:nvPr/>
        </p:nvSpPr>
        <p:spPr>
          <a:xfrm>
            <a:off x="1113123" y="1494433"/>
            <a:ext cx="4875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/>
              <a:t>1. Những lớp nào có số học sinh bằng nhau ?</a:t>
            </a:r>
          </a:p>
          <a:p>
            <a:endParaRPr lang="vi-VN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FB643D9-64B1-8EAE-B9F5-26C2F665881E}"/>
              </a:ext>
            </a:extLst>
          </p:cNvPr>
          <p:cNvSpPr/>
          <p:nvPr/>
        </p:nvSpPr>
        <p:spPr>
          <a:xfrm>
            <a:off x="1119943" y="2012511"/>
            <a:ext cx="1831493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/>
              <a:t>a. 4A và 4D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843F816-6211-A5FD-BD81-CD61F3596D67}"/>
              </a:ext>
            </a:extLst>
          </p:cNvPr>
          <p:cNvSpPr/>
          <p:nvPr/>
        </p:nvSpPr>
        <p:spPr>
          <a:xfrm>
            <a:off x="3822341" y="2012619"/>
            <a:ext cx="1831493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/>
              <a:t>b. 4A và 4B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782636B-A31C-A619-DB96-61F75AA9EF38}"/>
              </a:ext>
            </a:extLst>
          </p:cNvPr>
          <p:cNvSpPr/>
          <p:nvPr/>
        </p:nvSpPr>
        <p:spPr>
          <a:xfrm>
            <a:off x="6514316" y="2012511"/>
            <a:ext cx="1831493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/>
              <a:t>a. 4A và 4C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9C55252-A992-57F0-0DAE-BE43063286FF}"/>
              </a:ext>
            </a:extLst>
          </p:cNvPr>
          <p:cNvSpPr/>
          <p:nvPr/>
        </p:nvSpPr>
        <p:spPr>
          <a:xfrm>
            <a:off x="1280644" y="3945905"/>
            <a:ext cx="1831493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/>
              <a:t>a. 4D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EAC889E-BDF6-5259-34EB-558659D452A9}"/>
              </a:ext>
            </a:extLst>
          </p:cNvPr>
          <p:cNvSpPr/>
          <p:nvPr/>
        </p:nvSpPr>
        <p:spPr>
          <a:xfrm>
            <a:off x="3875416" y="3935243"/>
            <a:ext cx="1831493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/>
              <a:t>a. 4B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8956889-2B1D-B837-AA34-D27CE431F4AC}"/>
              </a:ext>
            </a:extLst>
          </p:cNvPr>
          <p:cNvSpPr/>
          <p:nvPr/>
        </p:nvSpPr>
        <p:spPr>
          <a:xfrm>
            <a:off x="6514316" y="3888331"/>
            <a:ext cx="1831493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/>
              <a:t>a. 4C</a:t>
            </a:r>
          </a:p>
        </p:txBody>
      </p:sp>
    </p:spTree>
    <p:extLst>
      <p:ext uri="{BB962C8B-B14F-4D97-AF65-F5344CB8AC3E}">
        <p14:creationId xmlns:p14="http://schemas.microsoft.com/office/powerpoint/2010/main" val="364375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8" grpId="0" animBg="1"/>
      <p:bldP spid="18" grpId="0" animBg="1"/>
      <p:bldP spid="19" grpId="0" animBg="1"/>
      <p:bldP spid="21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2358" y="2571750"/>
            <a:ext cx="4161642" cy="25717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5686" y="3368488"/>
            <a:ext cx="4792628" cy="17750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8488"/>
            <a:ext cx="3956394" cy="177501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2267997-0AAF-4724-B4D1-C7BB4240D4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377" y="-1151649"/>
            <a:ext cx="7817131" cy="7157594"/>
          </a:xfrm>
          <a:prstGeom prst="rect">
            <a:avLst/>
          </a:prstGeom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295B9B15-CBBE-A0CF-50E1-F0FD3970EEE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9382" y="251332"/>
            <a:ext cx="1675486" cy="1551491"/>
          </a:xfrm>
          <a:prstGeom prst="rect">
            <a:avLst/>
          </a:prstGeom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1B3B8910-E2F9-8AF4-078C-2EA59D2E69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33" y="914400"/>
            <a:ext cx="2646415" cy="403416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4FE905A-1C53-B660-8F3F-78ACE4E8492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2663" y="4272287"/>
            <a:ext cx="1151615" cy="891996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id="{3917B97F-E354-2F8B-AED8-E6A36AB767C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5176" y="3037854"/>
            <a:ext cx="2004230" cy="2331002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9B100E25-4434-8D95-589A-66A01ECB03C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1511" y="3311865"/>
            <a:ext cx="2010695" cy="20106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6357FA-74C6-5369-6744-8B7E02355A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14377" y="1091045"/>
            <a:ext cx="3170209" cy="10823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图片 5">
            <a:extLst>
              <a:ext uri="{FF2B5EF4-FFF2-40B4-BE49-F238E27FC236}">
                <a16:creationId xmlns:a16="http://schemas.microsoft.com/office/drawing/2014/main" id="{112F0F50-E42B-AC3E-2422-FFB789C748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0387" y="1184414"/>
            <a:ext cx="776285" cy="66501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图片 11">
            <a:extLst>
              <a:ext uri="{FF2B5EF4-FFF2-40B4-BE49-F238E27FC236}">
                <a16:creationId xmlns:a16="http://schemas.microsoft.com/office/drawing/2014/main" id="{2974B86C-150F-35FC-0C2E-7AC54B48C48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494934">
            <a:off x="6485741" y="1426334"/>
            <a:ext cx="675485" cy="92121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13576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091" y="604524"/>
            <a:ext cx="8663004" cy="20497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914378">
              <a:lnSpc>
                <a:spcPct val="165000"/>
              </a:lnSpc>
            </a:pPr>
            <a:r>
              <a:rPr lang="en-US" sz="36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36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36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36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36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36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36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36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914378">
              <a:lnSpc>
                <a:spcPct val="165000"/>
              </a:lnSpc>
            </a:pPr>
            <a:r>
              <a:rPr lang="en-US" sz="36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Fujiyama" pitchFamily="50" charset="0"/>
              </a:rPr>
              <a:t>111</a:t>
            </a:r>
            <a:endParaRPr lang="en-US" sz="36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914378">
              <a:lnSpc>
                <a:spcPct val="165000"/>
              </a:lnSpc>
            </a:pPr>
            <a:r>
              <a:rPr lang="en-US" sz="3600" b="1" dirty="0" err="1" smtClean="0">
                <a:solidFill>
                  <a:schemeClr val="bg1"/>
                </a:solidFill>
                <a:latin typeface="Fujiyama" pitchFamily="50" charset="0"/>
              </a:rPr>
              <a:t>Dãy</a:t>
            </a:r>
            <a:r>
              <a:rPr lang="en-US" sz="36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Fujiyama" pitchFamily="50" charset="0"/>
              </a:rPr>
              <a:t>số</a:t>
            </a:r>
            <a:r>
              <a:rPr lang="en-US" sz="36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Fujiyama" pitchFamily="50" charset="0"/>
              </a:rPr>
              <a:t>liệu</a:t>
            </a:r>
            <a:r>
              <a:rPr lang="en-US" sz="36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Fujiyama" pitchFamily="50" charset="0"/>
              </a:rPr>
              <a:t>thống</a:t>
            </a:r>
            <a:r>
              <a:rPr lang="en-US" sz="36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Fujiyama" pitchFamily="50" charset="0"/>
              </a:rPr>
              <a:t>kê</a:t>
            </a:r>
            <a:endParaRPr lang="en-US" sz="36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922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2358" y="2571750"/>
            <a:ext cx="4161642" cy="25717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5686" y="3368488"/>
            <a:ext cx="4792628" cy="17750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8488"/>
            <a:ext cx="3956394" cy="177501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91149DD-526B-4A33-996E-B35BC4F8378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98" y="-351771"/>
            <a:ext cx="5283452" cy="5283452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4C812FA8-EC05-466E-8D1F-F6CF0414FBFB}"/>
              </a:ext>
            </a:extLst>
          </p:cNvPr>
          <p:cNvSpPr txBox="1"/>
          <p:nvPr/>
        </p:nvSpPr>
        <p:spPr>
          <a:xfrm rot="21248047">
            <a:off x="1326083" y="1591373"/>
            <a:ext cx="28799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KHỞI ĐỘNG</a:t>
            </a:r>
            <a:endParaRPr lang="zh-CN" altLang="en-US" sz="6600" dirty="0">
              <a:latin typeface="Arial" panose="020B0604020202020204" pitchFamily="34" charset="0"/>
              <a:ea typeface="inpin heiti" charset="-122"/>
              <a:cs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9D2A64D-A67B-46F1-A7B6-4977093C0AA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1497" y="2655197"/>
            <a:ext cx="1490472" cy="20574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328D4A1-5C40-40AE-B9A9-E84AC9E9EE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471" y="464062"/>
            <a:ext cx="6015038" cy="42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0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86" r="-896" b="26000"/>
          <a:stretch>
            <a:fillRect/>
          </a:stretch>
        </p:blipFill>
        <p:spPr>
          <a:xfrm>
            <a:off x="6422572" y="4082143"/>
            <a:ext cx="2721429" cy="1175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bensound-smi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22991" y="-771525"/>
            <a:ext cx="457200" cy="457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7621" y="267494"/>
            <a:ext cx="6512216" cy="830997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Wave2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6600" b="1">
                <a:ln w="0"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CAO </a:t>
            </a:r>
            <a:r>
              <a:rPr lang="vi-VN" sz="6600" b="1">
                <a:ln w="0"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6600" b="1" dirty="0">
              <a:ln w="0">
                <a:solidFill>
                  <a:srgbClr val="FFFF0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 Diagonal Corner Rectangle 7">
            <a:extLst>
              <a:ext uri="{FF2B5EF4-FFF2-40B4-BE49-F238E27FC236}">
                <a16:creationId xmlns:a16="http://schemas.microsoft.com/office/drawing/2014/main" id="{60924FCA-CDCC-0577-5307-B280C34E215E}"/>
              </a:ext>
            </a:extLst>
          </p:cNvPr>
          <p:cNvSpPr/>
          <p:nvPr/>
        </p:nvSpPr>
        <p:spPr>
          <a:xfrm>
            <a:off x="539552" y="1230503"/>
            <a:ext cx="7421336" cy="3439469"/>
          </a:xfrm>
          <a:prstGeom prst="round2DiagRect">
            <a:avLst/>
          </a:prstGeom>
          <a:solidFill>
            <a:schemeClr val="bg1">
              <a:alpha val="85000"/>
            </a:schemeClr>
          </a:solidFill>
          <a:ln w="76200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Cách</a:t>
            </a:r>
            <a:r>
              <a:rPr lang="en-US" sz="2250" b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chơi</a:t>
            </a:r>
          </a:p>
          <a:p>
            <a:pPr algn="ctr"/>
            <a:r>
              <a:rPr lang="vi-VN" sz="2250" b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Mời 2 đội tham gia:</a:t>
            </a:r>
            <a:endParaRPr lang="en-US" sz="225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vi-VN" sz="2250" b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Mỗi đội gồm bốn bạn tham gia chơi, đội chọn ra những bạn cao nhất trong nhóm.</a:t>
            </a:r>
            <a:endParaRPr lang="en-US" sz="2250" b="1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250" b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250" b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Đội trưởng sẽ lần lượt đo chiều cao của các thành viên trong đội và ghi lên bảng.</a:t>
            </a:r>
            <a:endParaRPr lang="en-US" sz="2250" b="1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vi-VN" sz="2250" b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Đội nào có thành viên có chiều cao cao nhất thì đội đó sẽ chiến thắng.</a:t>
            </a:r>
            <a:r>
              <a:rPr lang="en-US" sz="2250" b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2250" b="1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53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1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8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875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875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875" fill="hold">
                                          <p:stCondLst>
                                            <p:cond delay="2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1977844" y="-2000250"/>
            <a:ext cx="5143500" cy="9144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3206543" y="1648419"/>
            <a:ext cx="3999032" cy="147732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vi-VN" sz="4800" b="1" kern="1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Khám phá kiến thức</a:t>
            </a:r>
            <a:endParaRPr lang="en-US" sz="4800" b="1" kern="1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Times New Roman" panose="02020603050405020304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4918165"/>
            <a:ext cx="9145882" cy="246191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7286098" y="2571750"/>
            <a:ext cx="1697471" cy="287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82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2F8F29D-E972-83C2-B7E3-D2AC3802A5DD}"/>
              </a:ext>
            </a:extLst>
          </p:cNvPr>
          <p:cNvSpPr/>
          <p:nvPr/>
        </p:nvSpPr>
        <p:spPr>
          <a:xfrm>
            <a:off x="323528" y="352692"/>
            <a:ext cx="7848872" cy="44644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0C2E35-EB97-0E81-607A-E7E48759D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91530"/>
            <a:ext cx="720080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0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1977844" y="-2000250"/>
            <a:ext cx="5143500" cy="9144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3206543" y="1648419"/>
            <a:ext cx="3999032" cy="147732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vi-VN" sz="4800" b="1" kern="1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Thực hành – Luyện tập</a:t>
            </a:r>
            <a:endParaRPr lang="en-US" sz="4800" b="1" kern="1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Times New Roman" panose="02020603050405020304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4918165"/>
            <a:ext cx="9145882" cy="246191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7286098" y="2571750"/>
            <a:ext cx="1697471" cy="28709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6CB383D-CA6E-24DF-D334-6982255B8C15}"/>
              </a:ext>
            </a:extLst>
          </p:cNvPr>
          <p:cNvSpPr txBox="1"/>
          <p:nvPr/>
        </p:nvSpPr>
        <p:spPr>
          <a:xfrm>
            <a:off x="954285" y="647064"/>
            <a:ext cx="6101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/>
              <a:t>Bài 1: Bốn bạn Xuân, Hạ, Thu, Đông cân nặng lần lượt là:</a:t>
            </a:r>
          </a:p>
          <a:p>
            <a:r>
              <a:rPr lang="vi-VN"/>
              <a:t>38 kg, 35 kg, 34 kg, 40 kg.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794AF8-36D2-C5B4-36BA-1F9B4BD360AD}"/>
              </a:ext>
            </a:extLst>
          </p:cNvPr>
          <p:cNvSpPr txBox="1"/>
          <p:nvPr/>
        </p:nvSpPr>
        <p:spPr>
          <a:xfrm>
            <a:off x="919757" y="170765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a. Quan sát dãy số liệu rồi chọn số đo thích hợp thay cho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31840C-2BF6-5CF0-3DE6-605795A2886B}"/>
              </a:ext>
            </a:extLst>
          </p:cNvPr>
          <p:cNvSpPr/>
          <p:nvPr/>
        </p:nvSpPr>
        <p:spPr>
          <a:xfrm>
            <a:off x="6876256" y="1707654"/>
            <a:ext cx="3600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A359C8-6F5D-EED3-5533-5810F2AE9D16}"/>
              </a:ext>
            </a:extLst>
          </p:cNvPr>
          <p:cNvSpPr txBox="1"/>
          <p:nvPr/>
        </p:nvSpPr>
        <p:spPr>
          <a:xfrm>
            <a:off x="1057316" y="242841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Bạn Xuân cân nặng              , bạn Hạ cân nặng             , bạn Thu cân nặng              , bạn Đông cân nặng     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7B6092-152D-DDE8-3AD0-F5F2500CA319}"/>
              </a:ext>
            </a:extLst>
          </p:cNvPr>
          <p:cNvSpPr/>
          <p:nvPr/>
        </p:nvSpPr>
        <p:spPr>
          <a:xfrm>
            <a:off x="3383306" y="2366547"/>
            <a:ext cx="5760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/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F19E53-E5C5-DCA5-47E6-61B107D118CC}"/>
              </a:ext>
            </a:extLst>
          </p:cNvPr>
          <p:cNvSpPr/>
          <p:nvPr/>
        </p:nvSpPr>
        <p:spPr>
          <a:xfrm>
            <a:off x="6053705" y="2398821"/>
            <a:ext cx="6598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/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0A1AD2-F8B4-CA59-54E6-28B8DE95A90B}"/>
              </a:ext>
            </a:extLst>
          </p:cNvPr>
          <p:cNvSpPr/>
          <p:nvPr/>
        </p:nvSpPr>
        <p:spPr>
          <a:xfrm>
            <a:off x="2637832" y="2751606"/>
            <a:ext cx="6598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/>
              <a:t>?  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58026B-36A8-4CCF-0C3F-FF4C94FC40CA}"/>
              </a:ext>
            </a:extLst>
          </p:cNvPr>
          <p:cNvSpPr/>
          <p:nvPr/>
        </p:nvSpPr>
        <p:spPr>
          <a:xfrm>
            <a:off x="5688124" y="2817709"/>
            <a:ext cx="659824" cy="3188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/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F5D169-14AD-F40A-EB83-C5BF9D50FFB0}"/>
              </a:ext>
            </a:extLst>
          </p:cNvPr>
          <p:cNvSpPr/>
          <p:nvPr/>
        </p:nvSpPr>
        <p:spPr>
          <a:xfrm>
            <a:off x="5918684" y="2355552"/>
            <a:ext cx="792088" cy="4312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35 kg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54BCE3-62CD-C508-CE0F-B8AF8DE96695}"/>
              </a:ext>
            </a:extLst>
          </p:cNvPr>
          <p:cNvSpPr/>
          <p:nvPr/>
        </p:nvSpPr>
        <p:spPr>
          <a:xfrm>
            <a:off x="2563298" y="2751575"/>
            <a:ext cx="792088" cy="3905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34 kg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09D50D-4ADA-433F-975C-DABDB1C23D42}"/>
              </a:ext>
            </a:extLst>
          </p:cNvPr>
          <p:cNvSpPr/>
          <p:nvPr/>
        </p:nvSpPr>
        <p:spPr>
          <a:xfrm>
            <a:off x="5623001" y="2816804"/>
            <a:ext cx="792088" cy="3695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40 kg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6E6D32-AD8F-CBC6-01F0-D32DF3390AF9}"/>
              </a:ext>
            </a:extLst>
          </p:cNvPr>
          <p:cNvSpPr/>
          <p:nvPr/>
        </p:nvSpPr>
        <p:spPr>
          <a:xfrm>
            <a:off x="3268235" y="2323292"/>
            <a:ext cx="763921" cy="4162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38 kg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A327E3-D15B-1D44-3946-07F659681AA6}"/>
              </a:ext>
            </a:extLst>
          </p:cNvPr>
          <p:cNvSpPr txBox="1"/>
          <p:nvPr/>
        </p:nvSpPr>
        <p:spPr>
          <a:xfrm>
            <a:off x="954285" y="3554784"/>
            <a:ext cx="5643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/>
              <a:t>b. Viết tên các bạn theo thứ tự có cân nặng tăng dần.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500C61-55F0-BFE2-4D3F-2A27EA0F6525}"/>
              </a:ext>
            </a:extLst>
          </p:cNvPr>
          <p:cNvSpPr txBox="1"/>
          <p:nvPr/>
        </p:nvSpPr>
        <p:spPr>
          <a:xfrm>
            <a:off x="1057316" y="4113886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/>
              <a:t>Thu, Hạ, Xuân, Đông</a:t>
            </a:r>
          </a:p>
        </p:txBody>
      </p:sp>
    </p:spTree>
    <p:extLst>
      <p:ext uri="{BB962C8B-B14F-4D97-AF65-F5344CB8AC3E}">
        <p14:creationId xmlns:p14="http://schemas.microsoft.com/office/powerpoint/2010/main" val="27240394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2" grpId="0"/>
      <p:bldP spid="15" grpId="0" animBg="1"/>
      <p:bldP spid="18" grpId="0" animBg="1"/>
      <p:bldP spid="19" grpId="0" animBg="1"/>
      <p:bldP spid="20" grpId="0" animBg="1"/>
      <p:bldP spid="2" grpId="0" animBg="1"/>
      <p:bldP spid="3" grpId="0" animBg="1"/>
      <p:bldP spid="4" grpId="0" animBg="1"/>
      <p:bldP spid="5" grpId="0" animBg="1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4C130A-E03B-1422-A2F8-CDE545301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152276"/>
            <a:ext cx="2552700" cy="2438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CE11A5-5472-F3AB-AF0A-BBED968A281C}"/>
              </a:ext>
            </a:extLst>
          </p:cNvPr>
          <p:cNvSpPr txBox="1"/>
          <p:nvPr/>
        </p:nvSpPr>
        <p:spPr>
          <a:xfrm>
            <a:off x="683568" y="267494"/>
            <a:ext cx="5602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Bài 2: Trong gia đình nhà Huy sinh nhật của bố, mẹ, chị Linh và Huy lần lượt vào các tháng 5, tháng 12, tháng 3, tháng 6.</a:t>
            </a:r>
          </a:p>
          <a:p>
            <a:r>
              <a:rPr lang="vi-VN"/>
              <a:t>Em hãy cho biết: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05707F-51F9-DBAE-C33C-4F30FBEB3658}"/>
              </a:ext>
            </a:extLst>
          </p:cNvPr>
          <p:cNvSpPr txBox="1"/>
          <p:nvPr/>
        </p:nvSpPr>
        <p:spPr>
          <a:xfrm>
            <a:off x="683568" y="1637387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a. Sinh nhật của Huy vào tháng mấy ? Chị Linh có sinh nhật vào tháng mấy 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813743-D9D1-D53B-E5BF-1117645F25A8}"/>
              </a:ext>
            </a:extLst>
          </p:cNvPr>
          <p:cNvSpPr txBox="1"/>
          <p:nvPr/>
        </p:nvSpPr>
        <p:spPr>
          <a:xfrm>
            <a:off x="683568" y="2536617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b. Ai có sinh nhật đầu tiên trong năm ? </a:t>
            </a:r>
          </a:p>
          <a:p>
            <a:r>
              <a:rPr lang="vi-VN"/>
              <a:t>   Ai có sinh nhật cuối cùng trong năm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4F5698-09E4-987F-DAED-F34AF5245065}"/>
              </a:ext>
            </a:extLst>
          </p:cNvPr>
          <p:cNvSpPr txBox="1"/>
          <p:nvPr/>
        </p:nvSpPr>
        <p:spPr>
          <a:xfrm>
            <a:off x="683568" y="3433691"/>
            <a:ext cx="4882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c. Ai trong gia đình bạn Huy có sinh nhật vào tháng 6, vào tháng 5 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487AC6-F947-8811-003A-31D187EE6F17}"/>
              </a:ext>
            </a:extLst>
          </p:cNvPr>
          <p:cNvSpPr/>
          <p:nvPr/>
        </p:nvSpPr>
        <p:spPr>
          <a:xfrm>
            <a:off x="3990763" y="1537235"/>
            <a:ext cx="648072" cy="4689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/>
              <a:t>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5EA206-A9FA-F591-BE92-5849EA61ACF1}"/>
              </a:ext>
            </a:extLst>
          </p:cNvPr>
          <p:cNvSpPr/>
          <p:nvPr/>
        </p:nvSpPr>
        <p:spPr>
          <a:xfrm>
            <a:off x="2833463" y="1960552"/>
            <a:ext cx="648072" cy="4689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/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5FF75E-F232-BCD4-8355-659CB994C813}"/>
              </a:ext>
            </a:extLst>
          </p:cNvPr>
          <p:cNvSpPr txBox="1"/>
          <p:nvPr/>
        </p:nvSpPr>
        <p:spPr>
          <a:xfrm>
            <a:off x="4710206" y="25344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Chị Linh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C4C10E-9C6B-2E20-D086-9B001BD221C0}"/>
              </a:ext>
            </a:extLst>
          </p:cNvPr>
          <p:cNvSpPr txBox="1"/>
          <p:nvPr/>
        </p:nvSpPr>
        <p:spPr>
          <a:xfrm>
            <a:off x="4758937" y="281739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Mẹ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BB7422-5AF9-B5CD-58E2-4E53DC7F1172}"/>
              </a:ext>
            </a:extLst>
          </p:cNvPr>
          <p:cNvSpPr txBox="1"/>
          <p:nvPr/>
        </p:nvSpPr>
        <p:spPr>
          <a:xfrm>
            <a:off x="985767" y="3579862"/>
            <a:ext cx="4580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c. Huy sinh nhật vào tháng 6</a:t>
            </a:r>
          </a:p>
          <a:p>
            <a:r>
              <a:rPr lang="vi-VN" b="1" dirty="0">
                <a:solidFill>
                  <a:srgbClr val="FF0000"/>
                </a:solidFill>
              </a:rPr>
              <a:t>    Bố sinh nhật vào tháng 5</a:t>
            </a:r>
          </a:p>
        </p:txBody>
      </p:sp>
    </p:spTree>
    <p:extLst>
      <p:ext uri="{BB962C8B-B14F-4D97-AF65-F5344CB8AC3E}">
        <p14:creationId xmlns:p14="http://schemas.microsoft.com/office/powerpoint/2010/main" val="402226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15" grpId="1"/>
      <p:bldP spid="17" grpId="0" animBg="1"/>
      <p:bldP spid="18" grpId="0" animBg="1"/>
      <p:bldP spid="19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387</TotalTime>
  <Words>417</Words>
  <Application>Microsoft Office PowerPoint</Application>
  <PresentationFormat>On-screen Show (16:9)</PresentationFormat>
  <Paragraphs>58</Paragraphs>
  <Slides>12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SimSun</vt:lpstr>
      <vt:lpstr>Arial</vt:lpstr>
      <vt:lpstr>Calibri</vt:lpstr>
      <vt:lpstr>Calibri Light</vt:lpstr>
      <vt:lpstr>Fujiyama</vt:lpstr>
      <vt:lpstr>inpin heiti</vt:lpstr>
      <vt:lpstr>Tahoma</vt:lpstr>
      <vt:lpstr>Times New Roman</vt:lpstr>
      <vt:lpstr>UTM Avo</vt:lpstr>
      <vt:lpstr>UTM HelvetIns</vt:lpstr>
      <vt:lpstr>Verdana</vt:lpstr>
      <vt:lpstr>Wingdings</vt:lpstr>
      <vt:lpstr>方正少儿简体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 0354473852</dc:creator>
  <cp:lastModifiedBy>ADMIN</cp:lastModifiedBy>
  <cp:revision>6</cp:revision>
  <dcterms:created xsi:type="dcterms:W3CDTF">2015-08-22T03:26:29Z</dcterms:created>
  <dcterms:modified xsi:type="dcterms:W3CDTF">2024-04-09T03:54:08Z</dcterms:modified>
</cp:coreProperties>
</file>