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</p:sldMasterIdLst>
  <p:notesMasterIdLst>
    <p:notesMasterId r:id="rId25"/>
  </p:notesMasterIdLst>
  <p:sldIdLst>
    <p:sldId id="334" r:id="rId5"/>
    <p:sldId id="335" r:id="rId6"/>
    <p:sldId id="289" r:id="rId7"/>
    <p:sldId id="269" r:id="rId8"/>
    <p:sldId id="270" r:id="rId9"/>
    <p:sldId id="271" r:id="rId10"/>
    <p:sldId id="272" r:id="rId11"/>
    <p:sldId id="273" r:id="rId12"/>
    <p:sldId id="283" r:id="rId13"/>
    <p:sldId id="324" r:id="rId14"/>
    <p:sldId id="332" r:id="rId15"/>
    <p:sldId id="327" r:id="rId16"/>
    <p:sldId id="329" r:id="rId17"/>
    <p:sldId id="333" r:id="rId18"/>
    <p:sldId id="264" r:id="rId19"/>
    <p:sldId id="260" r:id="rId20"/>
    <p:sldId id="265" r:id="rId21"/>
    <p:sldId id="266" r:id="rId22"/>
    <p:sldId id="322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7AD36-F34F-4CCB-BED7-AF8723E14F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76C6F-36A6-453E-8ACF-674BE9A65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62286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48638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506294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6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8738-E448-67CD-E8D1-0374523A8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B6BB0-9BCB-D5D8-3CDB-2C9E044D0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8441-6622-3FB8-8F88-8E3091CC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C165-CC68-D496-A909-F17745EB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31D6-3BAA-6886-4993-68969F8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99778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6CBE-470C-0D98-BFA6-1C5B6686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3BCF6-CC25-911C-0933-BCD12A428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1C6A-5C52-3AD0-2618-1BE409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E91F-E31E-FACC-718A-246A572C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D00-3F12-21A3-7E37-B5AD5C7B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49464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006-18B0-545F-1505-BB6A548A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1199-43D7-D32E-7555-962BBE78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5EA1-0663-BFB8-723E-52B87FDD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0841-E3D1-4826-4298-66E311C9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4C7D-1243-0A8B-969E-92641075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2948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368053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7B1F-5C97-C509-D4AA-2A546FF6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5830-FFBD-6996-D0A1-97628C289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9302-8F9F-675E-3167-02FBA866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143F-554E-0EF5-E1F8-BABF5964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33B77-047A-03CA-D7CC-CB0A0E01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9E097-AB90-F9E6-FE1D-E612BD5F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61368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3EB8-354A-A57A-5EA1-401A14D0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EF92-000F-8827-2451-3231AF640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06C31-FD6E-D4F9-F8E5-705506E8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5C127-F64D-9586-5431-8A500558C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B82C-BC8B-A015-4231-AABEC1F5E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9C3C7-D514-09E1-1AD2-F179BC93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BA1DD-1742-682A-157E-BF388633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AEC1-984F-AB72-6CAC-5C23A8C5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5254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D6DA-21DF-8259-8369-7229A65F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63036-BECF-4EC9-D50F-0D879377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9116-E6AE-4AA1-72DC-D1264A88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008F-B4C2-C0E4-7988-420343B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4871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8">
            <a:extLst>
              <a:ext uri="{FF2B5EF4-FFF2-40B4-BE49-F238E27FC236}">
                <a16:creationId xmlns:a16="http://schemas.microsoft.com/office/drawing/2014/main" id="{627C31EB-328B-6C00-790F-F744ACD9DFF6}"/>
              </a:ext>
            </a:extLst>
          </p:cNvPr>
          <p:cNvSpPr/>
          <p:nvPr userDrawn="1"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8">
            <a:extLst>
              <a:ext uri="{FF2B5EF4-FFF2-40B4-BE49-F238E27FC236}">
                <a16:creationId xmlns:a16="http://schemas.microsoft.com/office/drawing/2014/main" id="{CFBA56AE-CB6F-2CB0-8012-65BEE1994282}"/>
              </a:ext>
            </a:extLst>
          </p:cNvPr>
          <p:cNvSpPr/>
          <p:nvPr userDrawn="1"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84247C8D-F009-FA76-19B2-91E88409D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339A933-0816-D129-1B98-C4A1E4A19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87565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A1FA-0BD0-C82C-4B48-D77B96E1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DFEA-1E95-E4F1-83C2-B2A84DEE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9CAF-D250-E92D-74D2-BEB719A1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FC42C-BFAA-1067-18C6-FB8D4214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C5B55-C866-903D-09B8-2E2990F8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2EE4-A58E-7DC5-B317-04C8400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49822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B49E-5036-17B7-64AB-33F5ECEE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1CAE4-DA77-5657-5B95-3D562CBA3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C4C53-8F72-303C-B9CB-5583E3BD2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8174B-751B-ED2F-538C-D6CD2B07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23304-12C8-7452-FED1-0F2C4EE9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99FF5-C9FF-4792-9297-9324EBED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67611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AF77-D8FF-E7A0-6837-B75770A3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7571F-C644-7414-1CEB-AAF5B699C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E9AB3-9370-BD15-707D-21173E64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BEDEC-AA49-A744-D359-78A0ABC1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B32F-B973-4862-02D2-18E7D7DC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22007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58E9F-D288-CE9D-BEAF-89752F134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3EDAB-0E3F-ED75-071A-B00A2C8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D442-5D58-9969-2935-133446E9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6C6F-EC86-1AE4-7B13-189E6016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2138-8D71-0058-13D8-33784DB7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88899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464717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6654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108458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475424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318946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02857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216951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396183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186417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416919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0842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33649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029593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55874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15747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31128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46891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803097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527" y="8767615"/>
            <a:ext cx="2691473" cy="25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9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F0B8EA7-733C-451B-87DD-51B0F3EB9558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0359" y="4139437"/>
            <a:ext cx="2916517" cy="271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3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40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03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5" Type="http://schemas.openxmlformats.org/officeDocument/2006/relationships/image" Target="../media/image11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11" Type="http://schemas.openxmlformats.org/officeDocument/2006/relationships/image" Target="../media/image51.png"/><Relationship Id="rId5" Type="http://schemas.openxmlformats.org/officeDocument/2006/relationships/image" Target="../media/image55.png"/><Relationship Id="rId1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microsoft.com/office/2007/relationships/media" Target="../media/media3.mp4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1.png"/><Relationship Id="rId10" Type="http://schemas.openxmlformats.org/officeDocument/2006/relationships/image" Target="../media/image260.png"/><Relationship Id="rId19" Type="http://schemas.openxmlformats.org/officeDocument/2006/relationships/image" Target="../media/image34.emf"/><Relationship Id="rId4" Type="http://schemas.openxmlformats.org/officeDocument/2006/relationships/video" Target="../media/media3.mp4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2.png"/><Relationship Id="rId3" Type="http://schemas.openxmlformats.org/officeDocument/2006/relationships/video" Target="NULL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microsoft.com/office/2007/relationships/media" Target="../media/media4.mp4"/><Relationship Id="rId9" Type="http://schemas.openxmlformats.org/officeDocument/2006/relationships/image" Target="../media/image26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3" Type="http://schemas.microsoft.com/office/2007/relationships/media" Target="../media/media5.mp4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video" Target="../media/media5.mp4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112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35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914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155200" y="176991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832695" y="1027306"/>
            <a:ext cx="10866712" cy="3779825"/>
            <a:chOff x="2092858" y="1846399"/>
            <a:chExt cx="1373008" cy="37798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092858" y="1846399"/>
              <a:ext cx="1373008" cy="377982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09377" y="1877850"/>
              <a:ext cx="1356489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2024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3, 10, 17, 24, 31.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Nhìn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;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Tháng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3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năm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2024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Chủ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nhật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24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Chủ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nhật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thứ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tháng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094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947B03B-5E92-BF9A-B38D-943BA8FF54DC}"/>
              </a:ext>
            </a:extLst>
          </p:cNvPr>
          <p:cNvSpPr txBox="1"/>
          <p:nvPr/>
        </p:nvSpPr>
        <p:spPr>
          <a:xfrm>
            <a:off x="1219201" y="969469"/>
            <a:ext cx="1018313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1.Chủ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nhật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tháng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3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năm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2024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rơi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3,10,17,24,31.</a:t>
            </a:r>
          </a:p>
          <a:p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Nhìn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biết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: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22B1A1-69CC-F8DC-E85D-B531AC81EFDF}"/>
              </a:ext>
            </a:extLst>
          </p:cNvPr>
          <p:cNvSpPr txBox="1"/>
          <p:nvPr/>
        </p:nvSpPr>
        <p:spPr>
          <a:xfrm>
            <a:off x="1868129" y="2369818"/>
            <a:ext cx="867205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a. </a:t>
            </a:r>
            <a:r>
              <a:rPr lang="en-US" sz="3200" dirty="0" err="1">
                <a:solidFill>
                  <a:srgbClr val="C00000"/>
                </a:solidFill>
              </a:rPr>
              <a:t>Tháng</a:t>
            </a:r>
            <a:r>
              <a:rPr lang="en-US" sz="3200" dirty="0">
                <a:solidFill>
                  <a:srgbClr val="C00000"/>
                </a:solidFill>
              </a:rPr>
              <a:t> 3 </a:t>
            </a:r>
            <a:r>
              <a:rPr lang="en-US" sz="3200" dirty="0" err="1">
                <a:solidFill>
                  <a:srgbClr val="C00000"/>
                </a:solidFill>
              </a:rPr>
              <a:t>năm</a:t>
            </a:r>
            <a:r>
              <a:rPr lang="en-US" sz="3200" dirty="0">
                <a:solidFill>
                  <a:srgbClr val="C00000"/>
                </a:solidFill>
              </a:rPr>
              <a:t> 2024 </a:t>
            </a:r>
            <a:r>
              <a:rPr lang="en-US" sz="3200" dirty="0" err="1">
                <a:solidFill>
                  <a:srgbClr val="C00000"/>
                </a:solidFill>
              </a:rPr>
              <a:t>có</a:t>
            </a:r>
            <a:r>
              <a:rPr lang="en-US" sz="3200" dirty="0">
                <a:solidFill>
                  <a:srgbClr val="C00000"/>
                </a:solidFill>
              </a:rPr>
              <a:t>  </a:t>
            </a:r>
            <a:r>
              <a:rPr lang="en-US" sz="3200" dirty="0" err="1">
                <a:solidFill>
                  <a:srgbClr val="C00000"/>
                </a:solidFill>
              </a:rPr>
              <a:t>ngày</a:t>
            </a:r>
            <a:r>
              <a:rPr lang="en-US" sz="3200" dirty="0">
                <a:solidFill>
                  <a:srgbClr val="C00000"/>
                </a:solidFill>
              </a:rPr>
              <a:t> 5 </a:t>
            </a:r>
            <a:r>
              <a:rPr lang="en-US" sz="3200" dirty="0" err="1">
                <a:solidFill>
                  <a:srgbClr val="C00000"/>
                </a:solidFill>
              </a:rPr>
              <a:t>chủ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nhật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5968BF-C163-A852-25ED-1A0F500AB661}"/>
              </a:ext>
            </a:extLst>
          </p:cNvPr>
          <p:cNvSpPr txBox="1"/>
          <p:nvPr/>
        </p:nvSpPr>
        <p:spPr>
          <a:xfrm>
            <a:off x="1868129" y="3183471"/>
            <a:ext cx="8672052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b. </a:t>
            </a:r>
            <a:r>
              <a:rPr lang="en-US" sz="3200" dirty="0" err="1">
                <a:solidFill>
                  <a:srgbClr val="C00000"/>
                </a:solidFill>
              </a:rPr>
              <a:t>Chủ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nhật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đầu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tiên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ngày</a:t>
            </a:r>
            <a:r>
              <a:rPr lang="en-US" sz="3200" dirty="0">
                <a:solidFill>
                  <a:srgbClr val="C00000"/>
                </a:solidFill>
              </a:rPr>
              <a:t> 3.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03B4A1-CA61-C5CA-B39B-19185DA954D2}"/>
              </a:ext>
            </a:extLst>
          </p:cNvPr>
          <p:cNvSpPr txBox="1"/>
          <p:nvPr/>
        </p:nvSpPr>
        <p:spPr>
          <a:xfrm>
            <a:off x="1868129" y="4099117"/>
            <a:ext cx="867205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c. </a:t>
            </a:r>
            <a:r>
              <a:rPr lang="en-US" sz="3200" dirty="0" err="1">
                <a:solidFill>
                  <a:srgbClr val="C00000"/>
                </a:solidFill>
              </a:rPr>
              <a:t>Ngày</a:t>
            </a:r>
            <a:r>
              <a:rPr lang="en-US" sz="3200" dirty="0">
                <a:solidFill>
                  <a:srgbClr val="C00000"/>
                </a:solidFill>
              </a:rPr>
              <a:t> 24 </a:t>
            </a:r>
            <a:r>
              <a:rPr lang="en-US" sz="3200" dirty="0" err="1">
                <a:solidFill>
                  <a:srgbClr val="C00000"/>
                </a:solidFill>
              </a:rPr>
              <a:t>là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chủ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nhật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thứ</a:t>
            </a:r>
            <a:r>
              <a:rPr lang="en-US" sz="3200" dirty="0">
                <a:solidFill>
                  <a:srgbClr val="C00000"/>
                </a:solidFill>
              </a:rPr>
              <a:t> 4 </a:t>
            </a:r>
            <a:r>
              <a:rPr lang="en-US" sz="3200" dirty="0" err="1">
                <a:solidFill>
                  <a:srgbClr val="C00000"/>
                </a:solidFill>
              </a:rPr>
              <a:t>trong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tháng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0EFFF9-F2B3-1C2A-70C2-D0262886D765}"/>
              </a:ext>
            </a:extLst>
          </p:cNvPr>
          <p:cNvSpPr txBox="1"/>
          <p:nvPr/>
        </p:nvSpPr>
        <p:spPr>
          <a:xfrm>
            <a:off x="1868129" y="5014763"/>
            <a:ext cx="8672052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d. Trong </a:t>
            </a:r>
            <a:r>
              <a:rPr lang="en-US" sz="3200" dirty="0" err="1">
                <a:solidFill>
                  <a:srgbClr val="C00000"/>
                </a:solidFill>
              </a:rPr>
              <a:t>tháng</a:t>
            </a:r>
            <a:r>
              <a:rPr lang="en-US" sz="3200" dirty="0">
                <a:solidFill>
                  <a:srgbClr val="C00000"/>
                </a:solidFill>
              </a:rPr>
              <a:t> 3 </a:t>
            </a:r>
            <a:r>
              <a:rPr lang="en-US" sz="3200" dirty="0" err="1">
                <a:solidFill>
                  <a:srgbClr val="C00000"/>
                </a:solidFill>
              </a:rPr>
              <a:t>những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chủ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nhật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rơi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vào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ngày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lẻ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là</a:t>
            </a:r>
            <a:r>
              <a:rPr lang="en-US" sz="3200" dirty="0">
                <a:solidFill>
                  <a:srgbClr val="C00000"/>
                </a:solidFill>
              </a:rPr>
              <a:t> : 3,17,31.</a:t>
            </a:r>
            <a:endParaRPr lang="en-GB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12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063AD1-D6A3-69A2-638D-154E2D08EF3A}"/>
              </a:ext>
            </a:extLst>
          </p:cNvPr>
          <p:cNvSpPr/>
          <p:nvPr/>
        </p:nvSpPr>
        <p:spPr>
          <a:xfrm>
            <a:off x="662643" y="1427900"/>
            <a:ext cx="11331035" cy="4319757"/>
          </a:xfrm>
          <a:prstGeom prst="roundRect">
            <a:avLst/>
          </a:prstGeom>
          <a:solidFill>
            <a:srgbClr val="F9D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6D8F8E-2B81-4979-71D0-120FD2A2BBD4}"/>
              </a:ext>
            </a:extLst>
          </p:cNvPr>
          <p:cNvSpPr txBox="1"/>
          <p:nvPr/>
        </p:nvSpPr>
        <p:spPr>
          <a:xfrm>
            <a:off x="698662" y="1542909"/>
            <a:ext cx="1129501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81C36"/>
                </a:solidFill>
                <a:effectLst/>
                <a:latin typeface="SegoeuiPc"/>
              </a:rPr>
              <a:t>C</a:t>
            </a:r>
            <a:r>
              <a:rPr lang="en-US" sz="3600" dirty="0">
                <a:solidFill>
                  <a:srgbClr val="081C36"/>
                </a:solidFill>
                <a:latin typeface="SegoeuiPc"/>
              </a:rPr>
              <a:t>â</a:t>
            </a:r>
            <a:r>
              <a:rPr lang="vi-VN" sz="3600" b="0" i="0" dirty="0">
                <a:solidFill>
                  <a:srgbClr val="081C36"/>
                </a:solidFill>
                <a:effectLst/>
                <a:latin typeface="SegoeuiPc"/>
              </a:rPr>
              <a:t>n lần lượt các gói bánh xốp, kẹo chanh, kẹo cam, bánh quy</a:t>
            </a:r>
            <a:r>
              <a:rPr lang="en-US" sz="3600" b="0" i="0" dirty="0">
                <a:solidFill>
                  <a:srgbClr val="081C36"/>
                </a:solidFill>
                <a:effectLst/>
                <a:latin typeface="SegoeuiPc"/>
              </a:rPr>
              <a:t>,</a:t>
            </a:r>
            <a:r>
              <a:rPr lang="vi-VN" sz="3600" b="0" i="0" dirty="0">
                <a:solidFill>
                  <a:srgbClr val="081C36"/>
                </a:solidFill>
                <a:effectLst/>
                <a:latin typeface="SegoeuiPc"/>
              </a:rPr>
              <a:t> ta được d</a:t>
            </a:r>
            <a:r>
              <a:rPr lang="en-US" sz="3600" dirty="0">
                <a:solidFill>
                  <a:srgbClr val="081C36"/>
                </a:solidFill>
                <a:latin typeface="SegoeuiPc"/>
              </a:rPr>
              <a:t>ã</a:t>
            </a:r>
            <a:r>
              <a:rPr lang="vi-VN" sz="3600" b="0" i="0" dirty="0">
                <a:solidFill>
                  <a:srgbClr val="081C36"/>
                </a:solidFill>
                <a:effectLst/>
                <a:latin typeface="SegoeuiPc"/>
              </a:rPr>
              <a:t>y số liệu sau: 2</a:t>
            </a:r>
            <a:r>
              <a:rPr lang="en-US" sz="3600" b="0" i="0" dirty="0">
                <a:solidFill>
                  <a:srgbClr val="081C36"/>
                </a:solidFill>
                <a:effectLst/>
                <a:latin typeface="SegoeuiPc"/>
              </a:rPr>
              <a:t>50 g</a:t>
            </a:r>
            <a:r>
              <a:rPr lang="vi-VN" sz="3600" b="0" i="0" dirty="0">
                <a:solidFill>
                  <a:srgbClr val="081C36"/>
                </a:solidFill>
                <a:effectLst/>
                <a:latin typeface="SegoeuiPc"/>
              </a:rPr>
              <a:t>, 300 g, 200 g, </a:t>
            </a:r>
            <a:r>
              <a:rPr lang="en-US" sz="3600" b="0" i="0" dirty="0">
                <a:solidFill>
                  <a:srgbClr val="081C36"/>
                </a:solidFill>
                <a:effectLst/>
                <a:latin typeface="SegoeuiPc"/>
              </a:rPr>
              <a:t>250 g.</a:t>
            </a:r>
          </a:p>
          <a:p>
            <a:r>
              <a:rPr lang="vi-VN" sz="3600" b="0" i="0" dirty="0">
                <a:solidFill>
                  <a:srgbClr val="081C36"/>
                </a:solidFill>
                <a:effectLst/>
                <a:latin typeface="SegoeuiPc"/>
              </a:rPr>
              <a:t> Nhìn vào dãy số liệu, hãy trả lời các câu hỏi sau: </a:t>
            </a:r>
            <a:endParaRPr lang="en-US" sz="3600" b="0" i="0" dirty="0">
              <a:solidFill>
                <a:srgbClr val="081C36"/>
              </a:solidFill>
              <a:effectLst/>
              <a:latin typeface="SegoeuiPc"/>
            </a:endParaRPr>
          </a:p>
          <a:p>
            <a:r>
              <a:rPr lang="en-US" sz="3600" dirty="0">
                <a:solidFill>
                  <a:srgbClr val="081C36"/>
                </a:solidFill>
                <a:latin typeface="SegoeuiPc"/>
              </a:rPr>
              <a:t>a</a:t>
            </a:r>
            <a:r>
              <a:rPr lang="vi-VN" sz="3600" b="0" i="0" dirty="0">
                <a:solidFill>
                  <a:srgbClr val="081C36"/>
                </a:solidFill>
                <a:effectLst/>
                <a:latin typeface="SegoeuiPc"/>
              </a:rPr>
              <a:t>, </a:t>
            </a:r>
            <a:r>
              <a:rPr lang="en-US" sz="3600" dirty="0">
                <a:solidFill>
                  <a:srgbClr val="081C36"/>
                </a:solidFill>
                <a:latin typeface="SegoeuiPc"/>
              </a:rPr>
              <a:t>M</a:t>
            </a:r>
            <a:r>
              <a:rPr lang="vi-VN" sz="3600" b="0" i="0" dirty="0">
                <a:solidFill>
                  <a:srgbClr val="081C36"/>
                </a:solidFill>
                <a:effectLst/>
                <a:latin typeface="SegoeuiPc"/>
              </a:rPr>
              <a:t>ỗi gói bánh, kẹo cân nặng bao nhiêu gam</a:t>
            </a:r>
            <a:r>
              <a:rPr lang="en-US" sz="3600" b="0" i="0" dirty="0">
                <a:solidFill>
                  <a:srgbClr val="081C36"/>
                </a:solidFill>
                <a:effectLst/>
                <a:latin typeface="SegoeuiPc"/>
              </a:rPr>
              <a:t>?</a:t>
            </a:r>
          </a:p>
          <a:p>
            <a:r>
              <a:rPr lang="en-US" sz="3600" dirty="0">
                <a:solidFill>
                  <a:srgbClr val="081C36"/>
                </a:solidFill>
                <a:latin typeface="SegoeuiPc"/>
              </a:rPr>
              <a:t>b</a:t>
            </a:r>
            <a:r>
              <a:rPr lang="vi-VN" sz="3600" b="0" i="0" dirty="0">
                <a:solidFill>
                  <a:srgbClr val="081C36"/>
                </a:solidFill>
                <a:effectLst/>
                <a:latin typeface="SegoeuiPc"/>
              </a:rPr>
              <a:t>, </a:t>
            </a:r>
            <a:r>
              <a:rPr lang="en-US" sz="3600" dirty="0">
                <a:solidFill>
                  <a:srgbClr val="081C36"/>
                </a:solidFill>
                <a:latin typeface="SegoeuiPc"/>
              </a:rPr>
              <a:t>T</a:t>
            </a:r>
            <a:r>
              <a:rPr lang="vi-VN" sz="3600" b="0" i="0" dirty="0">
                <a:solidFill>
                  <a:srgbClr val="081C36"/>
                </a:solidFill>
                <a:effectLst/>
                <a:latin typeface="SegoeuiPc"/>
              </a:rPr>
              <a:t>rung bình mỗi gói bánh kẹo nêu</a:t>
            </a:r>
            <a:r>
              <a:rPr lang="en-US" sz="3600" b="0" i="0" dirty="0"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lang="en-US" sz="3600" b="0" i="0" dirty="0" err="1">
                <a:solidFill>
                  <a:srgbClr val="081C36"/>
                </a:solidFill>
                <a:effectLst/>
                <a:latin typeface="SegoeuiPc"/>
              </a:rPr>
              <a:t>trên</a:t>
            </a:r>
            <a:r>
              <a:rPr lang="en-US" sz="3600" b="0" i="0" dirty="0"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lang="en-US" sz="3600" b="0" i="0" dirty="0" err="1">
                <a:solidFill>
                  <a:srgbClr val="081C36"/>
                </a:solidFill>
                <a:effectLst/>
                <a:latin typeface="SegoeuiPc"/>
              </a:rPr>
              <a:t>cân</a:t>
            </a:r>
            <a:r>
              <a:rPr lang="en-US" sz="3600" b="0" i="0" dirty="0"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lang="en-US" sz="3600" b="0" i="0" dirty="0" err="1">
                <a:solidFill>
                  <a:srgbClr val="081C36"/>
                </a:solidFill>
                <a:effectLst/>
                <a:latin typeface="SegoeuiPc"/>
              </a:rPr>
              <a:t>nặng</a:t>
            </a:r>
            <a:r>
              <a:rPr lang="en-US" sz="3600" b="0" i="0" dirty="0">
                <a:solidFill>
                  <a:srgbClr val="081C36"/>
                </a:solidFill>
                <a:effectLst/>
                <a:latin typeface="SegoeuiPc"/>
              </a:rPr>
              <a:t> bao </a:t>
            </a:r>
            <a:r>
              <a:rPr lang="en-US" sz="3600" b="0" i="0" dirty="0" err="1">
                <a:solidFill>
                  <a:srgbClr val="081C36"/>
                </a:solidFill>
                <a:effectLst/>
                <a:latin typeface="SegoeuiPc"/>
              </a:rPr>
              <a:t>nhiêu</a:t>
            </a:r>
            <a:r>
              <a:rPr lang="en-US" sz="3600" b="0" i="0" dirty="0">
                <a:solidFill>
                  <a:srgbClr val="081C36"/>
                </a:solidFill>
                <a:effectLst/>
                <a:latin typeface="SegoeuiPc"/>
              </a:rPr>
              <a:t> gam?</a:t>
            </a:r>
            <a:endParaRPr lang="en-US" sz="3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5A5F3E-2BD7-E740-7BDA-CBAE46207B67}"/>
              </a:ext>
            </a:extLst>
          </p:cNvPr>
          <p:cNvGrpSpPr/>
          <p:nvPr/>
        </p:nvGrpSpPr>
        <p:grpSpPr>
          <a:xfrm>
            <a:off x="155199" y="661143"/>
            <a:ext cx="841938" cy="923330"/>
            <a:chOff x="1197850" y="723100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5E28D4B-6F53-E51A-2A68-60B2C1DB3F32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11B078C1-2030-2F69-B8E0-C26663BA019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5152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98C457-F015-F746-2E7A-BFF1504A4717}"/>
              </a:ext>
            </a:extLst>
          </p:cNvPr>
          <p:cNvSpPr txBox="1"/>
          <p:nvPr/>
        </p:nvSpPr>
        <p:spPr>
          <a:xfrm>
            <a:off x="1725560" y="542749"/>
            <a:ext cx="8814621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2.Cân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lần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lượt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gói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bánh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xốp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kẹo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chanh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kẹo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cam, bánh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quy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ta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dãy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sau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: 250 g, 300 g, 200 g, 250 g</a:t>
            </a:r>
          </a:p>
          <a:p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Nhìn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biết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: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9F8F2-834E-959A-718C-C785EFB9BC8A}"/>
              </a:ext>
            </a:extLst>
          </p:cNvPr>
          <p:cNvSpPr txBox="1"/>
          <p:nvPr/>
        </p:nvSpPr>
        <p:spPr>
          <a:xfrm>
            <a:off x="1725561" y="2523949"/>
            <a:ext cx="8740877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a.Bánh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xốp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: 250 g,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kẹo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chanh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:300 g,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kẹo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cam: 200 g, bánh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quy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: 250 g.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F75FA1-3EFE-C0E6-07D5-07A19DB4A5E8}"/>
              </a:ext>
            </a:extLst>
          </p:cNvPr>
          <p:cNvSpPr txBox="1"/>
          <p:nvPr/>
        </p:nvSpPr>
        <p:spPr>
          <a:xfrm>
            <a:off x="1725560" y="4074261"/>
            <a:ext cx="874087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b.Trung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bình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mỗi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gói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kẹo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nêu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cân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nặng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 250 g.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11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268C8F4-EA1D-044D-3A8F-C0804ED6A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" y="639097"/>
            <a:ext cx="10009239" cy="499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19009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otorcycles and bicycles&#10;&#10;Description automatically generated">
            <a:extLst>
              <a:ext uri="{FF2B5EF4-FFF2-40B4-BE49-F238E27FC236}">
                <a16:creationId xmlns:a16="http://schemas.microsoft.com/office/drawing/2014/main" id="{26CB56DC-D5DB-8CB9-BE5B-AE377C160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131726"/>
            <a:ext cx="9093200" cy="35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BB0BB-8C08-2590-9097-B74D6A832161}"/>
              </a:ext>
            </a:extLst>
          </p:cNvPr>
          <p:cNvSpPr txBox="1"/>
          <p:nvPr/>
        </p:nvSpPr>
        <p:spPr>
          <a:xfrm>
            <a:off x="1657555" y="2881481"/>
            <a:ext cx="90932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a. </a:t>
            </a:r>
            <a:r>
              <a:rPr lang="en-US" sz="2800" b="1" dirty="0" err="1">
                <a:solidFill>
                  <a:srgbClr val="C00000"/>
                </a:solidFill>
              </a:rPr>
              <a:t>Số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Giá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tiền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bốn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mặt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hàng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xe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đạp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xe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thao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xe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máy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xe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đạp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lần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lượt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sau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:  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90AFF0-77F6-7672-2868-87ABBBB2FE91}"/>
              </a:ext>
            </a:extLst>
          </p:cNvPr>
          <p:cNvSpPr/>
          <p:nvPr/>
        </p:nvSpPr>
        <p:spPr>
          <a:xfrm>
            <a:off x="8332839" y="4001725"/>
            <a:ext cx="1789472" cy="629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10 500 000 </a:t>
            </a:r>
            <a:r>
              <a:rPr lang="en-US" b="1" dirty="0" err="1"/>
              <a:t>đồng</a:t>
            </a:r>
            <a:endParaRPr lang="en-GB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6F431C-BFB2-720C-0759-E3DC9C3904DC}"/>
              </a:ext>
            </a:extLst>
          </p:cNvPr>
          <p:cNvSpPr/>
          <p:nvPr/>
        </p:nvSpPr>
        <p:spPr>
          <a:xfrm>
            <a:off x="2069689" y="4001725"/>
            <a:ext cx="1504336" cy="629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860 000 </a:t>
            </a:r>
            <a:r>
              <a:rPr lang="en-US" b="1" dirty="0" err="1"/>
              <a:t>đồng</a:t>
            </a:r>
            <a:endParaRPr lang="en-GB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F21673-B07F-2B43-88CF-504B44CD74CE}"/>
              </a:ext>
            </a:extLst>
          </p:cNvPr>
          <p:cNvSpPr/>
          <p:nvPr/>
        </p:nvSpPr>
        <p:spPr>
          <a:xfrm>
            <a:off x="3913237" y="4001725"/>
            <a:ext cx="1789472" cy="629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12 000 000 </a:t>
            </a:r>
            <a:r>
              <a:rPr lang="en-US" b="1" dirty="0" err="1"/>
              <a:t>đồng</a:t>
            </a:r>
            <a:endParaRPr lang="en-GB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32788B-CBC4-4707-15A5-5157667C71E1}"/>
              </a:ext>
            </a:extLst>
          </p:cNvPr>
          <p:cNvSpPr/>
          <p:nvPr/>
        </p:nvSpPr>
        <p:spPr>
          <a:xfrm>
            <a:off x="6209070" y="4001723"/>
            <a:ext cx="1789472" cy="629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52 900 000 </a:t>
            </a:r>
            <a:r>
              <a:rPr lang="en-US" b="1" dirty="0" err="1"/>
              <a:t>đồng</a:t>
            </a:r>
            <a:endParaRPr lang="en-GB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8AC112-B94F-91B5-22A1-3985449344AD}"/>
              </a:ext>
            </a:extLst>
          </p:cNvPr>
          <p:cNvSpPr txBox="1"/>
          <p:nvPr/>
        </p:nvSpPr>
        <p:spPr>
          <a:xfrm>
            <a:off x="1657555" y="5108487"/>
            <a:ext cx="90932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b.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Giá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tiền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chiếc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xe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máy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nhiều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hơn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chiếc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xe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đạp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: 42 000 000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312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lack and white text&#10;&#10;Description automatically generated">
            <a:extLst>
              <a:ext uri="{FF2B5EF4-FFF2-40B4-BE49-F238E27FC236}">
                <a16:creationId xmlns:a16="http://schemas.microsoft.com/office/drawing/2014/main" id="{EE3D2361-46CA-3705-131D-5E4FA45FF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3" y="806245"/>
            <a:ext cx="11034926" cy="339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34737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739033-E6F3-7020-C5AA-84D121E9CDDF}"/>
              </a:ext>
            </a:extLst>
          </p:cNvPr>
          <p:cNvSpPr txBox="1"/>
          <p:nvPr/>
        </p:nvSpPr>
        <p:spPr>
          <a:xfrm>
            <a:off x="2069689" y="796413"/>
            <a:ext cx="8052622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4 a. </a:t>
            </a:r>
            <a:r>
              <a:rPr lang="en-US" sz="3200" dirty="0" err="1">
                <a:solidFill>
                  <a:srgbClr val="C00000"/>
                </a:solidFill>
              </a:rPr>
              <a:t>Ghi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tên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bốn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bạn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trong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tổ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em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10FCBC-D3F7-8A76-7C9B-F3D35EB07C06}"/>
              </a:ext>
            </a:extLst>
          </p:cNvPr>
          <p:cNvSpPr/>
          <p:nvPr/>
        </p:nvSpPr>
        <p:spPr>
          <a:xfrm>
            <a:off x="8332839" y="1740302"/>
            <a:ext cx="1789472" cy="629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Bình</a:t>
            </a:r>
            <a:endParaRPr lang="en-GB" sz="3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41D255-BEFA-F95E-D793-F9D01CFD4EA4}"/>
              </a:ext>
            </a:extLst>
          </p:cNvPr>
          <p:cNvSpPr/>
          <p:nvPr/>
        </p:nvSpPr>
        <p:spPr>
          <a:xfrm>
            <a:off x="2069689" y="1740302"/>
            <a:ext cx="1504336" cy="629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Lan</a:t>
            </a:r>
            <a:endParaRPr lang="en-GB" sz="3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A541B7-095E-257F-56E2-E6CB6EB12114}"/>
              </a:ext>
            </a:extLst>
          </p:cNvPr>
          <p:cNvSpPr/>
          <p:nvPr/>
        </p:nvSpPr>
        <p:spPr>
          <a:xfrm>
            <a:off x="3913237" y="1740302"/>
            <a:ext cx="1789472" cy="629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Mai</a:t>
            </a:r>
            <a:endParaRPr lang="en-GB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DE38B1-E901-DCAD-27F2-498B1E265573}"/>
              </a:ext>
            </a:extLst>
          </p:cNvPr>
          <p:cNvSpPr/>
          <p:nvPr/>
        </p:nvSpPr>
        <p:spPr>
          <a:xfrm>
            <a:off x="6209070" y="1740300"/>
            <a:ext cx="1789472" cy="629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Hoa</a:t>
            </a:r>
            <a:endParaRPr lang="en-GB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EA0C56-18D6-D1EC-FDB6-6801D4DD270D}"/>
              </a:ext>
            </a:extLst>
          </p:cNvPr>
          <p:cNvSpPr txBox="1"/>
          <p:nvPr/>
        </p:nvSpPr>
        <p:spPr>
          <a:xfrm>
            <a:off x="2069689" y="2844225"/>
            <a:ext cx="8052622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b. </a:t>
            </a:r>
            <a:r>
              <a:rPr lang="en-US" sz="3200" dirty="0" err="1">
                <a:solidFill>
                  <a:srgbClr val="C00000"/>
                </a:solidFill>
              </a:rPr>
              <a:t>Chiều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cao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của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từng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bạn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rồi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ghi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số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theo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thứ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tự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tên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các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bạn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câu</a:t>
            </a:r>
            <a:r>
              <a:rPr lang="en-US" sz="3200" dirty="0">
                <a:solidFill>
                  <a:srgbClr val="C00000"/>
                </a:solidFill>
              </a:rPr>
              <a:t> a.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998637-2FD7-52A3-5C85-245F171EDC7F}"/>
              </a:ext>
            </a:extLst>
          </p:cNvPr>
          <p:cNvSpPr/>
          <p:nvPr/>
        </p:nvSpPr>
        <p:spPr>
          <a:xfrm>
            <a:off x="8332839" y="4294716"/>
            <a:ext cx="1789472" cy="629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135cm</a:t>
            </a:r>
            <a:endParaRPr lang="en-GB" sz="36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312EEC-BDC2-BB4A-5378-95586DBA1096}"/>
              </a:ext>
            </a:extLst>
          </p:cNvPr>
          <p:cNvSpPr/>
          <p:nvPr/>
        </p:nvSpPr>
        <p:spPr>
          <a:xfrm>
            <a:off x="2069689" y="4294716"/>
            <a:ext cx="1504336" cy="629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130cm</a:t>
            </a:r>
            <a:endParaRPr lang="en-GB" sz="36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212A18-AC0A-CB77-455E-D85A83671C54}"/>
              </a:ext>
            </a:extLst>
          </p:cNvPr>
          <p:cNvSpPr/>
          <p:nvPr/>
        </p:nvSpPr>
        <p:spPr>
          <a:xfrm>
            <a:off x="3913237" y="4294716"/>
            <a:ext cx="1789472" cy="629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120cm</a:t>
            </a:r>
            <a:endParaRPr lang="en-GB" sz="36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3F3694-1F23-C490-EBD7-CD0BAF73FCF5}"/>
              </a:ext>
            </a:extLst>
          </p:cNvPr>
          <p:cNvSpPr/>
          <p:nvPr/>
        </p:nvSpPr>
        <p:spPr>
          <a:xfrm>
            <a:off x="6209070" y="4294714"/>
            <a:ext cx="1789472" cy="6292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110cm</a:t>
            </a:r>
            <a:endParaRPr lang="en-GB"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D57BFB-461A-502B-7523-DB7529972565}"/>
              </a:ext>
            </a:extLst>
          </p:cNvPr>
          <p:cNvSpPr txBox="1"/>
          <p:nvPr/>
        </p:nvSpPr>
        <p:spPr>
          <a:xfrm>
            <a:off x="2069689" y="5130225"/>
            <a:ext cx="8052622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c.  </a:t>
            </a:r>
            <a:r>
              <a:rPr lang="en-US" sz="3200" dirty="0" err="1">
                <a:solidFill>
                  <a:srgbClr val="C00000"/>
                </a:solidFill>
              </a:rPr>
              <a:t>Bạn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cao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nhất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bạn</a:t>
            </a:r>
            <a:r>
              <a:rPr lang="en-US" sz="3200" dirty="0">
                <a:solidFill>
                  <a:srgbClr val="C00000"/>
                </a:solidFill>
              </a:rPr>
              <a:t> Bình, </a:t>
            </a:r>
            <a:r>
              <a:rPr lang="en-US" sz="3200" dirty="0" err="1">
                <a:solidFill>
                  <a:srgbClr val="C00000"/>
                </a:solidFill>
              </a:rPr>
              <a:t>bạn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thấp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nhất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bạn</a:t>
            </a:r>
            <a:r>
              <a:rPr lang="en-US" sz="3200" dirty="0">
                <a:solidFill>
                  <a:srgbClr val="C00000"/>
                </a:solidFill>
              </a:rPr>
              <a:t> Hoa.</a:t>
            </a:r>
            <a:endParaRPr lang="en-GB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63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FE9DA80-5D22-E38A-C28A-66665AD96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60"/>
            <a:ext cx="12193057" cy="68585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92E3894-F634-3DE4-BB82-0CB20A2B9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4" y="205902"/>
            <a:ext cx="5863853" cy="32230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09127E-BC40-0EC1-DBBC-BEEEF6C01ADF}"/>
              </a:ext>
            </a:extLst>
          </p:cNvPr>
          <p:cNvSpPr/>
          <p:nvPr/>
        </p:nvSpPr>
        <p:spPr>
          <a:xfrm>
            <a:off x="169270" y="1127536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Vận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dụng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573EA-2BA4-6F44-E9F8-F09F5CEE7F81}"/>
              </a:ext>
            </a:extLst>
          </p:cNvPr>
          <p:cNvSpPr txBox="1"/>
          <p:nvPr/>
        </p:nvSpPr>
        <p:spPr>
          <a:xfrm>
            <a:off x="1194617" y="4225657"/>
            <a:ext cx="9601201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Đo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chiều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cao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của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một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bạn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thân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của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em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trong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lớp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  <a:endParaRPr lang="en-GB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091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942954" y="748732"/>
            <a:ext cx="678426" cy="450323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24991" y="772667"/>
            <a:ext cx="678426" cy="4503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55046"/>
            <a:ext cx="12192000" cy="1002954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042954" y="504217"/>
            <a:ext cx="1007806" cy="668958"/>
          </a:xfrm>
          <a:prstGeom prst="rect">
            <a:avLst/>
          </a:prstGeom>
        </p:spPr>
      </p:pic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0117" y="561703"/>
            <a:ext cx="1005960" cy="667732"/>
          </a:xfrm>
          <a:prstGeom prst="rect">
            <a:avLst/>
          </a:prstGeom>
        </p:spPr>
      </p:pic>
      <p:pic>
        <p:nvPicPr>
          <p:cNvPr id="38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9821524" y="3194322"/>
            <a:ext cx="2370476" cy="36755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3DA94C-F77B-F009-7327-3C9FE9332CCA}"/>
              </a:ext>
            </a:extLst>
          </p:cNvPr>
          <p:cNvGrpSpPr/>
          <p:nvPr/>
        </p:nvGrpSpPr>
        <p:grpSpPr>
          <a:xfrm>
            <a:off x="4365764" y="712763"/>
            <a:ext cx="2880162" cy="833158"/>
            <a:chOff x="5678668" y="1336776"/>
            <a:chExt cx="3347559" cy="10029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84A3DD-A459-D1BA-8F09-1F6A5EE2B222}"/>
                </a:ext>
              </a:extLst>
            </p:cNvPr>
            <p:cNvSpPr/>
            <p:nvPr/>
          </p:nvSpPr>
          <p:spPr>
            <a:xfrm>
              <a:off x="5678668" y="1336776"/>
              <a:ext cx="3347559" cy="1002954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21">
              <a:extLst>
                <a:ext uri="{FF2B5EF4-FFF2-40B4-BE49-F238E27FC236}">
                  <a16:creationId xmlns:a16="http://schemas.microsoft.com/office/drawing/2014/main" id="{6663CC9D-938D-E926-C996-177964FFAEC3}"/>
                </a:ext>
              </a:extLst>
            </p:cNvPr>
            <p:cNvSpPr txBox="1"/>
            <p:nvPr/>
          </p:nvSpPr>
          <p:spPr>
            <a:xfrm>
              <a:off x="5724070" y="1382723"/>
              <a:ext cx="3256753" cy="9262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DẶN DÒ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AE5BA-4576-6963-1871-3E30CC10EAF2}"/>
              </a:ext>
            </a:extLst>
          </p:cNvPr>
          <p:cNvGrpSpPr/>
          <p:nvPr/>
        </p:nvGrpSpPr>
        <p:grpSpPr>
          <a:xfrm>
            <a:off x="2769620" y="1890368"/>
            <a:ext cx="6208294" cy="4106779"/>
            <a:chOff x="1388924" y="2106008"/>
            <a:chExt cx="6208294" cy="4106779"/>
          </a:xfrm>
        </p:grpSpPr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9062547D-26E8-E3C1-A1AC-B01D7C574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1388924" y="2106008"/>
              <a:ext cx="6208294" cy="41067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E145DE-612A-7B84-44C8-AB1A6F3FCA2C}"/>
                </a:ext>
              </a:extLst>
            </p:cNvPr>
            <p:cNvSpPr txBox="1"/>
            <p:nvPr/>
          </p:nvSpPr>
          <p:spPr>
            <a:xfrm>
              <a:off x="1819794" y="2830821"/>
              <a:ext cx="534655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mới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1512F6C-755C-6969-5BDD-8FCEAEF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740" y="3194322"/>
            <a:ext cx="2054530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7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112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56270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43687-23C9-4743-2715-F9C19B3B2218}"/>
              </a:ext>
            </a:extLst>
          </p:cNvPr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EF9EF9-7A55-7FE2-E288-EE42F05708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82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FBEDB-5120-C550-1D95-340633BDF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122913" y="21336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3236060" y="838548"/>
                <a:ext cx="8505428" cy="8862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vi-VN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sánh hai phân 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40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…?...</a:t>
                </a:r>
                <a14:m>
                  <m:oMath xmlns:m="http://schemas.openxmlformats.org/officeDocument/2006/math">
                    <m:r>
                      <a:rPr lang="vi-VN" sz="4000" b="1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060" y="838548"/>
                <a:ext cx="8505428" cy="886205"/>
              </a:xfrm>
              <a:prstGeom prst="rect">
                <a:avLst/>
              </a:prstGeom>
              <a:blipFill>
                <a:blip r:embed="rId10"/>
                <a:stretch>
                  <a:fillRect t="-3448" b="-17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&gt;</m:t>
                        </m:r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&lt;</m:t>
                        </m:r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3459671" y="610719"/>
                <a:ext cx="7545604" cy="13527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đồng rồi so sánh phân số:</a:t>
                </a:r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…?...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671" y="610719"/>
                <a:ext cx="7545604" cy="1352743"/>
              </a:xfrm>
              <a:prstGeom prst="rect">
                <a:avLst/>
              </a:prstGeom>
              <a:blipFill>
                <a:blip r:embed="rId10"/>
                <a:stretch>
                  <a:fillRect t="-10360" b="-10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&gt;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&gt;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&lt;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5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4155684" y="879282"/>
                <a:ext cx="6211637" cy="718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Phân số nào lớn hơn 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;</a:t>
                </a:r>
                <a14:m>
                  <m:oMath xmlns:m="http://schemas.openxmlformats.org/officeDocument/2006/math">
                    <m:r>
                      <a:rPr lang="vi-VN" sz="3200" i="1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32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71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?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5684" y="879282"/>
                <a:ext cx="6211637" cy="718658"/>
              </a:xfrm>
              <a:prstGeom prst="rect">
                <a:avLst/>
              </a:prstGeom>
              <a:blipFill>
                <a:blip r:embed="rId10"/>
                <a:stretch>
                  <a:fillRect l="-4024" t="-1695" r="-3042" b="-17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5" cy="1751545"/>
            <a:chOff x="490264" y="2136963"/>
            <a:chExt cx="11244535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Mincho" panose="02020609040205080304" pitchFamily="49" charset="-128"/>
                      <a:cs typeface="+mn-cs"/>
                    </a:rPr>
                    <a:t> </a:t>
                  </a:r>
                  <a:r>
                    <a:rPr kumimoji="0" lang="en-US" sz="3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Mincho" panose="02020609040205080304" pitchFamily="49" charset="-128"/>
                      <a:cs typeface="+mn-cs"/>
                    </a:rPr>
                    <a:t>và</a:t>
                  </a: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Mincho" panose="02020609040205080304" pitchFamily="49" charset="-128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Mincho" panose="02020609040205080304" pitchFamily="49" charset="-128"/>
                      <a:cs typeface="+mn-cs"/>
                    </a:rPr>
                    <a:t>;</a:t>
                  </a:r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32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71</m:t>
                          </m:r>
                        </m:den>
                      </m:f>
                    </m:oMath>
                  </a14:m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Mincho" panose="02020609040205080304" pitchFamily="49" charset="-128"/>
                      <a:cs typeface="+mn-cs"/>
                    </a:rPr>
                    <a:t> </a:t>
                  </a:r>
                  <a:r>
                    <a:rPr kumimoji="0" lang="en-US" sz="3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Mincho" panose="02020609040205080304" pitchFamily="49" charset="-128"/>
                      <a:cs typeface="+mn-cs"/>
                    </a:rPr>
                    <a:t>và</a:t>
                  </a: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Mincho" panose="02020609040205080304" pitchFamily="49" charset="-128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Mincho" panose="02020609040205080304" pitchFamily="49" charset="-128"/>
                      <a:cs typeface="+mn-cs"/>
                    </a:rPr>
                    <a:t>;</a:t>
                  </a:r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0" cy="1646551"/>
            <a:chOff x="537589" y="5248510"/>
            <a:chExt cx="11197210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lnSpc>
                      <a:spcPct val="115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;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vi-VN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52" y="3424740"/>
            <a:ext cx="8275048" cy="3507820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273A2A-E5D4-4FF6-8F5E-DCC479E56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577985"/>
            <a:ext cx="8809484" cy="3310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F70FA0-113E-1B7C-D763-CCA68A729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5864" y="107787"/>
            <a:ext cx="296291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039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553</Words>
  <Application>Microsoft Office PowerPoint</Application>
  <PresentationFormat>Widescreen</PresentationFormat>
  <Paragraphs>73</Paragraphs>
  <Slides>20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9" baseType="lpstr">
      <vt:lpstr>MS Gothic</vt:lpstr>
      <vt:lpstr>#9Slide02 Noi dung dai</vt:lpstr>
      <vt:lpstr>#9Slide02 Tieu de dai</vt:lpstr>
      <vt:lpstr>Arial</vt:lpstr>
      <vt:lpstr>Calibri</vt:lpstr>
      <vt:lpstr>Calibri Light</vt:lpstr>
      <vt:lpstr>Cambria</vt:lpstr>
      <vt:lpstr>Cambria Math</vt:lpstr>
      <vt:lpstr>等线</vt:lpstr>
      <vt:lpstr>Fujiyama</vt:lpstr>
      <vt:lpstr>iCiel Cadena</vt:lpstr>
      <vt:lpstr>MS Mincho</vt:lpstr>
      <vt:lpstr>Open Sans</vt:lpstr>
      <vt:lpstr>SegoeuiPc</vt:lpstr>
      <vt:lpstr>SVN-Cookies</vt:lpstr>
      <vt:lpstr>Tahoma</vt:lpstr>
      <vt:lpstr>Times New Roman</vt:lpstr>
      <vt:lpstr>UTM HelvetIns</vt:lpstr>
      <vt:lpstr>UTM Showcard</vt:lpstr>
      <vt:lpstr>Verdana</vt:lpstr>
      <vt:lpstr>Vogue-ExtraBold</vt:lpstr>
      <vt:lpstr>字魂156号-萌趣苏打饼</vt:lpstr>
      <vt:lpstr>思源宋体 CN Light</vt:lpstr>
      <vt:lpstr>思源黑体 CN</vt:lpstr>
      <vt:lpstr>方正少儿简体</vt:lpstr>
      <vt:lpstr>1_Office 主题​​</vt:lpstr>
      <vt:lpstr>2_Office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14</cp:revision>
  <dcterms:created xsi:type="dcterms:W3CDTF">2024-01-05T04:16:02Z</dcterms:created>
  <dcterms:modified xsi:type="dcterms:W3CDTF">2024-04-09T03:54:55Z</dcterms:modified>
</cp:coreProperties>
</file>