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37" r:id="rId3"/>
    <p:sldMasterId id="2147483751" r:id="rId4"/>
    <p:sldMasterId id="2147483764" r:id="rId5"/>
    <p:sldMasterId id="2147483776" r:id="rId6"/>
  </p:sldMasterIdLst>
  <p:notesMasterIdLst>
    <p:notesMasterId r:id="rId26"/>
  </p:notesMasterIdLst>
  <p:sldIdLst>
    <p:sldId id="1582" r:id="rId7"/>
    <p:sldId id="3220" r:id="rId8"/>
    <p:sldId id="274" r:id="rId9"/>
    <p:sldId id="3221" r:id="rId10"/>
    <p:sldId id="1575" r:id="rId11"/>
    <p:sldId id="387" r:id="rId12"/>
    <p:sldId id="285" r:id="rId13"/>
    <p:sldId id="7679" r:id="rId14"/>
    <p:sldId id="7680" r:id="rId15"/>
    <p:sldId id="1600" r:id="rId16"/>
    <p:sldId id="7688" r:id="rId17"/>
    <p:sldId id="7684" r:id="rId18"/>
    <p:sldId id="1585" r:id="rId19"/>
    <p:sldId id="7683" r:id="rId20"/>
    <p:sldId id="332" r:id="rId21"/>
    <p:sldId id="326" r:id="rId22"/>
    <p:sldId id="3241" r:id="rId23"/>
    <p:sldId id="258" r:id="rId24"/>
    <p:sldId id="766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3220"/>
            <p14:sldId id="274"/>
            <p14:sldId id="3221"/>
            <p14:sldId id="1575"/>
            <p14:sldId id="387"/>
            <p14:sldId id="285"/>
            <p14:sldId id="7679"/>
            <p14:sldId id="7680"/>
            <p14:sldId id="1600"/>
            <p14:sldId id="7688"/>
            <p14:sldId id="7684"/>
            <p14:sldId id="1585"/>
            <p14:sldId id="7683"/>
            <p14:sldId id="332"/>
            <p14:sldId id="326"/>
            <p14:sldId id="3241"/>
            <p14:sldId id="258"/>
            <p14:sldId id="7661"/>
          </p14:sldIdLst>
        </p14:section>
        <p14:section name="Untitled Section" id="{18B50D7D-084A-40E4-9738-159A5B75918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8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99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ô cửa đến slide 4 và 5</a:t>
            </a:r>
          </a:p>
          <a:p>
            <a:r>
              <a:rPr lang="en-US"/>
              <a:t>Click shape ô chữ </a:t>
            </a:r>
            <a:r>
              <a:rPr lang="en-US">
                <a:sym typeface="Wingdings" panose="05000000000000000000" pitchFamily="2" charset="2"/>
              </a:rPr>
              <a:t> slide 6</a:t>
            </a:r>
            <a:endParaRPr lang="en-US"/>
          </a:p>
          <a:p>
            <a:r>
              <a:rPr lang="en-US"/>
              <a:t>Đây là hình gì?</a:t>
            </a:r>
          </a:p>
          <a:p>
            <a:r>
              <a:rPr lang="en-US"/>
              <a:t>Cách tinh DTXQ và DTTP ntn? Đến bài học hôm nay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7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87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60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Thiết kế : Hân Di zalo </a:t>
            </a:r>
            <a:r>
              <a:rPr lang="en-US"/>
              <a:t>0948607584</a:t>
            </a:r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43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1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FEA085C-FE41-4F13-9F68-79CF9611A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EF356C-2ECB-4C1C-A2B7-54CD08BA8314}"/>
              </a:ext>
            </a:extLst>
          </p:cNvPr>
          <p:cNvSpPr/>
          <p:nvPr userDrawn="1"/>
        </p:nvSpPr>
        <p:spPr>
          <a:xfrm>
            <a:off x="227309" y="439918"/>
            <a:ext cx="11758048" cy="6234687"/>
          </a:xfrm>
          <a:prstGeom prst="roundRect">
            <a:avLst>
              <a:gd name="adj" fmla="val 10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9771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45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53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20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2025/2/5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44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2025/2/5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2232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2025/2/5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483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2025/2/5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9193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2025/2/5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8037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2025/2/5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1350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2025/2/5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12145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2025/2/5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8091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118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8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11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311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408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555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51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519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195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08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9897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5393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15719"/>
      </p:ext>
    </p:extLst>
  </p:cSld>
  <p:clrMapOvr>
    <a:masterClrMapping/>
  </p:clrMapOvr>
  <p:transition spd="slow" advTm="300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15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171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362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252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578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1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387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688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819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980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616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415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C369D720-5036-1F77-1BFB-AD3A054C4704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40253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8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9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6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0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67327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26281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91625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2533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24746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8014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689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218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767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7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240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506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297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304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6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79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5/2/2025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8" y="74013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5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432CECA-FAD1-FA2E-D682-AC01B9F8A4F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98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microsoft.com/office/2007/relationships/hdphoto" Target="../media/hdphoto1.wdp"/><Relationship Id="rId5" Type="http://schemas.openxmlformats.org/officeDocument/2006/relationships/image" Target="../media/image32.png"/><Relationship Id="rId10" Type="http://schemas.openxmlformats.org/officeDocument/2006/relationships/image" Target="../media/image8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3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9.pn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10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21E04-3E34-B534-5DA0-E94EFC6C1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8DCA7FD-F4DF-C8C3-6215-9D243C617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957DDFE-813F-CE57-BE08-A9655A715107}"/>
              </a:ext>
            </a:extLst>
          </p:cNvPr>
          <p:cNvSpPr/>
          <p:nvPr/>
        </p:nvSpPr>
        <p:spPr>
          <a:xfrm>
            <a:off x="393700" y="320821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BE9909E-2DF6-0328-B3E1-7059EC73E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99" y="320821"/>
            <a:ext cx="10297391" cy="1922359"/>
          </a:xfrm>
          <a:prstGeom prst="rect">
            <a:avLst/>
          </a:prstGeom>
        </p:spPr>
      </p:pic>
      <p:sp>
        <p:nvSpPr>
          <p:cNvPr id="6" name="Hộp Văn bản 11">
            <a:extLst>
              <a:ext uri="{FF2B5EF4-FFF2-40B4-BE49-F238E27FC236}">
                <a16:creationId xmlns:a16="http://schemas.microsoft.com/office/drawing/2014/main" id="{0432F4FF-10EE-6D26-AC7F-4C2C42FCBB51}"/>
              </a:ext>
            </a:extLst>
          </p:cNvPr>
          <p:cNvSpPr txBox="1"/>
          <p:nvPr/>
        </p:nvSpPr>
        <p:spPr>
          <a:xfrm>
            <a:off x="1353952" y="2090147"/>
            <a:ext cx="994038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ctr">
              <a:buAutoNum type="alphaLcParenR"/>
              <a:defRPr/>
            </a:pP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tích của hình lập phương đó là:</a:t>
            </a:r>
          </a:p>
          <a:p>
            <a:pPr lvl="0" algn="ctr">
              <a:defRPr/>
            </a:pP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× 12 × 12 = 1728 (cm</a:t>
            </a:r>
            <a:r>
              <a:rPr lang="vi-VN" sz="3200" b="1" baseline="300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>
              <a:defRPr/>
            </a:pP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Đáp số: 1 728 cm</a:t>
            </a:r>
            <a:r>
              <a:rPr lang="vi-VN" sz="3200" b="1" baseline="300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ctr">
              <a:defRPr/>
            </a:pP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Thể tích của hình lập phương đó là:</a:t>
            </a:r>
          </a:p>
          <a:p>
            <a:pPr lvl="0" algn="ctr">
              <a:defRPr/>
            </a:pP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4,5 × 4,5 × 4,5 = 91,125 (dm</a:t>
            </a:r>
            <a:r>
              <a:rPr lang="vi-VN" sz="3200" b="1" baseline="300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>
              <a:defRPr/>
            </a:pP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Đáp số: 91,125 dm</a:t>
            </a:r>
            <a:r>
              <a:rPr lang="vi-VN" sz="3200" b="1" baseline="300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ctr">
              <a:defRPr/>
            </a:pP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c) Thể tích của hình lập phương đó là:</a:t>
            </a:r>
          </a:p>
          <a:p>
            <a:pPr lvl="0" algn="ctr">
              <a:defRPr/>
            </a:pP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0,7 × 0,7 × 0,7 = 0,343 (m</a:t>
            </a:r>
            <a:r>
              <a:rPr lang="vi-VN" sz="3200" b="1" baseline="300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>
              <a:defRPr/>
            </a:pP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Đáp số: 0,343 m</a:t>
            </a:r>
            <a:r>
              <a:rPr lang="vi-VN" sz="3200" b="1" baseline="300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722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5DD83-7831-4A6D-A7D4-3B07BFD62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9FEB45B-F525-B9C3-B191-23AC8813D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0172F58-7553-EEE9-C7F8-4CDF128E458D}"/>
              </a:ext>
            </a:extLst>
          </p:cNvPr>
          <p:cNvSpPr/>
          <p:nvPr/>
        </p:nvSpPr>
        <p:spPr>
          <a:xfrm>
            <a:off x="393700" y="318887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4957B40F-3C92-45BE-0977-B6F04F4E202E}"/>
              </a:ext>
            </a:extLst>
          </p:cNvPr>
          <p:cNvSpPr txBox="1"/>
          <p:nvPr/>
        </p:nvSpPr>
        <p:spPr>
          <a:xfrm>
            <a:off x="1371600" y="318887"/>
            <a:ext cx="103077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bể cá hình lập phương cạnh 1,2 m.Hỏi cần đổ bao nhiêu lít nước vào bể cá đó để mực nước cao 0,9 m. Biết rằng 1 dm</a:t>
            </a:r>
            <a:r>
              <a:rPr lang="vi-VN" sz="3200" b="1" baseline="300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1 l. 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14">
            <a:extLst>
              <a:ext uri="{FF2B5EF4-FFF2-40B4-BE49-F238E27FC236}">
                <a16:creationId xmlns:a16="http://schemas.microsoft.com/office/drawing/2014/main" id="{57CFC7DE-AE70-517C-29D8-EDE50160686C}"/>
              </a:ext>
            </a:extLst>
          </p:cNvPr>
          <p:cNvSpPr/>
          <p:nvPr/>
        </p:nvSpPr>
        <p:spPr>
          <a:xfrm>
            <a:off x="393700" y="318887"/>
            <a:ext cx="794575" cy="7929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Hộp Văn bản 11">
            <a:extLst>
              <a:ext uri="{FF2B5EF4-FFF2-40B4-BE49-F238E27FC236}">
                <a16:creationId xmlns:a16="http://schemas.microsoft.com/office/drawing/2014/main" id="{25AFF538-FE2F-EB5D-4DA3-011D7BA1A00B}"/>
              </a:ext>
            </a:extLst>
          </p:cNvPr>
          <p:cNvSpPr txBox="1"/>
          <p:nvPr/>
        </p:nvSpPr>
        <p:spPr>
          <a:xfrm>
            <a:off x="1956907" y="2388596"/>
            <a:ext cx="93276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u="sng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Bài giải</a:t>
            </a:r>
          </a:p>
          <a:p>
            <a:pPr lvl="0" algn="ctr">
              <a:defRPr/>
            </a:pPr>
            <a:r>
              <a:rPr lang="vi-VN" sz="3600" b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Đổi: 1,2 m = 12 dm; 0,9 m = 9 dm</a:t>
            </a:r>
          </a:p>
          <a:p>
            <a:pPr lvl="0" algn="ctr">
              <a:defRPr/>
            </a:pPr>
            <a:r>
              <a:rPr lang="vi-VN" sz="3600" b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Thể tích khối nước để bơm vào bể bơi là:</a:t>
            </a:r>
          </a:p>
          <a:p>
            <a:pPr lvl="0" algn="ctr">
              <a:defRPr/>
            </a:pPr>
            <a:r>
              <a:rPr lang="vi-VN" sz="3600" b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1,2 × 1,2 × 0,9 = 1,296 (dm</a:t>
            </a:r>
            <a:r>
              <a:rPr lang="vi-VN" sz="3600" b="1" baseline="3000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vi-VN" sz="3600" b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  <a:p>
            <a:pPr lvl="0" algn="ctr">
              <a:defRPr/>
            </a:pPr>
            <a:r>
              <a:rPr lang="vi-VN" sz="3600" b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Đổi 1,296 dm</a:t>
            </a:r>
            <a:r>
              <a:rPr lang="vi-VN" sz="3600" b="1" baseline="3000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vi-VN" sz="3600" b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= 1,296 l</a:t>
            </a:r>
          </a:p>
          <a:p>
            <a:pPr lvl="0" algn="ctr">
              <a:defRPr/>
            </a:pPr>
            <a:r>
              <a:rPr lang="vi-VN" sz="3600" b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Đáp số: 1,296 l nước. 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71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E7749-62EB-D4B7-D55D-236F03B93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CC8ECA4-F3AA-D3F8-7116-E2AE3F310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6C0875E-A227-3B03-6E57-D5A5551C31F7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ộp Văn bản 11">
            <a:extLst>
              <a:ext uri="{FF2B5EF4-FFF2-40B4-BE49-F238E27FC236}">
                <a16:creationId xmlns:a16="http://schemas.microsoft.com/office/drawing/2014/main" id="{68FA1822-7804-89DF-30C6-1F184C9B2B9E}"/>
              </a:ext>
            </a:extLst>
          </p:cNvPr>
          <p:cNvSpPr txBox="1"/>
          <p:nvPr/>
        </p:nvSpPr>
        <p:spPr>
          <a:xfrm>
            <a:off x="1387081" y="505174"/>
            <a:ext cx="26691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14">
            <a:extLst>
              <a:ext uri="{FF2B5EF4-FFF2-40B4-BE49-F238E27FC236}">
                <a16:creationId xmlns:a16="http://schemas.microsoft.com/office/drawing/2014/main" id="{61E1DBE8-5129-7595-FED8-6C84B5EC0BB9}"/>
              </a:ext>
            </a:extLst>
          </p:cNvPr>
          <p:cNvSpPr/>
          <p:nvPr/>
        </p:nvSpPr>
        <p:spPr>
          <a:xfrm>
            <a:off x="502700" y="409772"/>
            <a:ext cx="775381" cy="83713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Hộp Văn bản 11">
            <a:extLst>
              <a:ext uri="{FF2B5EF4-FFF2-40B4-BE49-F238E27FC236}">
                <a16:creationId xmlns:a16="http://schemas.microsoft.com/office/drawing/2014/main" id="{27067B3B-7056-348F-636F-368C2BCD7FB4}"/>
              </a:ext>
            </a:extLst>
          </p:cNvPr>
          <p:cNvSpPr txBox="1"/>
          <p:nvPr/>
        </p:nvSpPr>
        <p:spPr>
          <a:xfrm>
            <a:off x="1043368" y="1213060"/>
            <a:ext cx="101052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AutoNum type="alphaLcParenR"/>
              <a:defRPr/>
            </a:pP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 (?) khối lập phương cạnh 1 cm để xếp thành một hình lập phương cạnh 2 cm.</a:t>
            </a:r>
          </a:p>
          <a:p>
            <a:pPr lvl="0" algn="just">
              <a:defRPr/>
            </a:pP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Thể tích của hình lập phương xếp được là (?) dm</a:t>
            </a:r>
            <a:r>
              <a:rPr lang="vi-VN" sz="3200" b="1" baseline="300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11">
            <a:extLst>
              <a:ext uri="{FF2B5EF4-FFF2-40B4-BE49-F238E27FC236}">
                <a16:creationId xmlns:a16="http://schemas.microsoft.com/office/drawing/2014/main" id="{4772E2AB-CEDB-2DD0-FE66-86E69042652D}"/>
              </a:ext>
            </a:extLst>
          </p:cNvPr>
          <p:cNvSpPr txBox="1"/>
          <p:nvPr/>
        </p:nvSpPr>
        <p:spPr>
          <a:xfrm>
            <a:off x="890390" y="3065650"/>
            <a:ext cx="101052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 algn="ctr">
              <a:buAutoNum type="alphaLcParenR"/>
              <a:defRPr/>
            </a:pP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tích hình lập phương cạnh 2 cm là:</a:t>
            </a:r>
          </a:p>
          <a:p>
            <a:pPr lvl="0" algn="ctr">
              <a:defRPr/>
            </a:pP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× 2 × 2 = 8 (cm</a:t>
            </a:r>
            <a:r>
              <a:rPr lang="vi-VN" sz="3200" b="1" baseline="300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>
              <a:defRPr/>
            </a:pP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 khối lập phương cạnh 1 cm có thể tích là 1 cm</a:t>
            </a:r>
            <a:r>
              <a:rPr lang="vi-VN" sz="3200" b="1" baseline="300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  <a:p>
            <a:pPr lvl="0" algn="ctr">
              <a:defRPr/>
            </a:pP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 cần 8 : 1 = 8 khối lập phương cạnh 1 cm để xếp thành một hình lập phương cạnh 2 cm. 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32061386-B4BC-3F1D-0ECF-A70A0745505D}"/>
              </a:ext>
            </a:extLst>
          </p:cNvPr>
          <p:cNvSpPr txBox="1"/>
          <p:nvPr/>
        </p:nvSpPr>
        <p:spPr>
          <a:xfrm>
            <a:off x="393700" y="3465759"/>
            <a:ext cx="1140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b) Thể tích của hình lập phương xếp được là:</a:t>
            </a:r>
          </a:p>
          <a:p>
            <a:pPr algn="ctr"/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8 cm</a:t>
            </a:r>
            <a:r>
              <a:rPr lang="vi-VN" sz="3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= 0,008 dm</a:t>
            </a:r>
            <a:r>
              <a:rPr lang="vi-VN" sz="3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Vậy thể tích của hình lập phương xếp được là 0,008 dm</a:t>
            </a:r>
            <a:r>
              <a:rPr lang="vi-VN" sz="3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71544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/>
      <p:bldP spid="6" grpId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651" y="-899465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1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2" y="473077"/>
            <a:ext cx="663575" cy="7346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9146955" y="4038849"/>
            <a:ext cx="3092524" cy="3092524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2217116" y="432830"/>
            <a:ext cx="5653256" cy="3473753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876094" y="2714397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9F1D-4640-9908-0A99-6F4F9F85397D}"/>
              </a:ext>
            </a:extLst>
          </p:cNvPr>
          <p:cNvSpPr txBox="1"/>
          <p:nvPr/>
        </p:nvSpPr>
        <p:spPr>
          <a:xfrm>
            <a:off x="3004458" y="849086"/>
            <a:ext cx="4506685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4267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267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267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267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267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267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267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267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4267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1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2" y="473077"/>
            <a:ext cx="663575" cy="7346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9146955" y="4038849"/>
            <a:ext cx="3092524" cy="30925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26AD65-06F3-8236-16D1-07035FEAD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707" y="1255487"/>
            <a:ext cx="10871200" cy="14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Muốn</a:t>
            </a:r>
            <a:r>
              <a:rPr lang="en-US" sz="42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tính</a:t>
            </a:r>
            <a:r>
              <a:rPr lang="en-US" sz="42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42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42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42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42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r>
              <a:rPr lang="en-US" sz="42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ta </a:t>
            </a:r>
            <a:r>
              <a:rPr lang="en-US" sz="4267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lấy</a:t>
            </a:r>
            <a:r>
              <a:rPr lang="en-US" sz="42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42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42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42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42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rồi</a:t>
            </a:r>
            <a:r>
              <a:rPr lang="en-US" sz="42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42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42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endParaRPr lang="en-US" sz="4267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C6726-D34A-FDE9-8CD5-400DA20D5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536" y="4536318"/>
            <a:ext cx="9144000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V: </a:t>
            </a:r>
            <a:r>
              <a:rPr lang="en-US" sz="37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37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37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37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37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37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3733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a: </a:t>
            </a:r>
            <a:r>
              <a:rPr lang="en-US" sz="37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37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7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37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37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3733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1B541-69E7-5940-98A6-F635945AB379}"/>
              </a:ext>
            </a:extLst>
          </p:cNvPr>
          <p:cNvSpPr/>
          <p:nvPr/>
        </p:nvSpPr>
        <p:spPr>
          <a:xfrm>
            <a:off x="3389992" y="2823332"/>
            <a:ext cx="4978400" cy="11176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= a </a:t>
            </a:r>
            <a:r>
              <a:rPr lang="en-US" sz="53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6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53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6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85455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Hoàn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thành bài tập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 bị bài sau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738C9A-3A84-4C21-9C90-1A9F06D8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948" y="2284354"/>
            <a:ext cx="4266547" cy="3831681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7D021145-C2EC-4AE4-A4AA-9F9E093528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>
            <a:off x="5901680" y="1846750"/>
            <a:ext cx="2299245" cy="4417647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6AA2AE8-E6A8-49BA-B7B5-80D64C32C1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 flipH="1">
            <a:off x="3776351" y="1846750"/>
            <a:ext cx="2299245" cy="4417645"/>
          </a:xfrm>
          <a:prstGeom prst="rect">
            <a:avLst/>
          </a:prstGeom>
        </p:spPr>
      </p:pic>
      <p:sp>
        <p:nvSpPr>
          <p:cNvPr id="5" name="Rectangle: Rounded Corners 4">
            <a:hlinkClick r:id="rId8" action="ppaction://hlinksldjump"/>
            <a:extLst>
              <a:ext uri="{FF2B5EF4-FFF2-40B4-BE49-F238E27FC236}">
                <a16:creationId xmlns:a16="http://schemas.microsoft.com/office/drawing/2014/main" id="{ADE39961-8813-48CC-949E-0AD7FF0AB912}"/>
              </a:ext>
            </a:extLst>
          </p:cNvPr>
          <p:cNvSpPr/>
          <p:nvPr/>
        </p:nvSpPr>
        <p:spPr>
          <a:xfrm>
            <a:off x="2257946" y="127668"/>
            <a:ext cx="7676109" cy="16559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lang="en-US" sz="7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19E6E7-62AE-4752-AD93-D6FF9469C8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t="17677" r="61335" b="32012"/>
          <a:stretch/>
        </p:blipFill>
        <p:spPr>
          <a:xfrm flipH="1">
            <a:off x="839081" y="2814059"/>
            <a:ext cx="2299247" cy="34503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C6003-2151-4E31-917C-DA6478C459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0" t="23467" r="14500" b="23733"/>
          <a:stretch/>
        </p:blipFill>
        <p:spPr>
          <a:xfrm>
            <a:off x="8903831" y="3263893"/>
            <a:ext cx="2060448" cy="3621024"/>
          </a:xfrm>
          <a:prstGeom prst="rect">
            <a:avLst/>
          </a:prstGeom>
        </p:spPr>
      </p:pic>
      <p:grpSp>
        <p:nvGrpSpPr>
          <p:cNvPr id="11" name="组合 11">
            <a:extLst>
              <a:ext uri="{FF2B5EF4-FFF2-40B4-BE49-F238E27FC236}">
                <a16:creationId xmlns:a16="http://schemas.microsoft.com/office/drawing/2014/main" id="{74B83780-6A0D-408C-9F1D-54561B986528}"/>
              </a:ext>
            </a:extLst>
          </p:cNvPr>
          <p:cNvGrpSpPr/>
          <p:nvPr/>
        </p:nvGrpSpPr>
        <p:grpSpPr>
          <a:xfrm>
            <a:off x="-1182154" y="5271403"/>
            <a:ext cx="14953489" cy="1586597"/>
            <a:chOff x="-827607" y="5028734"/>
            <a:chExt cx="12863333" cy="1829266"/>
          </a:xfrm>
        </p:grpSpPr>
        <p:pic>
          <p:nvPicPr>
            <p:cNvPr id="12" name="图片 10">
              <a:extLst>
                <a:ext uri="{FF2B5EF4-FFF2-40B4-BE49-F238E27FC236}">
                  <a16:creationId xmlns:a16="http://schemas.microsoft.com/office/drawing/2014/main" id="{9DFA70C2-6A8D-404E-9D9F-274AC26F4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D7496AEE-BBA4-491D-A3D7-378BA824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90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59">
            <a:extLst>
              <a:ext uri="{FF2B5EF4-FFF2-40B4-BE49-F238E27FC236}">
                <a16:creationId xmlns:a16="http://schemas.microsoft.com/office/drawing/2014/main" id="{4C39152F-4CD3-4DC3-83E2-14831632C576}"/>
              </a:ext>
            </a:extLst>
          </p:cNvPr>
          <p:cNvGrpSpPr>
            <a:grpSpLocks/>
          </p:cNvGrpSpPr>
          <p:nvPr/>
        </p:nvGrpSpPr>
        <p:grpSpPr bwMode="auto">
          <a:xfrm>
            <a:off x="3737469" y="2745313"/>
            <a:ext cx="2268817" cy="2027439"/>
            <a:chOff x="1274760" y="2786058"/>
            <a:chExt cx="1935848" cy="1751017"/>
          </a:xfrm>
        </p:grpSpPr>
        <p:grpSp>
          <p:nvGrpSpPr>
            <p:cNvPr id="122" name="Group 6">
              <a:extLst>
                <a:ext uri="{FF2B5EF4-FFF2-40B4-BE49-F238E27FC236}">
                  <a16:creationId xmlns:a16="http://schemas.microsoft.com/office/drawing/2014/main" id="{F4A6051F-0A09-492C-8F43-F6367CC1F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4" name="Oval 7">
                <a:extLst>
                  <a:ext uri="{FF2B5EF4-FFF2-40B4-BE49-F238E27FC236}">
                    <a16:creationId xmlns:a16="http://schemas.microsoft.com/office/drawing/2014/main" id="{7266053C-8500-4A24-B8A7-97AE61293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3722">
                  <a:defRPr/>
                </a:pPr>
                <a:endParaRPr lang="zh-CN" altLang="en-US" sz="2633" kern="0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25" name="Oval 8">
                <a:extLst>
                  <a:ext uri="{FF2B5EF4-FFF2-40B4-BE49-F238E27FC236}">
                    <a16:creationId xmlns:a16="http://schemas.microsoft.com/office/drawing/2014/main" id="{044C247D-6918-427D-A2C2-6D31010F3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213722">
                  <a:defRPr/>
                </a:pPr>
                <a:endParaRPr lang="zh-CN" altLang="en-US" sz="2633" kern="0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3" name="Text Box 9">
              <a:extLst>
                <a:ext uri="{FF2B5EF4-FFF2-40B4-BE49-F238E27FC236}">
                  <a16:creationId xmlns:a16="http://schemas.microsoft.com/office/drawing/2014/main" id="{12035B67-471F-48CD-AEA3-E082F520F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4760" y="3296953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3733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110 </a:t>
              </a:r>
              <a:r>
                <a:rPr lang="vi-VN" sz="3733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3733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6" name="组合 64">
            <a:extLst>
              <a:ext uri="{FF2B5EF4-FFF2-40B4-BE49-F238E27FC236}">
                <a16:creationId xmlns:a16="http://schemas.microsoft.com/office/drawing/2014/main" id="{9BEE3757-BDE0-4909-AF8B-EAC178E223EC}"/>
              </a:ext>
            </a:extLst>
          </p:cNvPr>
          <p:cNvGrpSpPr>
            <a:grpSpLocks/>
          </p:cNvGrpSpPr>
          <p:nvPr/>
        </p:nvGrpSpPr>
        <p:grpSpPr bwMode="auto">
          <a:xfrm>
            <a:off x="5957895" y="2745313"/>
            <a:ext cx="2268816" cy="2027439"/>
            <a:chOff x="1233472" y="2786058"/>
            <a:chExt cx="1935848" cy="1751017"/>
          </a:xfrm>
        </p:grpSpPr>
        <p:grpSp>
          <p:nvGrpSpPr>
            <p:cNvPr id="127" name="Group 6">
              <a:extLst>
                <a:ext uri="{FF2B5EF4-FFF2-40B4-BE49-F238E27FC236}">
                  <a16:creationId xmlns:a16="http://schemas.microsoft.com/office/drawing/2014/main" id="{3DBFDAFC-4FFA-4A0E-A965-626480CCD7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9" name="Oval 7">
                <a:extLst>
                  <a:ext uri="{FF2B5EF4-FFF2-40B4-BE49-F238E27FC236}">
                    <a16:creationId xmlns:a16="http://schemas.microsoft.com/office/drawing/2014/main" id="{42C64A7F-745A-45C1-BAAA-B458EB1EF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3722">
                  <a:defRPr/>
                </a:pPr>
                <a:endParaRPr lang="zh-CN" altLang="en-US" sz="2633" kern="0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0" name="Oval 8">
                <a:extLst>
                  <a:ext uri="{FF2B5EF4-FFF2-40B4-BE49-F238E27FC236}">
                    <a16:creationId xmlns:a16="http://schemas.microsoft.com/office/drawing/2014/main" id="{9FADD824-BCDD-4215-BCF0-EDC9854E7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92D05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213722">
                  <a:defRPr/>
                </a:pPr>
                <a:endParaRPr lang="zh-CN" altLang="en-US" sz="2633" kern="0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8" name="Text Box 9">
              <a:extLst>
                <a:ext uri="{FF2B5EF4-FFF2-40B4-BE49-F238E27FC236}">
                  <a16:creationId xmlns:a16="http://schemas.microsoft.com/office/drawing/2014/main" id="{4F711EF6-D90F-4FF5-9507-7ECC755B79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3472" y="3296771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3733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vi-VN" sz="3733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3733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69">
            <a:extLst>
              <a:ext uri="{FF2B5EF4-FFF2-40B4-BE49-F238E27FC236}">
                <a16:creationId xmlns:a16="http://schemas.microsoft.com/office/drawing/2014/main" id="{FB04F0C6-8446-4C9E-AFCA-F1B44ABF145E}"/>
              </a:ext>
            </a:extLst>
          </p:cNvPr>
          <p:cNvGrpSpPr>
            <a:grpSpLocks/>
          </p:cNvGrpSpPr>
          <p:nvPr/>
        </p:nvGrpSpPr>
        <p:grpSpPr bwMode="auto">
          <a:xfrm>
            <a:off x="8250901" y="2745313"/>
            <a:ext cx="2268817" cy="2027439"/>
            <a:chOff x="1235053" y="2786058"/>
            <a:chExt cx="1935848" cy="1751017"/>
          </a:xfrm>
        </p:grpSpPr>
        <p:grpSp>
          <p:nvGrpSpPr>
            <p:cNvPr id="132" name="Group 6">
              <a:extLst>
                <a:ext uri="{FF2B5EF4-FFF2-40B4-BE49-F238E27FC236}">
                  <a16:creationId xmlns:a16="http://schemas.microsoft.com/office/drawing/2014/main" id="{716EA328-AFCE-4CCD-AEB6-A88D3EBA7A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4" name="Oval 7">
                <a:extLst>
                  <a:ext uri="{FF2B5EF4-FFF2-40B4-BE49-F238E27FC236}">
                    <a16:creationId xmlns:a16="http://schemas.microsoft.com/office/drawing/2014/main" id="{F61AD2D0-B96D-4F1C-A542-75DEFAB56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3722">
                  <a:defRPr/>
                </a:pPr>
                <a:endParaRPr lang="zh-CN" altLang="en-US" sz="2633" kern="0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5" name="Oval 8">
                <a:extLst>
                  <a:ext uri="{FF2B5EF4-FFF2-40B4-BE49-F238E27FC236}">
                    <a16:creationId xmlns:a16="http://schemas.microsoft.com/office/drawing/2014/main" id="{B52BF5AD-451A-4296-A2B4-BEF547E8B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213722">
                  <a:defRPr/>
                </a:pPr>
                <a:endParaRPr lang="zh-CN" altLang="en-US" sz="2633" kern="0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3" name="Text Box 9">
              <a:extLst>
                <a:ext uri="{FF2B5EF4-FFF2-40B4-BE49-F238E27FC236}">
                  <a16:creationId xmlns:a16="http://schemas.microsoft.com/office/drawing/2014/main" id="{50F7AA82-9830-48C7-997D-84F32F6A1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5053" y="3296770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3733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 </a:t>
              </a:r>
              <a:r>
                <a:rPr lang="vi-VN" sz="3733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3733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40">
            <a:extLst>
              <a:ext uri="{FF2B5EF4-FFF2-40B4-BE49-F238E27FC236}">
                <a16:creationId xmlns:a16="http://schemas.microsoft.com/office/drawing/2014/main" id="{EAD16FB7-BFE3-4683-B6FB-B8D4ECBF8CB0}"/>
              </a:ext>
            </a:extLst>
          </p:cNvPr>
          <p:cNvGrpSpPr>
            <a:grpSpLocks/>
          </p:cNvGrpSpPr>
          <p:nvPr/>
        </p:nvGrpSpPr>
        <p:grpSpPr bwMode="auto">
          <a:xfrm>
            <a:off x="1513197" y="2745313"/>
            <a:ext cx="2268817" cy="2027439"/>
            <a:chOff x="1269789" y="2786058"/>
            <a:chExt cx="1935848" cy="1751017"/>
          </a:xfrm>
        </p:grpSpPr>
        <p:grpSp>
          <p:nvGrpSpPr>
            <p:cNvPr id="137" name="Group 6">
              <a:extLst>
                <a:ext uri="{FF2B5EF4-FFF2-40B4-BE49-F238E27FC236}">
                  <a16:creationId xmlns:a16="http://schemas.microsoft.com/office/drawing/2014/main" id="{72BD8E1B-9211-4BA5-90A9-4139F5533B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9" name="Oval 7">
                <a:extLst>
                  <a:ext uri="{FF2B5EF4-FFF2-40B4-BE49-F238E27FC236}">
                    <a16:creationId xmlns:a16="http://schemas.microsoft.com/office/drawing/2014/main" id="{7D67A1AC-4B8C-45ED-8491-57259BF55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3722">
                  <a:defRPr/>
                </a:pPr>
                <a:endParaRPr lang="zh-CN" altLang="en-US" sz="2633" kern="0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40" name="Oval 8">
                <a:extLst>
                  <a:ext uri="{FF2B5EF4-FFF2-40B4-BE49-F238E27FC236}">
                    <a16:creationId xmlns:a16="http://schemas.microsoft.com/office/drawing/2014/main" id="{6AC5FC4F-8482-4E99-B714-FF3B1B57D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213722">
                  <a:defRPr/>
                </a:pPr>
                <a:endParaRPr lang="zh-CN" altLang="en-US" sz="2633" kern="0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8" name="Text Box 9">
              <a:extLst>
                <a:ext uri="{FF2B5EF4-FFF2-40B4-BE49-F238E27FC236}">
                  <a16:creationId xmlns:a16="http://schemas.microsoft.com/office/drawing/2014/main" id="{F7CFD0DA-ECA5-4413-A29D-0BFF5BBD4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9789" y="3297135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3733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120 </a:t>
              </a:r>
              <a:r>
                <a:rPr lang="vi-VN" sz="3733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3733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AE034B-BFD9-4A9B-8988-482D43C58355}"/>
              </a:ext>
            </a:extLst>
          </p:cNvPr>
          <p:cNvSpPr txBox="1"/>
          <p:nvPr/>
        </p:nvSpPr>
        <p:spPr>
          <a:xfrm>
            <a:off x="1055801" y="919264"/>
            <a:ext cx="10721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6cm,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4cm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5cm.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2" name="组合 11">
            <a:extLst>
              <a:ext uri="{FF2B5EF4-FFF2-40B4-BE49-F238E27FC236}">
                <a16:creationId xmlns:a16="http://schemas.microsoft.com/office/drawing/2014/main" id="{7671CA92-6412-4F4C-84FE-26F50F1D731C}"/>
              </a:ext>
            </a:extLst>
          </p:cNvPr>
          <p:cNvGrpSpPr/>
          <p:nvPr/>
        </p:nvGrpSpPr>
        <p:grpSpPr>
          <a:xfrm>
            <a:off x="-1182154" y="5271403"/>
            <a:ext cx="14953489" cy="1586597"/>
            <a:chOff x="-827607" y="5028734"/>
            <a:chExt cx="12863333" cy="1829266"/>
          </a:xfrm>
        </p:grpSpPr>
        <p:pic>
          <p:nvPicPr>
            <p:cNvPr id="143" name="图片 10">
              <a:extLst>
                <a:ext uri="{FF2B5EF4-FFF2-40B4-BE49-F238E27FC236}">
                  <a16:creationId xmlns:a16="http://schemas.microsoft.com/office/drawing/2014/main" id="{8B554EED-7F21-451F-90E2-DDF493E9E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44" name="图片 9">
              <a:extLst>
                <a:ext uri="{FF2B5EF4-FFF2-40B4-BE49-F238E27FC236}">
                  <a16:creationId xmlns:a16="http://schemas.microsoft.com/office/drawing/2014/main" id="{8B8668AA-5016-4BB0-959C-1F62E8BD6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  <p:sp>
        <p:nvSpPr>
          <p:cNvPr id="4" name="Arrow: Right 3">
            <a:hlinkClick r:id="rId5" action="ppaction://hlinksldjump"/>
            <a:extLst>
              <a:ext uri="{FF2B5EF4-FFF2-40B4-BE49-F238E27FC236}">
                <a16:creationId xmlns:a16="http://schemas.microsoft.com/office/drawing/2014/main" id="{3949AB7D-8026-4D97-AF9B-73A950634811}"/>
              </a:ext>
            </a:extLst>
          </p:cNvPr>
          <p:cNvSpPr/>
          <p:nvPr/>
        </p:nvSpPr>
        <p:spPr>
          <a:xfrm>
            <a:off x="10738916" y="5570306"/>
            <a:ext cx="783899" cy="73686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5094699-0E06-497F-A827-4AE0FF532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052345" y="4772751"/>
            <a:ext cx="717652" cy="72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C894940-4800-49D4-9733-8184EFEC8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413937" y="4763519"/>
            <a:ext cx="717652" cy="72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C489F7D-D1DE-4694-A7BC-B17D51CF9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57759" y="4782939"/>
            <a:ext cx="717652" cy="72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4FF43F-949E-25D1-B308-3F5D20BD5DE2}"/>
              </a:ext>
            </a:extLst>
          </p:cNvPr>
          <p:cNvSpPr txBox="1"/>
          <p:nvPr/>
        </p:nvSpPr>
        <p:spPr>
          <a:xfrm>
            <a:off x="1055801" y="787440"/>
            <a:ext cx="10721419" cy="115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2: Phát biểu nào sau đây là đúng nhất:</a:t>
            </a:r>
          </a:p>
          <a:p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733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lập phương có:</a:t>
            </a:r>
          </a:p>
        </p:txBody>
      </p:sp>
      <p:sp>
        <p:nvSpPr>
          <p:cNvPr id="6" name="Arrow: Right 5">
            <a:hlinkClick r:id="rId5" action="ppaction://hlinksldjump"/>
            <a:extLst>
              <a:ext uri="{FF2B5EF4-FFF2-40B4-BE49-F238E27FC236}">
                <a16:creationId xmlns:a16="http://schemas.microsoft.com/office/drawing/2014/main" id="{C12FE7B2-AFDB-45D7-5EDB-B3A1DFC4D377}"/>
              </a:ext>
            </a:extLst>
          </p:cNvPr>
          <p:cNvSpPr/>
          <p:nvPr/>
        </p:nvSpPr>
        <p:spPr>
          <a:xfrm>
            <a:off x="10738916" y="5570306"/>
            <a:ext cx="783899" cy="73686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7" name="组合 101">
            <a:extLst>
              <a:ext uri="{FF2B5EF4-FFF2-40B4-BE49-F238E27FC236}">
                <a16:creationId xmlns:a16="http://schemas.microsoft.com/office/drawing/2014/main" id="{68AB5A91-78FF-1C21-ACED-E7EEB1E1CC09}"/>
              </a:ext>
            </a:extLst>
          </p:cNvPr>
          <p:cNvGrpSpPr/>
          <p:nvPr/>
        </p:nvGrpSpPr>
        <p:grpSpPr>
          <a:xfrm>
            <a:off x="1055802" y="1773516"/>
            <a:ext cx="934069" cy="991365"/>
            <a:chOff x="2803652" y="1116161"/>
            <a:chExt cx="1241260" cy="1439861"/>
          </a:xfrm>
        </p:grpSpPr>
        <p:sp>
          <p:nvSpPr>
            <p:cNvPr id="8" name="六边形 102">
              <a:extLst>
                <a:ext uri="{FF2B5EF4-FFF2-40B4-BE49-F238E27FC236}">
                  <a16:creationId xmlns:a16="http://schemas.microsoft.com/office/drawing/2014/main" id="{6891E66C-249F-63DB-1D50-970092DB3ED8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algn="ctr" defTabSz="1213722">
                <a:defRPr/>
              </a:pPr>
              <a:endParaRPr lang="zh-CN" altLang="en-US" sz="2383" kern="0" dirty="0">
                <a:solidFill>
                  <a:srgbClr val="7F7F7F">
                    <a:lumMod val="50000"/>
                  </a:srgbClr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6A108A9D-A168-670D-C3BB-6D364EED68F5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1213722">
                <a:defRPr/>
              </a:pPr>
              <a:r>
                <a:rPr lang="en-US" altLang="zh-CN" sz="4800" b="1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A</a:t>
              </a:r>
              <a:endParaRPr lang="en-US" sz="48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613C8CF-300F-E4CB-E2B5-36FABA8FB49E}"/>
              </a:ext>
            </a:extLst>
          </p:cNvPr>
          <p:cNvSpPr txBox="1"/>
          <p:nvPr/>
        </p:nvSpPr>
        <p:spPr>
          <a:xfrm>
            <a:off x="2054848" y="1905624"/>
            <a:ext cx="8966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nhật.</a:t>
            </a:r>
          </a:p>
        </p:txBody>
      </p:sp>
      <p:grpSp>
        <p:nvGrpSpPr>
          <p:cNvPr id="11" name="组合 101">
            <a:extLst>
              <a:ext uri="{FF2B5EF4-FFF2-40B4-BE49-F238E27FC236}">
                <a16:creationId xmlns:a16="http://schemas.microsoft.com/office/drawing/2014/main" id="{5B32BFC0-7B72-C4C7-53DD-92A79ED1ABA5}"/>
              </a:ext>
            </a:extLst>
          </p:cNvPr>
          <p:cNvGrpSpPr/>
          <p:nvPr/>
        </p:nvGrpSpPr>
        <p:grpSpPr>
          <a:xfrm>
            <a:off x="489455" y="2601544"/>
            <a:ext cx="934069" cy="991365"/>
            <a:chOff x="2803652" y="1116161"/>
            <a:chExt cx="1241260" cy="1439861"/>
          </a:xfrm>
        </p:grpSpPr>
        <p:sp>
          <p:nvSpPr>
            <p:cNvPr id="12" name="六边形 102">
              <a:extLst>
                <a:ext uri="{FF2B5EF4-FFF2-40B4-BE49-F238E27FC236}">
                  <a16:creationId xmlns:a16="http://schemas.microsoft.com/office/drawing/2014/main" id="{0C2A3339-2903-AA53-BCCE-9C098C7044A4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algn="ctr" defTabSz="1213722">
                <a:defRPr/>
              </a:pPr>
              <a:endParaRPr lang="zh-CN" altLang="en-US" sz="2383" kern="0" dirty="0">
                <a:solidFill>
                  <a:srgbClr val="7F7F7F">
                    <a:lumMod val="50000"/>
                  </a:srgbClr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194F669A-E152-39AF-A259-9D9BFE57A6A9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1213722">
                <a:defRPr/>
              </a:pPr>
              <a:r>
                <a:rPr lang="en-US" altLang="zh-CN" sz="4800" b="1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B</a:t>
              </a:r>
              <a:endParaRPr lang="en-US" sz="48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EDD5D13-520F-659A-6115-A819D62B3CE6}"/>
              </a:ext>
            </a:extLst>
          </p:cNvPr>
          <p:cNvSpPr txBox="1"/>
          <p:nvPr/>
        </p:nvSpPr>
        <p:spPr>
          <a:xfrm>
            <a:off x="1538277" y="2810949"/>
            <a:ext cx="10164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 bằng nhau.</a:t>
            </a:r>
          </a:p>
        </p:txBody>
      </p:sp>
      <p:grpSp>
        <p:nvGrpSpPr>
          <p:cNvPr id="15" name="组合 101">
            <a:extLst>
              <a:ext uri="{FF2B5EF4-FFF2-40B4-BE49-F238E27FC236}">
                <a16:creationId xmlns:a16="http://schemas.microsoft.com/office/drawing/2014/main" id="{3573C197-D2C2-3EAA-67D8-15ED8628D402}"/>
              </a:ext>
            </a:extLst>
          </p:cNvPr>
          <p:cNvGrpSpPr/>
          <p:nvPr/>
        </p:nvGrpSpPr>
        <p:grpSpPr>
          <a:xfrm>
            <a:off x="1013866" y="3513678"/>
            <a:ext cx="934069" cy="991365"/>
            <a:chOff x="2803652" y="1116161"/>
            <a:chExt cx="1241260" cy="1439861"/>
          </a:xfrm>
        </p:grpSpPr>
        <p:sp>
          <p:nvSpPr>
            <p:cNvPr id="16" name="六边形 102">
              <a:extLst>
                <a:ext uri="{FF2B5EF4-FFF2-40B4-BE49-F238E27FC236}">
                  <a16:creationId xmlns:a16="http://schemas.microsoft.com/office/drawing/2014/main" id="{F4A1073F-5B18-067B-BED1-331048A07CB6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algn="ctr" defTabSz="1213722">
                <a:defRPr/>
              </a:pPr>
              <a:endParaRPr lang="zh-CN" altLang="en-US" sz="2383" kern="0" dirty="0">
                <a:solidFill>
                  <a:srgbClr val="7F7F7F">
                    <a:lumMod val="50000"/>
                  </a:srgbClr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4C5AA82B-4F6E-07B6-4188-4ED5E35BF828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1213722">
                <a:defRPr/>
              </a:pPr>
              <a:r>
                <a:rPr lang="en-US" sz="4800" b="1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C</a:t>
              </a:r>
              <a:endParaRPr lang="en-US" sz="48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C5B5CE0-EA33-6B94-02B5-41C9D6BAB0FC}"/>
              </a:ext>
            </a:extLst>
          </p:cNvPr>
          <p:cNvSpPr txBox="1"/>
          <p:nvPr/>
        </p:nvSpPr>
        <p:spPr>
          <a:xfrm>
            <a:off x="2054849" y="3701583"/>
            <a:ext cx="10164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đều bằng nhau.</a:t>
            </a:r>
          </a:p>
        </p:txBody>
      </p:sp>
      <p:grpSp>
        <p:nvGrpSpPr>
          <p:cNvPr id="19" name="组合 101">
            <a:extLst>
              <a:ext uri="{FF2B5EF4-FFF2-40B4-BE49-F238E27FC236}">
                <a16:creationId xmlns:a16="http://schemas.microsoft.com/office/drawing/2014/main" id="{E5C25012-A127-8055-AD2D-403FC40DF706}"/>
              </a:ext>
            </a:extLst>
          </p:cNvPr>
          <p:cNvGrpSpPr/>
          <p:nvPr/>
        </p:nvGrpSpPr>
        <p:grpSpPr>
          <a:xfrm>
            <a:off x="474811" y="4392540"/>
            <a:ext cx="934069" cy="991365"/>
            <a:chOff x="2803652" y="1116161"/>
            <a:chExt cx="1241260" cy="1439861"/>
          </a:xfrm>
        </p:grpSpPr>
        <p:sp>
          <p:nvSpPr>
            <p:cNvPr id="20" name="六边形 102">
              <a:extLst>
                <a:ext uri="{FF2B5EF4-FFF2-40B4-BE49-F238E27FC236}">
                  <a16:creationId xmlns:a16="http://schemas.microsoft.com/office/drawing/2014/main" id="{CAED2171-1817-9832-0AC5-1EBE75E4138C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algn="ctr" defTabSz="1213722">
                <a:defRPr/>
              </a:pPr>
              <a:endParaRPr lang="zh-CN" altLang="en-US" sz="2383" kern="0" dirty="0">
                <a:solidFill>
                  <a:srgbClr val="7F7F7F">
                    <a:lumMod val="50000"/>
                  </a:srgbClr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1" name="Title 3">
              <a:extLst>
                <a:ext uri="{FF2B5EF4-FFF2-40B4-BE49-F238E27FC236}">
                  <a16:creationId xmlns:a16="http://schemas.microsoft.com/office/drawing/2014/main" id="{3E08CE33-423E-160E-1B91-7533F008E0A6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1213722">
                <a:defRPr/>
              </a:pPr>
              <a:r>
                <a:rPr lang="en-US" sz="4800" b="1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D</a:t>
              </a:r>
              <a:endParaRPr lang="en-US" sz="48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41479A-192A-DE9B-6B44-703B614202B4}"/>
              </a:ext>
            </a:extLst>
          </p:cNvPr>
          <p:cNvSpPr txBox="1"/>
          <p:nvPr/>
        </p:nvSpPr>
        <p:spPr>
          <a:xfrm>
            <a:off x="1552922" y="4617704"/>
            <a:ext cx="10164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các hình vuông bằng nhau.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94A3330-96AE-9214-AA49-EF4FBC2A2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84893" y="2738315"/>
            <a:ext cx="717652" cy="72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15EA4E7-F6E4-D0EA-E58E-672808011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778326" y="1874261"/>
            <a:ext cx="717652" cy="72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1A3C7B-4999-30FC-B92A-6B7EFC1B2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577106" y="3635909"/>
            <a:ext cx="717652" cy="72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6F89B941-1DAE-70CB-7AF0-46C0EDBE1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258411" y="4412752"/>
            <a:ext cx="933589" cy="82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7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4" grpId="0"/>
      <p:bldP spid="14" grpId="1"/>
      <p:bldP spid="18" grpId="0"/>
      <p:bldP spid="18" grpId="1"/>
      <p:bldP spid="2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415417" y="1985801"/>
            <a:ext cx="9611833" cy="158197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8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kumimoji="0" lang="en-US" altLang="zh-CN" sz="4800" b="1" i="0" u="none" strike="noStrike" kern="800" cap="none" spc="0" normalizeH="0" baseline="0" noProof="0" err="1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123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/>
            <a:r>
              <a:rPr lang="vi-VN" sz="4400" b="1">
                <a:solidFill>
                  <a:srgbClr val="FF0000"/>
                </a:solidFill>
                <a:latin typeface="+mj-lt"/>
              </a:rPr>
              <a:t> THỂ TÍCH HÌNH LẬP PHƯƠNG</a:t>
            </a:r>
            <a:endParaRPr lang="vi-VN" sz="4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 …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7A216114-80AE-D7CD-74B6-E65294EAA6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7129" r="25549" b="9105"/>
          <a:stretch/>
        </p:blipFill>
        <p:spPr>
          <a:xfrm>
            <a:off x="8266179" y="3745550"/>
            <a:ext cx="1062450" cy="9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kumimoji="0" lang="zh-CN" altLang="en-US" sz="32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925034" y="2889754"/>
            <a:ext cx="8232540" cy="3344792"/>
          </a:xfrm>
          <a:prstGeom prst="rect">
            <a:avLst/>
          </a:prstGeom>
        </p:spPr>
        <p:txBody>
          <a:bodyPr anchor="ctr"/>
          <a:lstStyle/>
          <a:p>
            <a:r>
              <a:rPr lang="nl-NL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 quy tắc tính thể tích của hình lập phương</a:t>
            </a:r>
          </a:p>
          <a:p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để xử lí các tình huống trong cuộc sống.  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0E609-54B5-B2C3-F70E-FAEE39694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000" y="711891"/>
            <a:ext cx="9565453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8" y="7620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E3C921F-B715-FAEA-CA4E-204C3AAE4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082" y="552450"/>
            <a:ext cx="9497291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002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07A3157-C5A2-7380-2EEE-0128513C3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47FCDA-D32B-BA78-6C70-CC2D7590B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DDA4BF-BABA-E563-A0B1-2B21E35E65C8}"/>
              </a:ext>
            </a:extLst>
          </p:cNvPr>
          <p:cNvSpPr/>
          <p:nvPr/>
        </p:nvSpPr>
        <p:spPr>
          <a:xfrm>
            <a:off x="261257" y="126999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8A368BD-40BF-E96F-09B3-AAD2DC5148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409" t="18702"/>
          <a:stretch/>
        </p:blipFill>
        <p:spPr>
          <a:xfrm>
            <a:off x="9349178" y="1444336"/>
            <a:ext cx="2161310" cy="23823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8565F2F-60BA-CE14-569E-E25A73C92DF9}"/>
              </a:ext>
            </a:extLst>
          </p:cNvPr>
          <p:cNvSpPr txBox="1"/>
          <p:nvPr/>
        </p:nvSpPr>
        <p:spPr>
          <a:xfrm>
            <a:off x="1148937" y="320585"/>
            <a:ext cx="97925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 dụ: Tìm thể tích của hình lập phương có cạnh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dm. Hình lập phương có cạnh 3 dm là hình hộp chữ nhật có chiều dài, chiều rộng và chiều cao  đều bằng 3 dm.</a:t>
            </a:r>
            <a:endParaRPr lang="vi-VN" sz="28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FA99F8F-5722-8513-D931-89BE223F246E}"/>
              </a:ext>
            </a:extLst>
          </p:cNvPr>
          <p:cNvSpPr txBox="1"/>
          <p:nvPr/>
        </p:nvSpPr>
        <p:spPr>
          <a:xfrm>
            <a:off x="1300346" y="1714499"/>
            <a:ext cx="7730177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cần: 3 </a:t>
            </a: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 3 x 3 = 27 (hình </a:t>
            </a:r>
            <a:r>
              <a:rPr lang="vi-VN" sz="2800" b="0" i="0" u="none" strike="noStrike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 phương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cạnh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dm</a:t>
            </a:r>
            <a:r>
              <a:rPr lang="vi-VN" sz="2800" b="0" i="0" u="none" strike="noStrike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vi-VN" sz="28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tích của hình lập </a:t>
            </a:r>
            <a:r>
              <a:rPr lang="vi-VN" sz="2800" b="0" i="0" u="none" strike="noStrike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 là</a:t>
            </a: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2800" b="0" i="0" u="none" strike="noStrik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x 3 x 3 = </a:t>
            </a:r>
            <a:r>
              <a:rPr lang="vi-VN" sz="2800" b="0" i="0" u="none" strike="noStrike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27 (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dm</a:t>
            </a:r>
            <a:r>
              <a:rPr lang="vi-VN" sz="2800" baseline="300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800" b="0" i="0" u="none" strike="noStrike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 mỗi thùng xếp được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27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hộp</a:t>
            </a:r>
            <a:endParaRPr lang="vi-VN" sz="28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20FD2D43-1460-C362-7AFB-5A317D035075}"/>
              </a:ext>
            </a:extLst>
          </p:cNvPr>
          <p:cNvSpPr/>
          <p:nvPr/>
        </p:nvSpPr>
        <p:spPr>
          <a:xfrm>
            <a:off x="1300346" y="3950520"/>
            <a:ext cx="9626436" cy="2552700"/>
          </a:xfrm>
          <a:prstGeom prst="rect">
            <a:avLst/>
          </a:prstGeom>
          <a:solidFill>
            <a:srgbClr val="FCC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Muốn tính thể tích của hình lập phương, ta lấy cạnh nhân với cạnh rồi nhân với cạnh: V = a x a × a.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Trong đó: V là thể tích, a là độ dài cạnh.</a:t>
            </a:r>
            <a:endParaRPr lang="en-US" sz="3200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  <a:p>
            <a:pPr algn="just"/>
            <a:endParaRPr lang="vi-VN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63CE0FBD-F358-4BBA-BA47-899D83562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704" y="4953251"/>
            <a:ext cx="1629847" cy="167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75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2499</TotalTime>
  <Words>690</Words>
  <Application>Microsoft Office PowerPoint</Application>
  <PresentationFormat>Màn hình rộng</PresentationFormat>
  <Paragraphs>84</Paragraphs>
  <Slides>19</Slides>
  <Notes>10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19</vt:i4>
      </vt:variant>
    </vt:vector>
  </HeadingPairs>
  <TitlesOfParts>
    <vt:vector size="40" baseType="lpstr">
      <vt:lpstr>Arial</vt:lpstr>
      <vt:lpstr>Calibri</vt:lpstr>
      <vt:lpstr>Calibri Light</vt:lpstr>
      <vt:lpstr>Cambria</vt:lpstr>
      <vt:lpstr>Fredoka One</vt:lpstr>
      <vt:lpstr>Hachi Maru Pop</vt:lpstr>
      <vt:lpstr>HP001 4 hàng</vt:lpstr>
      <vt:lpstr>Lilita One</vt:lpstr>
      <vt:lpstr>Nunito</vt:lpstr>
      <vt:lpstr>Nunito SemiBold</vt:lpstr>
      <vt:lpstr>Times New Roman</vt:lpstr>
      <vt:lpstr>UTM Davida</vt:lpstr>
      <vt:lpstr>Wingdings</vt:lpstr>
      <vt:lpstr>印品黑体</vt:lpstr>
      <vt:lpstr>字魂105号-简雅黑</vt:lpstr>
      <vt:lpstr>Office Theme</vt:lpstr>
      <vt:lpstr>Chibi Anime Characters for Pre-K by Slidesgo</vt:lpstr>
      <vt:lpstr>1_Office 主题​​</vt:lpstr>
      <vt:lpstr>11_Office Theme</vt:lpstr>
      <vt:lpstr>1_Custom Design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181</cp:revision>
  <dcterms:created xsi:type="dcterms:W3CDTF">2023-04-19T08:21:59Z</dcterms:created>
  <dcterms:modified xsi:type="dcterms:W3CDTF">2025-02-05T05:01:43Z</dcterms:modified>
</cp:coreProperties>
</file>