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90" r:id="rId5"/>
    <p:sldMasterId id="2147483830" r:id="rId6"/>
  </p:sldMasterIdLst>
  <p:notesMasterIdLst>
    <p:notesMasterId r:id="rId23"/>
  </p:notesMasterIdLst>
  <p:sldIdLst>
    <p:sldId id="1582" r:id="rId7"/>
    <p:sldId id="7714" r:id="rId8"/>
    <p:sldId id="1575" r:id="rId9"/>
    <p:sldId id="387" r:id="rId10"/>
    <p:sldId id="306" r:id="rId11"/>
    <p:sldId id="7727" r:id="rId12"/>
    <p:sldId id="7724" r:id="rId13"/>
    <p:sldId id="1600" r:id="rId14"/>
    <p:sldId id="7718" r:id="rId15"/>
    <p:sldId id="1585" r:id="rId16"/>
    <p:sldId id="7725" r:id="rId17"/>
    <p:sldId id="7728" r:id="rId18"/>
    <p:sldId id="332" r:id="rId19"/>
    <p:sldId id="7722" r:id="rId20"/>
    <p:sldId id="258" r:id="rId21"/>
    <p:sldId id="76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714"/>
            <p14:sldId id="1575"/>
            <p14:sldId id="387"/>
            <p14:sldId id="306"/>
            <p14:sldId id="7727"/>
            <p14:sldId id="7724"/>
            <p14:sldId id="1600"/>
            <p14:sldId id="7718"/>
            <p14:sldId id="1585"/>
            <p14:sldId id="7725"/>
            <p14:sldId id="7728"/>
            <p14:sldId id="332"/>
            <p14:sldId id="7722"/>
            <p14:sldId id="258"/>
          </p14:sldIdLst>
        </p14:section>
        <p14:section name="Untitled Section" id="{18B50D7D-084A-40E4-9738-159A5B75918F}">
          <p14:sldIdLst>
            <p14:sldId id="76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104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kế: Hân Di zalo 0948607584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2025/2/23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9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82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8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92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24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24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13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97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70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7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82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5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11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77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67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98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40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10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86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5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23/2/2025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177800"/>
            <a:ext cx="1485701" cy="14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7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gif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A87F423-6015-596F-7889-C5D71BCA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6FC98E-67E3-CC49-B888-32E3BCC5C1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276836-229C-3788-8B36-8C7F35454527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E4FC4FF-B777-6B85-5596-205DFE2A7BC2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88BC833-910D-AE0A-E1E3-8A99BF512F79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6706AB9-EE83-025F-D308-E4CE9717FEB8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56">
            <a:extLst>
              <a:ext uri="{FF2B5EF4-FFF2-40B4-BE49-F238E27FC236}">
                <a16:creationId xmlns:a16="http://schemas.microsoft.com/office/drawing/2014/main" id="{325ADEFD-C549-1C0E-C481-B69FD3F8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715866"/>
            <a:ext cx="101934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vi-VN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 Minh đi xe máy trên quãng đường 105 km hết 3 giờ. Tính vận tốc đi xe máy của chú Minh?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6">
            <a:extLst>
              <a:ext uri="{FF2B5EF4-FFF2-40B4-BE49-F238E27FC236}">
                <a16:creationId xmlns:a16="http://schemas.microsoft.com/office/drawing/2014/main" id="{BB4396CF-65CA-96D3-44A4-041568A55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2323447"/>
            <a:ext cx="101934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4000" b="1" u="sng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đi xe máy của chú Minh là: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105 : 3 = 35 (km/h)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35 km/h.</a:t>
            </a:r>
          </a:p>
        </p:txBody>
      </p:sp>
    </p:spTree>
    <p:extLst>
      <p:ext uri="{BB962C8B-B14F-4D97-AF65-F5344CB8AC3E}">
        <p14:creationId xmlns:p14="http://schemas.microsoft.com/office/powerpoint/2010/main" val="260983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382B377-EA24-E364-4F2F-FA8F7F1D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BDE96D-F178-3EB6-38C6-F7295C222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BC04664-8476-EEF1-601C-F13BBCF307B9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B698D97-40A6-49F1-9AD9-956A0A9875A4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1DA5601-78B0-69CA-BC65-C09A9F843DA4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A16D2CF-0E82-0334-2964-8599B0A8853C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56">
            <a:extLst>
              <a:ext uri="{FF2B5EF4-FFF2-40B4-BE49-F238E27FC236}">
                <a16:creationId xmlns:a16="http://schemas.microsoft.com/office/drawing/2014/main" id="{CB2190BB-F4A9-50AF-64AD-56DD75085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715866"/>
            <a:ext cx="101934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vi-VN" altLang="zh-CN" sz="36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Anh Dũng chạy quãng đường 400 m hết 1 phút 40 giây. Tính vận tốc chạy của anh Dũng.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6">
            <a:extLst>
              <a:ext uri="{FF2B5EF4-FFF2-40B4-BE49-F238E27FC236}">
                <a16:creationId xmlns:a16="http://schemas.microsoft.com/office/drawing/2014/main" id="{1C6C2167-CA9F-D505-9C0B-2E05E7206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309" y="2323447"/>
            <a:ext cx="1019348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sng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1 phút 40 giây = 100 giây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chạy của anh Dũng là: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400 : 100 = 4 (m/s)</a:t>
            </a:r>
          </a:p>
          <a:p>
            <a:pPr algn="ctr"/>
            <a:r>
              <a:rPr lang="vi-VN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 m/s.</a:t>
            </a:r>
          </a:p>
        </p:txBody>
      </p:sp>
    </p:spTree>
    <p:extLst>
      <p:ext uri="{BB962C8B-B14F-4D97-AF65-F5344CB8AC3E}">
        <p14:creationId xmlns:p14="http://schemas.microsoft.com/office/powerpoint/2010/main" val="425490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424997" y="2631544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2FC7025-B29E-E64D-FD7F-5E62792E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5E7183-4DD7-EFF7-8456-6C09F7F6E4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ED29F7A-CE62-736C-C5F5-F899B58F28A7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1362F4-BEE9-AE41-9BBA-AA7EA73DA752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69EB0C8-E5FE-F42F-5D7B-EF4EF904CE62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36CEAAD-3464-F29F-3558-B999B965E433}"/>
              </a:ext>
            </a:extLst>
          </p:cNvPr>
          <p:cNvSpPr/>
          <p:nvPr/>
        </p:nvSpPr>
        <p:spPr>
          <a:xfrm>
            <a:off x="508000" y="283574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0" descr="Nobi Nobita – Wikipedia tiếng Việt">
            <a:extLst>
              <a:ext uri="{FF2B5EF4-FFF2-40B4-BE49-F238E27FC236}">
                <a16:creationId xmlns:a16="http://schemas.microsoft.com/office/drawing/2014/main" id="{4CAC250C-534B-F55D-B521-E7A32E971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/>
          <a:stretch/>
        </p:blipFill>
        <p:spPr bwMode="auto">
          <a:xfrm flipH="1">
            <a:off x="1280002" y="2400300"/>
            <a:ext cx="3797363" cy="41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1D506FDC-F59C-3CAB-C0A3-7EA05A4F8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154" y="2597728"/>
            <a:ext cx="2506721" cy="37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997D42AE-5390-DCEC-EAA7-53F00A5B37FA}"/>
              </a:ext>
            </a:extLst>
          </p:cNvPr>
          <p:cNvSpPr/>
          <p:nvPr/>
        </p:nvSpPr>
        <p:spPr>
          <a:xfrm>
            <a:off x="1280002" y="401586"/>
            <a:ext cx="4886425" cy="1551250"/>
          </a:xfrm>
          <a:prstGeom prst="wedgeRoundRectCallout">
            <a:avLst>
              <a:gd name="adj1" fmla="val -10526"/>
              <a:gd name="adj2" fmla="val 83935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kern="1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tính vận tốc ta làm như thế nào?</a:t>
            </a: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16705C45-51F7-44C9-A447-4C6810D16D82}"/>
              </a:ext>
            </a:extLst>
          </p:cNvPr>
          <p:cNvSpPr/>
          <p:nvPr/>
        </p:nvSpPr>
        <p:spPr>
          <a:xfrm>
            <a:off x="6735165" y="401586"/>
            <a:ext cx="4706380" cy="1860160"/>
          </a:xfrm>
          <a:prstGeom prst="wedgeRoundRectCallout">
            <a:avLst>
              <a:gd name="adj1" fmla="val -1574"/>
              <a:gd name="adj2" fmla="val 7041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3200" kern="1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tính vận tốc ta lây quãng đường chia cho thời gian</a:t>
            </a:r>
          </a:p>
        </p:txBody>
      </p:sp>
    </p:spTree>
    <p:extLst>
      <p:ext uri="{BB962C8B-B14F-4D97-AF65-F5344CB8AC3E}">
        <p14:creationId xmlns:p14="http://schemas.microsoft.com/office/powerpoint/2010/main" val="46517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32764" y="2134395"/>
            <a:ext cx="6961910" cy="14443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tập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6615" y="3991832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203831" y="2192994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361678" y="4334128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109488" y="5130701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428226" y="472224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CE4BA3A3-3AD2-CC58-0428-021631EC7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154" y="2597728"/>
            <a:ext cx="2506721" cy="37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obi Nobita – Wikipedia tiếng Việt">
            <a:extLst>
              <a:ext uri="{FF2B5EF4-FFF2-40B4-BE49-F238E27FC236}">
                <a16:creationId xmlns:a16="http://schemas.microsoft.com/office/drawing/2014/main" id="{CF534973-22BD-BC4E-DAFF-03F837D8C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/>
          <a:stretch/>
        </p:blipFill>
        <p:spPr bwMode="auto">
          <a:xfrm flipH="1">
            <a:off x="1189704" y="2676995"/>
            <a:ext cx="3797363" cy="41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C8A48147-11B1-2656-EE5C-B77FF4A0DEEB}"/>
              </a:ext>
            </a:extLst>
          </p:cNvPr>
          <p:cNvSpPr/>
          <p:nvPr/>
        </p:nvSpPr>
        <p:spPr>
          <a:xfrm>
            <a:off x="715478" y="582858"/>
            <a:ext cx="4886425" cy="1903316"/>
          </a:xfrm>
          <a:prstGeom prst="wedgeRoundRectCallout">
            <a:avLst>
              <a:gd name="adj1" fmla="val -12440"/>
              <a:gd name="adj2" fmla="val 73016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2400">
                <a:latin typeface="+mj-lt"/>
              </a:rPr>
              <a:t>Tùng, Minh và Cảnh thi chạy, An chạy với vận tốc 8 km/giờ, Minh chạy với vận tốc 7,2 km/giờ , Cảnh chạy với vận tốc 3 m/giây. </a:t>
            </a:r>
            <a:endParaRPr lang="vi-VN" sz="2400" kern="10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97F388BD-E623-F840-A7BC-23EEECD88B45}"/>
              </a:ext>
            </a:extLst>
          </p:cNvPr>
          <p:cNvSpPr/>
          <p:nvPr/>
        </p:nvSpPr>
        <p:spPr>
          <a:xfrm>
            <a:off x="6442114" y="620974"/>
            <a:ext cx="4886425" cy="1551250"/>
          </a:xfrm>
          <a:prstGeom prst="wedgeRoundRectCallout">
            <a:avLst>
              <a:gd name="adj1" fmla="val -6060"/>
              <a:gd name="adj2" fmla="val 89964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>
                <a:latin typeface="+mj-lt"/>
              </a:rPr>
              <a:t>Bạn nào chạy nhanh nhất ? Bạn nào chạy chậm nhất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924791" y="1985801"/>
            <a:ext cx="10102459" cy="178676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135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BÀI TOÁN TÌM VẬN TỐC</a:t>
            </a:r>
            <a:endParaRPr kumimoji="0" lang="vi-VN" altLang="zh-CN" sz="4800" b="1" i="0" u="none" strike="noStrike" kern="800" cap="none" spc="0" normalizeH="0" baseline="0" noProof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Verdana" panose="020B0604030504040204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được vận tốc của chuyển động đều khi biết quãng đường và thời gian.</a:t>
            </a:r>
          </a:p>
          <a:p>
            <a:r>
              <a:rPr lang="vi-V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giải quyết một số tình huống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7310" y="888577"/>
            <a:ext cx="9204745" cy="4877069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000493" y="493615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7764458" y="4958853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5054525" y="583748"/>
            <a:ext cx="1930315" cy="609658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7435" y="1671006"/>
            <a:ext cx="2014284" cy="450119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041902" y="4583552"/>
            <a:ext cx="1160305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77200" y="4953000"/>
            <a:ext cx="3201211" cy="1424539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8200"/>
            <a:ext cx="6982557" cy="23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A74CC8C-DF7B-53E2-713E-14F5EFE86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DFEA6E-C368-4B3B-B9B6-19510A5E7F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B48495-2900-26C5-B384-F0BA94D163BF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2F1A10C-8433-A82D-A595-B54302F60BB3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5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37AA42D-4841-EBB6-6375-D2004AD664A7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07D8BE21-149C-3223-B9C2-FBD0DC60DFF9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56">
            <a:extLst>
              <a:ext uri="{FF2B5EF4-FFF2-40B4-BE49-F238E27FC236}">
                <a16:creationId xmlns:a16="http://schemas.microsoft.com/office/drawing/2014/main" id="{44F0CF85-BFC0-437E-9ABA-D7E3882CA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552" y="617581"/>
            <a:ext cx="102162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a, Ví dụ: Một ô tô đi hết quãng đường 240 km trong 4 giờ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Hình ảnh 11" descr="Ảnh có chứa ảnh chụp màn hình&#10;&#10;Nội dung do AI tạo ra có thể không chính xác.">
            <a:extLst>
              <a:ext uri="{FF2B5EF4-FFF2-40B4-BE49-F238E27FC236}">
                <a16:creationId xmlns:a16="http://schemas.microsoft.com/office/drawing/2014/main" id="{D756F3DE-24E3-7F0A-5849-3425A8FF1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9" t="4103" b="59200"/>
          <a:stretch/>
        </p:blipFill>
        <p:spPr>
          <a:xfrm>
            <a:off x="612999" y="1340931"/>
            <a:ext cx="1613007" cy="707735"/>
          </a:xfrm>
          <a:prstGeom prst="rect">
            <a:avLst/>
          </a:prstGeom>
        </p:spPr>
      </p:pic>
      <p:pic>
        <p:nvPicPr>
          <p:cNvPr id="16" name="Hình ảnh 15" descr="Ảnh có chứa ảnh chụp màn hình&#10;&#10;Nội dung do AI tạo ra có thể không chính xác.">
            <a:extLst>
              <a:ext uri="{FF2B5EF4-FFF2-40B4-BE49-F238E27FC236}">
                <a16:creationId xmlns:a16="http://schemas.microsoft.com/office/drawing/2014/main" id="{1FFA4136-C854-38CC-F569-40260020D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0"/>
          <a:stretch/>
        </p:blipFill>
        <p:spPr>
          <a:xfrm>
            <a:off x="612999" y="1845266"/>
            <a:ext cx="11069889" cy="1307185"/>
          </a:xfrm>
          <a:prstGeom prst="rect">
            <a:avLst/>
          </a:prstGeom>
        </p:spPr>
      </p:pic>
      <p:sp>
        <p:nvSpPr>
          <p:cNvPr id="17" name="Text Box 56">
            <a:extLst>
              <a:ext uri="{FF2B5EF4-FFF2-40B4-BE49-F238E27FC236}">
                <a16:creationId xmlns:a16="http://schemas.microsoft.com/office/drawing/2014/main" id="{C5A25EB6-EB92-B4CA-C676-AD6FFC46D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737" y="3011474"/>
            <a:ext cx="69685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Vận tốc của ô tô là: 240 : 4 = 60 (km/h)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245A8891-E726-BBE2-7146-6B9528583B1B}"/>
              </a:ext>
            </a:extLst>
          </p:cNvPr>
          <p:cNvGrpSpPr/>
          <p:nvPr/>
        </p:nvGrpSpPr>
        <p:grpSpPr>
          <a:xfrm>
            <a:off x="308888" y="3563732"/>
            <a:ext cx="5000868" cy="2583960"/>
            <a:chOff x="1321044" y="-1151793"/>
            <a:chExt cx="6752897" cy="5398118"/>
          </a:xfrm>
        </p:grpSpPr>
        <p:pic>
          <p:nvPicPr>
            <p:cNvPr id="19" name="PA_图片 6">
              <a:extLst>
                <a:ext uri="{FF2B5EF4-FFF2-40B4-BE49-F238E27FC236}">
                  <a16:creationId xmlns:a16="http://schemas.microsoft.com/office/drawing/2014/main" id="{E9B02B36-45B4-780C-328C-27A41F515D8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-1151793"/>
              <a:ext cx="6752897" cy="5398118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7A6EE973-DFA4-19F5-BD9A-DE5BAAC0EF42}"/>
                </a:ext>
              </a:extLst>
            </p:cNvPr>
            <p:cNvSpPr txBox="1"/>
            <p:nvPr/>
          </p:nvSpPr>
          <p:spPr>
            <a:xfrm>
              <a:off x="2492848" y="69538"/>
              <a:ext cx="3864078" cy="3279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Muốn tính vận tốc ta làm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95921D25-0C59-88D3-BA8A-40C4363D468B}"/>
              </a:ext>
            </a:extLst>
          </p:cNvPr>
          <p:cNvSpPr/>
          <p:nvPr/>
        </p:nvSpPr>
        <p:spPr>
          <a:xfrm>
            <a:off x="383446" y="3656786"/>
            <a:ext cx="6640809" cy="2490906"/>
          </a:xfrm>
          <a:custGeom>
            <a:avLst/>
            <a:gdLst>
              <a:gd name="connsiteX0" fmla="*/ 0 w 6640809"/>
              <a:gd name="connsiteY0" fmla="*/ 415159 h 2490906"/>
              <a:gd name="connsiteX1" fmla="*/ 415159 w 6640809"/>
              <a:gd name="connsiteY1" fmla="*/ 0 h 2490906"/>
              <a:gd name="connsiteX2" fmla="*/ 1118874 w 6640809"/>
              <a:gd name="connsiteY2" fmla="*/ 0 h 2490906"/>
              <a:gd name="connsiteX3" fmla="*/ 1822589 w 6640809"/>
              <a:gd name="connsiteY3" fmla="*/ 0 h 2490906"/>
              <a:gd name="connsiteX4" fmla="*/ 2410094 w 6640809"/>
              <a:gd name="connsiteY4" fmla="*/ 0 h 2490906"/>
              <a:gd name="connsiteX5" fmla="*/ 2881390 w 6640809"/>
              <a:gd name="connsiteY5" fmla="*/ 0 h 2490906"/>
              <a:gd name="connsiteX6" fmla="*/ 3527000 w 6640809"/>
              <a:gd name="connsiteY6" fmla="*/ 0 h 2490906"/>
              <a:gd name="connsiteX7" fmla="*/ 3998295 w 6640809"/>
              <a:gd name="connsiteY7" fmla="*/ 0 h 2490906"/>
              <a:gd name="connsiteX8" fmla="*/ 4643905 w 6640809"/>
              <a:gd name="connsiteY8" fmla="*/ 0 h 2490906"/>
              <a:gd name="connsiteX9" fmla="*/ 5347620 w 6640809"/>
              <a:gd name="connsiteY9" fmla="*/ 0 h 2490906"/>
              <a:gd name="connsiteX10" fmla="*/ 6225650 w 6640809"/>
              <a:gd name="connsiteY10" fmla="*/ 0 h 2490906"/>
              <a:gd name="connsiteX11" fmla="*/ 6640809 w 6640809"/>
              <a:gd name="connsiteY11" fmla="*/ 415159 h 2490906"/>
              <a:gd name="connsiteX12" fmla="*/ 6640809 w 6640809"/>
              <a:gd name="connsiteY12" fmla="*/ 935477 h 2490906"/>
              <a:gd name="connsiteX13" fmla="*/ 6640809 w 6640809"/>
              <a:gd name="connsiteY13" fmla="*/ 1472400 h 2490906"/>
              <a:gd name="connsiteX14" fmla="*/ 6640809 w 6640809"/>
              <a:gd name="connsiteY14" fmla="*/ 2075747 h 2490906"/>
              <a:gd name="connsiteX15" fmla="*/ 6225650 w 6640809"/>
              <a:gd name="connsiteY15" fmla="*/ 2490906 h 2490906"/>
              <a:gd name="connsiteX16" fmla="*/ 5754355 w 6640809"/>
              <a:gd name="connsiteY16" fmla="*/ 2490906 h 2490906"/>
              <a:gd name="connsiteX17" fmla="*/ 5224954 w 6640809"/>
              <a:gd name="connsiteY17" fmla="*/ 2490906 h 2490906"/>
              <a:gd name="connsiteX18" fmla="*/ 4521239 w 6640809"/>
              <a:gd name="connsiteY18" fmla="*/ 2490906 h 2490906"/>
              <a:gd name="connsiteX19" fmla="*/ 4049944 w 6640809"/>
              <a:gd name="connsiteY19" fmla="*/ 2490906 h 2490906"/>
              <a:gd name="connsiteX20" fmla="*/ 3578649 w 6640809"/>
              <a:gd name="connsiteY20" fmla="*/ 2490906 h 2490906"/>
              <a:gd name="connsiteX21" fmla="*/ 2933038 w 6640809"/>
              <a:gd name="connsiteY21" fmla="*/ 2490906 h 2490906"/>
              <a:gd name="connsiteX22" fmla="*/ 2229323 w 6640809"/>
              <a:gd name="connsiteY22" fmla="*/ 2490906 h 2490906"/>
              <a:gd name="connsiteX23" fmla="*/ 1699923 w 6640809"/>
              <a:gd name="connsiteY23" fmla="*/ 2490906 h 2490906"/>
              <a:gd name="connsiteX24" fmla="*/ 996208 w 6640809"/>
              <a:gd name="connsiteY24" fmla="*/ 2490906 h 2490906"/>
              <a:gd name="connsiteX25" fmla="*/ 415159 w 6640809"/>
              <a:gd name="connsiteY25" fmla="*/ 2490906 h 2490906"/>
              <a:gd name="connsiteX26" fmla="*/ 0 w 6640809"/>
              <a:gd name="connsiteY26" fmla="*/ 2075747 h 2490906"/>
              <a:gd name="connsiteX27" fmla="*/ 0 w 6640809"/>
              <a:gd name="connsiteY27" fmla="*/ 1572035 h 2490906"/>
              <a:gd name="connsiteX28" fmla="*/ 0 w 6640809"/>
              <a:gd name="connsiteY28" fmla="*/ 1051718 h 2490906"/>
              <a:gd name="connsiteX29" fmla="*/ 0 w 6640809"/>
              <a:gd name="connsiteY29" fmla="*/ 415159 h 249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40809" h="2490906" fill="none" extrusionOk="0">
                <a:moveTo>
                  <a:pt x="0" y="415159"/>
                </a:moveTo>
                <a:cubicBezTo>
                  <a:pt x="-42698" y="175612"/>
                  <a:pt x="186403" y="-5344"/>
                  <a:pt x="415159" y="0"/>
                </a:cubicBezTo>
                <a:cubicBezTo>
                  <a:pt x="607580" y="8675"/>
                  <a:pt x="828938" y="-5354"/>
                  <a:pt x="1118874" y="0"/>
                </a:cubicBezTo>
                <a:cubicBezTo>
                  <a:pt x="1408810" y="5354"/>
                  <a:pt x="1647118" y="28403"/>
                  <a:pt x="1822589" y="0"/>
                </a:cubicBezTo>
                <a:cubicBezTo>
                  <a:pt x="1998060" y="-28403"/>
                  <a:pt x="2268302" y="8625"/>
                  <a:pt x="2410094" y="0"/>
                </a:cubicBezTo>
                <a:cubicBezTo>
                  <a:pt x="2551887" y="-8625"/>
                  <a:pt x="2666880" y="-6588"/>
                  <a:pt x="2881390" y="0"/>
                </a:cubicBezTo>
                <a:cubicBezTo>
                  <a:pt x="3095900" y="6588"/>
                  <a:pt x="3269958" y="19965"/>
                  <a:pt x="3527000" y="0"/>
                </a:cubicBezTo>
                <a:cubicBezTo>
                  <a:pt x="3784042" y="-19965"/>
                  <a:pt x="3799108" y="-14268"/>
                  <a:pt x="3998295" y="0"/>
                </a:cubicBezTo>
                <a:cubicBezTo>
                  <a:pt x="4197483" y="14268"/>
                  <a:pt x="4398961" y="-15000"/>
                  <a:pt x="4643905" y="0"/>
                </a:cubicBezTo>
                <a:cubicBezTo>
                  <a:pt x="4888849" y="15000"/>
                  <a:pt x="5039960" y="-26230"/>
                  <a:pt x="5347620" y="0"/>
                </a:cubicBezTo>
                <a:cubicBezTo>
                  <a:pt x="5655280" y="26230"/>
                  <a:pt x="5923842" y="-8847"/>
                  <a:pt x="6225650" y="0"/>
                </a:cubicBezTo>
                <a:cubicBezTo>
                  <a:pt x="6451701" y="-6716"/>
                  <a:pt x="6627207" y="211094"/>
                  <a:pt x="6640809" y="415159"/>
                </a:cubicBezTo>
                <a:cubicBezTo>
                  <a:pt x="6619829" y="576268"/>
                  <a:pt x="6618665" y="728584"/>
                  <a:pt x="6640809" y="935477"/>
                </a:cubicBezTo>
                <a:cubicBezTo>
                  <a:pt x="6662953" y="1142370"/>
                  <a:pt x="6647239" y="1209164"/>
                  <a:pt x="6640809" y="1472400"/>
                </a:cubicBezTo>
                <a:cubicBezTo>
                  <a:pt x="6634379" y="1735636"/>
                  <a:pt x="6620206" y="1790702"/>
                  <a:pt x="6640809" y="2075747"/>
                </a:cubicBezTo>
                <a:cubicBezTo>
                  <a:pt x="6626761" y="2306021"/>
                  <a:pt x="6465315" y="2505404"/>
                  <a:pt x="6225650" y="2490906"/>
                </a:cubicBezTo>
                <a:cubicBezTo>
                  <a:pt x="6114028" y="2513260"/>
                  <a:pt x="5970882" y="2505320"/>
                  <a:pt x="5754355" y="2490906"/>
                </a:cubicBezTo>
                <a:cubicBezTo>
                  <a:pt x="5537828" y="2476492"/>
                  <a:pt x="5461299" y="2506488"/>
                  <a:pt x="5224954" y="2490906"/>
                </a:cubicBezTo>
                <a:cubicBezTo>
                  <a:pt x="4988609" y="2475324"/>
                  <a:pt x="4831771" y="2514472"/>
                  <a:pt x="4521239" y="2490906"/>
                </a:cubicBezTo>
                <a:cubicBezTo>
                  <a:pt x="4210708" y="2467340"/>
                  <a:pt x="4148789" y="2475165"/>
                  <a:pt x="4049944" y="2490906"/>
                </a:cubicBezTo>
                <a:cubicBezTo>
                  <a:pt x="3951100" y="2506647"/>
                  <a:pt x="3728397" y="2507370"/>
                  <a:pt x="3578649" y="2490906"/>
                </a:cubicBezTo>
                <a:cubicBezTo>
                  <a:pt x="3428901" y="2474442"/>
                  <a:pt x="3193057" y="2519236"/>
                  <a:pt x="2933038" y="2490906"/>
                </a:cubicBezTo>
                <a:cubicBezTo>
                  <a:pt x="2673019" y="2462576"/>
                  <a:pt x="2386121" y="2495616"/>
                  <a:pt x="2229323" y="2490906"/>
                </a:cubicBezTo>
                <a:cubicBezTo>
                  <a:pt x="2072526" y="2486196"/>
                  <a:pt x="1865731" y="2495634"/>
                  <a:pt x="1699923" y="2490906"/>
                </a:cubicBezTo>
                <a:cubicBezTo>
                  <a:pt x="1534115" y="2486178"/>
                  <a:pt x="1205659" y="2463514"/>
                  <a:pt x="996208" y="2490906"/>
                </a:cubicBezTo>
                <a:cubicBezTo>
                  <a:pt x="786758" y="2518298"/>
                  <a:pt x="569616" y="2467248"/>
                  <a:pt x="415159" y="2490906"/>
                </a:cubicBezTo>
                <a:cubicBezTo>
                  <a:pt x="181085" y="2523149"/>
                  <a:pt x="2016" y="2313099"/>
                  <a:pt x="0" y="2075747"/>
                </a:cubicBezTo>
                <a:cubicBezTo>
                  <a:pt x="-18498" y="1839351"/>
                  <a:pt x="-8298" y="1802045"/>
                  <a:pt x="0" y="1572035"/>
                </a:cubicBezTo>
                <a:cubicBezTo>
                  <a:pt x="8298" y="1342025"/>
                  <a:pt x="-11326" y="1160058"/>
                  <a:pt x="0" y="1051718"/>
                </a:cubicBezTo>
                <a:cubicBezTo>
                  <a:pt x="11326" y="943378"/>
                  <a:pt x="-11413" y="714176"/>
                  <a:pt x="0" y="415159"/>
                </a:cubicBezTo>
                <a:close/>
              </a:path>
              <a:path w="6640809" h="2490906" stroke="0" extrusionOk="0">
                <a:moveTo>
                  <a:pt x="0" y="415159"/>
                </a:moveTo>
                <a:cubicBezTo>
                  <a:pt x="-44363" y="172428"/>
                  <a:pt x="133340" y="-14575"/>
                  <a:pt x="415159" y="0"/>
                </a:cubicBezTo>
                <a:cubicBezTo>
                  <a:pt x="545765" y="-3006"/>
                  <a:pt x="789882" y="-9667"/>
                  <a:pt x="886454" y="0"/>
                </a:cubicBezTo>
                <a:cubicBezTo>
                  <a:pt x="983027" y="9667"/>
                  <a:pt x="1225920" y="-20762"/>
                  <a:pt x="1415855" y="0"/>
                </a:cubicBezTo>
                <a:cubicBezTo>
                  <a:pt x="1605790" y="20762"/>
                  <a:pt x="1858879" y="-29962"/>
                  <a:pt x="2177675" y="0"/>
                </a:cubicBezTo>
                <a:cubicBezTo>
                  <a:pt x="2496471" y="29962"/>
                  <a:pt x="2554508" y="2774"/>
                  <a:pt x="2823285" y="0"/>
                </a:cubicBezTo>
                <a:cubicBezTo>
                  <a:pt x="3092062" y="-2774"/>
                  <a:pt x="3237692" y="-1107"/>
                  <a:pt x="3352685" y="0"/>
                </a:cubicBezTo>
                <a:cubicBezTo>
                  <a:pt x="3467678" y="1107"/>
                  <a:pt x="3728008" y="26395"/>
                  <a:pt x="3940190" y="0"/>
                </a:cubicBezTo>
                <a:cubicBezTo>
                  <a:pt x="4152373" y="-26395"/>
                  <a:pt x="4276400" y="12"/>
                  <a:pt x="4527695" y="0"/>
                </a:cubicBezTo>
                <a:cubicBezTo>
                  <a:pt x="4778991" y="-12"/>
                  <a:pt x="4854264" y="-24138"/>
                  <a:pt x="5115201" y="0"/>
                </a:cubicBezTo>
                <a:cubicBezTo>
                  <a:pt x="5376138" y="24138"/>
                  <a:pt x="5683303" y="13624"/>
                  <a:pt x="6225650" y="0"/>
                </a:cubicBezTo>
                <a:cubicBezTo>
                  <a:pt x="6452385" y="38411"/>
                  <a:pt x="6685561" y="187162"/>
                  <a:pt x="6640809" y="415159"/>
                </a:cubicBezTo>
                <a:cubicBezTo>
                  <a:pt x="6633411" y="582175"/>
                  <a:pt x="6622106" y="782902"/>
                  <a:pt x="6640809" y="968688"/>
                </a:cubicBezTo>
                <a:cubicBezTo>
                  <a:pt x="6659512" y="1154474"/>
                  <a:pt x="6654191" y="1261138"/>
                  <a:pt x="6640809" y="1538824"/>
                </a:cubicBezTo>
                <a:cubicBezTo>
                  <a:pt x="6627427" y="1816510"/>
                  <a:pt x="6656727" y="1944253"/>
                  <a:pt x="6640809" y="2075747"/>
                </a:cubicBezTo>
                <a:cubicBezTo>
                  <a:pt x="6622138" y="2283887"/>
                  <a:pt x="6499934" y="2465674"/>
                  <a:pt x="6225650" y="2490906"/>
                </a:cubicBezTo>
                <a:cubicBezTo>
                  <a:pt x="6003544" y="2472044"/>
                  <a:pt x="5862422" y="2490414"/>
                  <a:pt x="5521935" y="2490906"/>
                </a:cubicBezTo>
                <a:cubicBezTo>
                  <a:pt x="5181448" y="2491398"/>
                  <a:pt x="4912702" y="2478369"/>
                  <a:pt x="4760115" y="2490906"/>
                </a:cubicBezTo>
                <a:cubicBezTo>
                  <a:pt x="4607528" y="2503443"/>
                  <a:pt x="4368531" y="2477438"/>
                  <a:pt x="4230715" y="2490906"/>
                </a:cubicBezTo>
                <a:cubicBezTo>
                  <a:pt x="4092899" y="2504374"/>
                  <a:pt x="3654029" y="2498310"/>
                  <a:pt x="3468895" y="2490906"/>
                </a:cubicBezTo>
                <a:cubicBezTo>
                  <a:pt x="3283761" y="2483502"/>
                  <a:pt x="3223048" y="2467412"/>
                  <a:pt x="2997599" y="2490906"/>
                </a:cubicBezTo>
                <a:cubicBezTo>
                  <a:pt x="2772150" y="2514400"/>
                  <a:pt x="2518005" y="2503926"/>
                  <a:pt x="2293884" y="2490906"/>
                </a:cubicBezTo>
                <a:cubicBezTo>
                  <a:pt x="2069764" y="2477886"/>
                  <a:pt x="1922810" y="2502031"/>
                  <a:pt x="1706379" y="2490906"/>
                </a:cubicBezTo>
                <a:cubicBezTo>
                  <a:pt x="1489949" y="2479781"/>
                  <a:pt x="1332955" y="2461857"/>
                  <a:pt x="1060769" y="2490906"/>
                </a:cubicBezTo>
                <a:cubicBezTo>
                  <a:pt x="788583" y="2519956"/>
                  <a:pt x="714353" y="2493617"/>
                  <a:pt x="415159" y="2490906"/>
                </a:cubicBezTo>
                <a:cubicBezTo>
                  <a:pt x="162245" y="2475828"/>
                  <a:pt x="55233" y="2314909"/>
                  <a:pt x="0" y="2075747"/>
                </a:cubicBezTo>
                <a:cubicBezTo>
                  <a:pt x="-18320" y="1942245"/>
                  <a:pt x="9482" y="1770495"/>
                  <a:pt x="0" y="1555429"/>
                </a:cubicBezTo>
                <a:cubicBezTo>
                  <a:pt x="-9482" y="1340363"/>
                  <a:pt x="11515" y="1175148"/>
                  <a:pt x="0" y="1018506"/>
                </a:cubicBezTo>
                <a:cubicBezTo>
                  <a:pt x="-11515" y="861864"/>
                  <a:pt x="26458" y="634775"/>
                  <a:pt x="0" y="41515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Muốn tính vận tốc, ta lấy quãng đường chia </a:t>
            </a: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thời gian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7FAD2960-507C-1D2E-9FD9-B6087BD5C858}"/>
              </a:ext>
            </a:extLst>
          </p:cNvPr>
          <p:cNvSpPr/>
          <p:nvPr/>
        </p:nvSpPr>
        <p:spPr>
          <a:xfrm>
            <a:off x="7968699" y="3888777"/>
            <a:ext cx="3380786" cy="2258915"/>
          </a:xfrm>
          <a:custGeom>
            <a:avLst/>
            <a:gdLst>
              <a:gd name="connsiteX0" fmla="*/ 0 w 3380786"/>
              <a:gd name="connsiteY0" fmla="*/ 376493 h 2258915"/>
              <a:gd name="connsiteX1" fmla="*/ 376493 w 3380786"/>
              <a:gd name="connsiteY1" fmla="*/ 0 h 2258915"/>
              <a:gd name="connsiteX2" fmla="*/ 823219 w 3380786"/>
              <a:gd name="connsiteY2" fmla="*/ 0 h 2258915"/>
              <a:gd name="connsiteX3" fmla="*/ 1296223 w 3380786"/>
              <a:gd name="connsiteY3" fmla="*/ 0 h 2258915"/>
              <a:gd name="connsiteX4" fmla="*/ 1874339 w 3380786"/>
              <a:gd name="connsiteY4" fmla="*/ 0 h 2258915"/>
              <a:gd name="connsiteX5" fmla="*/ 2399899 w 3380786"/>
              <a:gd name="connsiteY5" fmla="*/ 0 h 2258915"/>
              <a:gd name="connsiteX6" fmla="*/ 3004293 w 3380786"/>
              <a:gd name="connsiteY6" fmla="*/ 0 h 2258915"/>
              <a:gd name="connsiteX7" fmla="*/ 3380786 w 3380786"/>
              <a:gd name="connsiteY7" fmla="*/ 376493 h 2258915"/>
              <a:gd name="connsiteX8" fmla="*/ 3380786 w 3380786"/>
              <a:gd name="connsiteY8" fmla="*/ 863410 h 2258915"/>
              <a:gd name="connsiteX9" fmla="*/ 3380786 w 3380786"/>
              <a:gd name="connsiteY9" fmla="*/ 1380446 h 2258915"/>
              <a:gd name="connsiteX10" fmla="*/ 3380786 w 3380786"/>
              <a:gd name="connsiteY10" fmla="*/ 1882422 h 2258915"/>
              <a:gd name="connsiteX11" fmla="*/ 3004293 w 3380786"/>
              <a:gd name="connsiteY11" fmla="*/ 2258915 h 2258915"/>
              <a:gd name="connsiteX12" fmla="*/ 2478733 w 3380786"/>
              <a:gd name="connsiteY12" fmla="*/ 2258915 h 2258915"/>
              <a:gd name="connsiteX13" fmla="*/ 1953173 w 3380786"/>
              <a:gd name="connsiteY13" fmla="*/ 2258915 h 2258915"/>
              <a:gd name="connsiteX14" fmla="*/ 1506447 w 3380786"/>
              <a:gd name="connsiteY14" fmla="*/ 2258915 h 2258915"/>
              <a:gd name="connsiteX15" fmla="*/ 1033443 w 3380786"/>
              <a:gd name="connsiteY15" fmla="*/ 2258915 h 2258915"/>
              <a:gd name="connsiteX16" fmla="*/ 376493 w 3380786"/>
              <a:gd name="connsiteY16" fmla="*/ 2258915 h 2258915"/>
              <a:gd name="connsiteX17" fmla="*/ 0 w 3380786"/>
              <a:gd name="connsiteY17" fmla="*/ 1882422 h 2258915"/>
              <a:gd name="connsiteX18" fmla="*/ 0 w 3380786"/>
              <a:gd name="connsiteY18" fmla="*/ 1395505 h 2258915"/>
              <a:gd name="connsiteX19" fmla="*/ 0 w 3380786"/>
              <a:gd name="connsiteY19" fmla="*/ 938706 h 2258915"/>
              <a:gd name="connsiteX20" fmla="*/ 0 w 3380786"/>
              <a:gd name="connsiteY20" fmla="*/ 376493 h 225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0786" h="2258915" extrusionOk="0">
                <a:moveTo>
                  <a:pt x="0" y="376493"/>
                </a:moveTo>
                <a:cubicBezTo>
                  <a:pt x="-19688" y="162595"/>
                  <a:pt x="126293" y="-11727"/>
                  <a:pt x="376493" y="0"/>
                </a:cubicBezTo>
                <a:cubicBezTo>
                  <a:pt x="473439" y="-12421"/>
                  <a:pt x="663595" y="29541"/>
                  <a:pt x="823219" y="0"/>
                </a:cubicBezTo>
                <a:cubicBezTo>
                  <a:pt x="982843" y="-29541"/>
                  <a:pt x="1085729" y="27176"/>
                  <a:pt x="1296223" y="0"/>
                </a:cubicBezTo>
                <a:cubicBezTo>
                  <a:pt x="1506717" y="-27176"/>
                  <a:pt x="1746832" y="17436"/>
                  <a:pt x="1874339" y="0"/>
                </a:cubicBezTo>
                <a:cubicBezTo>
                  <a:pt x="2001846" y="-17436"/>
                  <a:pt x="2256719" y="43474"/>
                  <a:pt x="2399899" y="0"/>
                </a:cubicBezTo>
                <a:cubicBezTo>
                  <a:pt x="2543079" y="-43474"/>
                  <a:pt x="2755537" y="19014"/>
                  <a:pt x="3004293" y="0"/>
                </a:cubicBezTo>
                <a:cubicBezTo>
                  <a:pt x="3254697" y="-19021"/>
                  <a:pt x="3324352" y="191789"/>
                  <a:pt x="3380786" y="376493"/>
                </a:cubicBezTo>
                <a:cubicBezTo>
                  <a:pt x="3412842" y="577254"/>
                  <a:pt x="3348424" y="639556"/>
                  <a:pt x="3380786" y="863410"/>
                </a:cubicBezTo>
                <a:cubicBezTo>
                  <a:pt x="3413148" y="1087264"/>
                  <a:pt x="3355605" y="1164303"/>
                  <a:pt x="3380786" y="1380446"/>
                </a:cubicBezTo>
                <a:cubicBezTo>
                  <a:pt x="3405967" y="1596589"/>
                  <a:pt x="3356995" y="1779980"/>
                  <a:pt x="3380786" y="1882422"/>
                </a:cubicBezTo>
                <a:cubicBezTo>
                  <a:pt x="3420962" y="2098168"/>
                  <a:pt x="3182124" y="2297466"/>
                  <a:pt x="3004293" y="2258915"/>
                </a:cubicBezTo>
                <a:cubicBezTo>
                  <a:pt x="2822546" y="2278843"/>
                  <a:pt x="2596356" y="2234209"/>
                  <a:pt x="2478733" y="2258915"/>
                </a:cubicBezTo>
                <a:cubicBezTo>
                  <a:pt x="2361110" y="2283621"/>
                  <a:pt x="2160500" y="2200258"/>
                  <a:pt x="1953173" y="2258915"/>
                </a:cubicBezTo>
                <a:cubicBezTo>
                  <a:pt x="1745846" y="2317572"/>
                  <a:pt x="1617469" y="2247605"/>
                  <a:pt x="1506447" y="2258915"/>
                </a:cubicBezTo>
                <a:cubicBezTo>
                  <a:pt x="1395425" y="2270225"/>
                  <a:pt x="1142666" y="2254567"/>
                  <a:pt x="1033443" y="2258915"/>
                </a:cubicBezTo>
                <a:cubicBezTo>
                  <a:pt x="924220" y="2263263"/>
                  <a:pt x="558323" y="2216374"/>
                  <a:pt x="376493" y="2258915"/>
                </a:cubicBezTo>
                <a:cubicBezTo>
                  <a:pt x="224512" y="2274278"/>
                  <a:pt x="-38449" y="2087558"/>
                  <a:pt x="0" y="1882422"/>
                </a:cubicBezTo>
                <a:cubicBezTo>
                  <a:pt x="-3133" y="1744381"/>
                  <a:pt x="2339" y="1507028"/>
                  <a:pt x="0" y="1395505"/>
                </a:cubicBezTo>
                <a:cubicBezTo>
                  <a:pt x="-2339" y="1283982"/>
                  <a:pt x="12036" y="1037637"/>
                  <a:pt x="0" y="938706"/>
                </a:cubicBezTo>
                <a:cubicBezTo>
                  <a:pt x="-12036" y="839775"/>
                  <a:pt x="29755" y="607000"/>
                  <a:pt x="0" y="376493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BD734535-8A34-8E43-CA89-4E3E63274DE3}"/>
              </a:ext>
            </a:extLst>
          </p:cNvPr>
          <p:cNvSpPr txBox="1"/>
          <p:nvPr/>
        </p:nvSpPr>
        <p:spPr>
          <a:xfrm>
            <a:off x="8195460" y="3867609"/>
            <a:ext cx="3300521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v là vận tốc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s là quãng đường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 là thời gian 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C41E3A95-54DF-A7D7-CF7E-E0B951311FB9}"/>
              </a:ext>
            </a:extLst>
          </p:cNvPr>
          <p:cNvSpPr/>
          <p:nvPr/>
        </p:nvSpPr>
        <p:spPr>
          <a:xfrm>
            <a:off x="5948799" y="5857943"/>
            <a:ext cx="2297409" cy="895927"/>
          </a:xfrm>
          <a:custGeom>
            <a:avLst/>
            <a:gdLst>
              <a:gd name="connsiteX0" fmla="*/ 0 w 2297409"/>
              <a:gd name="connsiteY0" fmla="*/ 149324 h 895927"/>
              <a:gd name="connsiteX1" fmla="*/ 149324 w 2297409"/>
              <a:gd name="connsiteY1" fmla="*/ 0 h 895927"/>
              <a:gd name="connsiteX2" fmla="*/ 835565 w 2297409"/>
              <a:gd name="connsiteY2" fmla="*/ 0 h 895927"/>
              <a:gd name="connsiteX3" fmla="*/ 1541794 w 2297409"/>
              <a:gd name="connsiteY3" fmla="*/ 0 h 895927"/>
              <a:gd name="connsiteX4" fmla="*/ 2148085 w 2297409"/>
              <a:gd name="connsiteY4" fmla="*/ 0 h 895927"/>
              <a:gd name="connsiteX5" fmla="*/ 2297409 w 2297409"/>
              <a:gd name="connsiteY5" fmla="*/ 149324 h 895927"/>
              <a:gd name="connsiteX6" fmla="*/ 2297409 w 2297409"/>
              <a:gd name="connsiteY6" fmla="*/ 746603 h 895927"/>
              <a:gd name="connsiteX7" fmla="*/ 2148085 w 2297409"/>
              <a:gd name="connsiteY7" fmla="*/ 895927 h 895927"/>
              <a:gd name="connsiteX8" fmla="*/ 1481831 w 2297409"/>
              <a:gd name="connsiteY8" fmla="*/ 895927 h 895927"/>
              <a:gd name="connsiteX9" fmla="*/ 855553 w 2297409"/>
              <a:gd name="connsiteY9" fmla="*/ 895927 h 895927"/>
              <a:gd name="connsiteX10" fmla="*/ 149324 w 2297409"/>
              <a:gd name="connsiteY10" fmla="*/ 895927 h 895927"/>
              <a:gd name="connsiteX11" fmla="*/ 0 w 2297409"/>
              <a:gd name="connsiteY11" fmla="*/ 746603 h 895927"/>
              <a:gd name="connsiteX12" fmla="*/ 0 w 2297409"/>
              <a:gd name="connsiteY12" fmla="*/ 149324 h 89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97409" h="895927" fill="none" extrusionOk="0">
                <a:moveTo>
                  <a:pt x="0" y="149324"/>
                </a:moveTo>
                <a:cubicBezTo>
                  <a:pt x="-6230" y="59800"/>
                  <a:pt x="82071" y="-8532"/>
                  <a:pt x="149324" y="0"/>
                </a:cubicBezTo>
                <a:cubicBezTo>
                  <a:pt x="420145" y="-1104"/>
                  <a:pt x="537178" y="-33164"/>
                  <a:pt x="835565" y="0"/>
                </a:cubicBezTo>
                <a:cubicBezTo>
                  <a:pt x="1133952" y="33164"/>
                  <a:pt x="1203700" y="-1947"/>
                  <a:pt x="1541794" y="0"/>
                </a:cubicBezTo>
                <a:cubicBezTo>
                  <a:pt x="1879888" y="1947"/>
                  <a:pt x="1988813" y="3063"/>
                  <a:pt x="2148085" y="0"/>
                </a:cubicBezTo>
                <a:cubicBezTo>
                  <a:pt x="2227493" y="8778"/>
                  <a:pt x="2301506" y="76829"/>
                  <a:pt x="2297409" y="149324"/>
                </a:cubicBezTo>
                <a:cubicBezTo>
                  <a:pt x="2308166" y="438856"/>
                  <a:pt x="2274337" y="610584"/>
                  <a:pt x="2297409" y="746603"/>
                </a:cubicBezTo>
                <a:cubicBezTo>
                  <a:pt x="2305981" y="825923"/>
                  <a:pt x="2236942" y="905972"/>
                  <a:pt x="2148085" y="895927"/>
                </a:cubicBezTo>
                <a:cubicBezTo>
                  <a:pt x="1995455" y="885797"/>
                  <a:pt x="1804486" y="908845"/>
                  <a:pt x="1481831" y="895927"/>
                </a:cubicBezTo>
                <a:cubicBezTo>
                  <a:pt x="1159176" y="883009"/>
                  <a:pt x="1008038" y="903938"/>
                  <a:pt x="855553" y="895927"/>
                </a:cubicBezTo>
                <a:cubicBezTo>
                  <a:pt x="703068" y="887916"/>
                  <a:pt x="437553" y="918436"/>
                  <a:pt x="149324" y="895927"/>
                </a:cubicBezTo>
                <a:cubicBezTo>
                  <a:pt x="71852" y="889440"/>
                  <a:pt x="6398" y="825631"/>
                  <a:pt x="0" y="746603"/>
                </a:cubicBezTo>
                <a:cubicBezTo>
                  <a:pt x="-9607" y="537757"/>
                  <a:pt x="-20695" y="386728"/>
                  <a:pt x="0" y="149324"/>
                </a:cubicBezTo>
                <a:close/>
              </a:path>
              <a:path w="2297409" h="895927" stroke="0" extrusionOk="0">
                <a:moveTo>
                  <a:pt x="0" y="149324"/>
                </a:moveTo>
                <a:cubicBezTo>
                  <a:pt x="-11875" y="63256"/>
                  <a:pt x="54512" y="-3424"/>
                  <a:pt x="149324" y="0"/>
                </a:cubicBezTo>
                <a:cubicBezTo>
                  <a:pt x="360299" y="13488"/>
                  <a:pt x="491459" y="-16315"/>
                  <a:pt x="755615" y="0"/>
                </a:cubicBezTo>
                <a:cubicBezTo>
                  <a:pt x="1019771" y="16315"/>
                  <a:pt x="1208335" y="15009"/>
                  <a:pt x="1381893" y="0"/>
                </a:cubicBezTo>
                <a:cubicBezTo>
                  <a:pt x="1555451" y="-15009"/>
                  <a:pt x="1976024" y="-475"/>
                  <a:pt x="2148085" y="0"/>
                </a:cubicBezTo>
                <a:cubicBezTo>
                  <a:pt x="2216931" y="-2413"/>
                  <a:pt x="2290595" y="54711"/>
                  <a:pt x="2297409" y="149324"/>
                </a:cubicBezTo>
                <a:cubicBezTo>
                  <a:pt x="2311201" y="325755"/>
                  <a:pt x="2315221" y="605580"/>
                  <a:pt x="2297409" y="746603"/>
                </a:cubicBezTo>
                <a:cubicBezTo>
                  <a:pt x="2293991" y="826986"/>
                  <a:pt x="2222763" y="893561"/>
                  <a:pt x="2148085" y="895927"/>
                </a:cubicBezTo>
                <a:cubicBezTo>
                  <a:pt x="1995557" y="922636"/>
                  <a:pt x="1772432" y="893517"/>
                  <a:pt x="1521807" y="895927"/>
                </a:cubicBezTo>
                <a:cubicBezTo>
                  <a:pt x="1271182" y="898337"/>
                  <a:pt x="1111903" y="896006"/>
                  <a:pt x="915516" y="895927"/>
                </a:cubicBezTo>
                <a:cubicBezTo>
                  <a:pt x="719129" y="895848"/>
                  <a:pt x="379581" y="858772"/>
                  <a:pt x="149324" y="895927"/>
                </a:cubicBezTo>
                <a:cubicBezTo>
                  <a:pt x="53469" y="909479"/>
                  <a:pt x="6911" y="827575"/>
                  <a:pt x="0" y="746603"/>
                </a:cubicBezTo>
                <a:cubicBezTo>
                  <a:pt x="18810" y="609475"/>
                  <a:pt x="-17169" y="332646"/>
                  <a:pt x="0" y="1493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v 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= s : t</a:t>
            </a:r>
          </a:p>
        </p:txBody>
      </p:sp>
    </p:spTree>
    <p:extLst>
      <p:ext uri="{BB962C8B-B14F-4D97-AF65-F5344CB8AC3E}">
        <p14:creationId xmlns:p14="http://schemas.microsoft.com/office/powerpoint/2010/main" val="247970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7733 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6" grpId="0" animBg="1"/>
      <p:bldP spid="10" grpId="0" animBg="1"/>
      <p:bldP spid="1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D2415B0-42B7-7C58-F93C-2F09A2B7D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D213F5-D64E-0618-3CA8-6B89D3684F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203C785-BFF1-6550-7E44-6E5597FB0C42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5279A9F-32A5-4009-057B-ACE3CB277569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020FC3-8ABC-62F6-29AF-59A1A2B7D1FB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8F4A4BF-D643-13AE-5491-FFB0427FEDCE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140DBF56-C2D8-CB7F-A2B3-6C920D38E561}"/>
              </a:ext>
            </a:extLst>
          </p:cNvPr>
          <p:cNvSpPr/>
          <p:nvPr/>
        </p:nvSpPr>
        <p:spPr>
          <a:xfrm>
            <a:off x="9404625" y="-191400"/>
            <a:ext cx="2750484" cy="2501239"/>
          </a:xfrm>
          <a:custGeom>
            <a:avLst/>
            <a:gdLst/>
            <a:ahLst/>
            <a:cxnLst/>
            <a:rect l="l" t="t" r="r" b="b"/>
            <a:pathLst>
              <a:path w="6717411" h="8229600">
                <a:moveTo>
                  <a:pt x="0" y="0"/>
                </a:moveTo>
                <a:lnTo>
                  <a:pt x="6717411" y="0"/>
                </a:lnTo>
                <a:lnTo>
                  <a:pt x="6717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75AB624-898E-6338-E9ED-B10EFD21E1E1}"/>
              </a:ext>
            </a:extLst>
          </p:cNvPr>
          <p:cNvSpPr/>
          <p:nvPr/>
        </p:nvSpPr>
        <p:spPr>
          <a:xfrm>
            <a:off x="-308982" y="-307644"/>
            <a:ext cx="3055592" cy="2733725"/>
          </a:xfrm>
          <a:custGeom>
            <a:avLst/>
            <a:gdLst/>
            <a:ahLst/>
            <a:cxnLst/>
            <a:rect l="l" t="t" r="r" b="b"/>
            <a:pathLst>
              <a:path w="6717411" h="8229600">
                <a:moveTo>
                  <a:pt x="0" y="0"/>
                </a:moveTo>
                <a:lnTo>
                  <a:pt x="6717411" y="0"/>
                </a:lnTo>
                <a:lnTo>
                  <a:pt x="6717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 Box 56">
            <a:extLst>
              <a:ext uri="{FF2B5EF4-FFF2-40B4-BE49-F238E27FC236}">
                <a16:creationId xmlns:a16="http://schemas.microsoft.com/office/drawing/2014/main" id="{F1590D36-9F9A-305C-8FBD-BE7185EF1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080" y="798670"/>
            <a:ext cx="65058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Bài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toán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Một con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chim bồ câu bay được 560 m trong 35 giây. Tính vận tốc bay của con chim bồ câu đó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56">
            <a:extLst>
              <a:ext uri="{FF2B5EF4-FFF2-40B4-BE49-F238E27FC236}">
                <a16:creationId xmlns:a16="http://schemas.microsoft.com/office/drawing/2014/main" id="{2D5F8219-5FA3-770D-540D-D3C2AB407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260" y="3001359"/>
            <a:ext cx="764215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giải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Vận tốc bay của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chim bồ câu đó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baseline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560</a:t>
            </a:r>
            <a:r>
              <a:rPr lang="en-US" altLang="zh-CN" sz="32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: 35 = 16 (m/s)</a:t>
            </a:r>
          </a:p>
          <a:p>
            <a:pPr lvl="0" algn="ctr">
              <a:defRPr/>
            </a:pPr>
            <a:r>
              <a:rPr lang="en-US" altLang="zh-CN" sz="3200" b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Đáp số: 16 m/s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7C6F9EEC-F255-1FB0-FE79-51DE9D22A691}"/>
              </a:ext>
            </a:extLst>
          </p:cNvPr>
          <p:cNvSpPr/>
          <p:nvPr/>
        </p:nvSpPr>
        <p:spPr>
          <a:xfrm>
            <a:off x="9268208" y="4073236"/>
            <a:ext cx="2750484" cy="2650962"/>
          </a:xfrm>
          <a:custGeom>
            <a:avLst/>
            <a:gdLst/>
            <a:ahLst/>
            <a:cxnLst/>
            <a:rect l="l" t="t" r="r" b="b"/>
            <a:pathLst>
              <a:path w="6717411" h="8229600">
                <a:moveTo>
                  <a:pt x="0" y="0"/>
                </a:moveTo>
                <a:lnTo>
                  <a:pt x="6717411" y="0"/>
                </a:lnTo>
                <a:lnTo>
                  <a:pt x="6717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A9E2A99D-9F43-A509-4CBE-A3AD3B29B30A}"/>
              </a:ext>
            </a:extLst>
          </p:cNvPr>
          <p:cNvSpPr/>
          <p:nvPr/>
        </p:nvSpPr>
        <p:spPr>
          <a:xfrm>
            <a:off x="330782" y="4266234"/>
            <a:ext cx="2750484" cy="2393606"/>
          </a:xfrm>
          <a:custGeom>
            <a:avLst/>
            <a:gdLst/>
            <a:ahLst/>
            <a:cxnLst/>
            <a:rect l="l" t="t" r="r" b="b"/>
            <a:pathLst>
              <a:path w="6717411" h="8229600">
                <a:moveTo>
                  <a:pt x="0" y="0"/>
                </a:moveTo>
                <a:lnTo>
                  <a:pt x="6717411" y="0"/>
                </a:lnTo>
                <a:lnTo>
                  <a:pt x="6717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17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96491" y="1587879"/>
            <a:ext cx="592281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lang="en-GB" altLang="zh-CN" sz="8000" kern="80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CD3DA5-C3C5-323A-839D-A5990E80A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EAEBD4-EDCA-C88D-7A38-AC858B5EB2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9E84AF-2880-05D1-FAB7-3728D3BDA386}"/>
              </a:ext>
            </a:extLst>
          </p:cNvPr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9E5EF28-C61A-B776-ED9D-4252DBF152BE}"/>
              </a:ext>
            </a:extLst>
          </p:cNvPr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B798F84-CED9-DE68-BBA2-632448699D8C}"/>
              </a:ext>
            </a:extLst>
          </p:cNvPr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71BB984-393C-58AA-8C6D-2375953133C0}"/>
              </a:ext>
            </a:extLst>
          </p:cNvPr>
          <p:cNvSpPr/>
          <p:nvPr/>
        </p:nvSpPr>
        <p:spPr>
          <a:xfrm>
            <a:off x="508000" y="330200"/>
            <a:ext cx="11176000" cy="61976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DD6791C-FBE1-7E7B-3B68-5C748A964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223" y="661403"/>
            <a:ext cx="10307923" cy="5205845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A5CBF82C-E3DE-4BBA-ACD9-5364A5F55B09}"/>
              </a:ext>
            </a:extLst>
          </p:cNvPr>
          <p:cNvSpPr/>
          <p:nvPr/>
        </p:nvSpPr>
        <p:spPr>
          <a:xfrm>
            <a:off x="6868391" y="4426527"/>
            <a:ext cx="2005445" cy="11637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62: 5 = 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12,4 (km/h)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950670-BE74-46D5-ACCE-920BC1779D22}"/>
              </a:ext>
            </a:extLst>
          </p:cNvPr>
          <p:cNvSpPr/>
          <p:nvPr/>
        </p:nvSpPr>
        <p:spPr>
          <a:xfrm>
            <a:off x="8873836" y="4426527"/>
            <a:ext cx="1818409" cy="11637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: 12 = 8 (m/s)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9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423</Words>
  <Application>Microsoft Office PowerPoint</Application>
  <PresentationFormat>Màn hình rộng</PresentationFormat>
  <Paragraphs>51</Paragraphs>
  <Slides>16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16</vt:i4>
      </vt:variant>
    </vt:vector>
  </HeadingPairs>
  <TitlesOfParts>
    <vt:vector size="33" baseType="lpstr">
      <vt:lpstr>Arial</vt:lpstr>
      <vt:lpstr>Calibri</vt:lpstr>
      <vt:lpstr>Calibri Light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196</cp:revision>
  <dcterms:created xsi:type="dcterms:W3CDTF">2023-04-19T08:21:59Z</dcterms:created>
  <dcterms:modified xsi:type="dcterms:W3CDTF">2025-02-23T16:08:08Z</dcterms:modified>
</cp:coreProperties>
</file>