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90" r:id="rId5"/>
    <p:sldMasterId id="2147483830" r:id="rId6"/>
    <p:sldMasterId id="2147483842" r:id="rId7"/>
  </p:sldMasterIdLst>
  <p:notesMasterIdLst>
    <p:notesMasterId r:id="rId28"/>
  </p:notesMasterIdLst>
  <p:sldIdLst>
    <p:sldId id="1582" r:id="rId8"/>
    <p:sldId id="7614" r:id="rId9"/>
    <p:sldId id="257" r:id="rId10"/>
    <p:sldId id="7615" r:id="rId11"/>
    <p:sldId id="259" r:id="rId12"/>
    <p:sldId id="261" r:id="rId13"/>
    <p:sldId id="1575" r:id="rId14"/>
    <p:sldId id="387" r:id="rId15"/>
    <p:sldId id="306" r:id="rId16"/>
    <p:sldId id="7724" r:id="rId17"/>
    <p:sldId id="7729" r:id="rId18"/>
    <p:sldId id="1600" r:id="rId19"/>
    <p:sldId id="7718" r:id="rId20"/>
    <p:sldId id="1585" r:id="rId21"/>
    <p:sldId id="7730" r:id="rId22"/>
    <p:sldId id="7725" r:id="rId23"/>
    <p:sldId id="332" r:id="rId24"/>
    <p:sldId id="7722" r:id="rId25"/>
    <p:sldId id="258" r:id="rId26"/>
    <p:sldId id="76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614"/>
            <p14:sldId id="257"/>
            <p14:sldId id="7615"/>
            <p14:sldId id="259"/>
            <p14:sldId id="261"/>
            <p14:sldId id="1575"/>
            <p14:sldId id="387"/>
            <p14:sldId id="306"/>
            <p14:sldId id="7724"/>
            <p14:sldId id="7729"/>
            <p14:sldId id="1600"/>
            <p14:sldId id="7718"/>
            <p14:sldId id="1585"/>
            <p14:sldId id="7730"/>
            <p14:sldId id="7725"/>
            <p14:sldId id="332"/>
            <p14:sldId id="7722"/>
            <p14:sldId id="258"/>
          </p14:sldIdLst>
        </p14:section>
        <p14:section name="Untitled Section" id="{18B50D7D-084A-40E4-9738-159A5B75918F}">
          <p14:sldIdLst>
            <p14:sldId id="76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104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kế: Hân Di zalo 0948607584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9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82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8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92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24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24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13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97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7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7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82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5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11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77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67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8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40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10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86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59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6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17780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C9ED56-0F48-2C93-FC24-318AF2E36F6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45" y="212305"/>
            <a:ext cx="1525545" cy="152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5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2.png"/><Relationship Id="rId5" Type="http://schemas.microsoft.com/office/2007/relationships/media" Target="../media/media4.mp4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2.png"/><Relationship Id="rId5" Type="http://schemas.microsoft.com/office/2007/relationships/media" Target="../media/media4.mp4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2.png"/><Relationship Id="rId5" Type="http://schemas.microsoft.com/office/2007/relationships/media" Target="../media/media4.mp4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D2415B0-42B7-7C58-F93C-2F09A2B7D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D213F5-D64E-0618-3CA8-6B89D3684F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03C785-BFF1-6550-7E44-6E5597FB0C42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5279A9F-32A5-4009-057B-ACE3CB277569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5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020FC3-8ABC-62F6-29AF-59A1A2B7D1FB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8F4A4BF-D643-13AE-5491-FFB0427FEDCE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56">
            <a:extLst>
              <a:ext uri="{FF2B5EF4-FFF2-40B4-BE49-F238E27FC236}">
                <a16:creationId xmlns:a16="http://schemas.microsoft.com/office/drawing/2014/main" id="{F1590D36-9F9A-305C-8FBD-BE7185EF1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03" y="461989"/>
            <a:ext cx="105675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Ví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dụ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Một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tô đi với vận tốc 52 km/h. Tính quãng đường ô tô đi được trong 3 giờ.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56">
            <a:extLst>
              <a:ext uri="{FF2B5EF4-FFF2-40B4-BE49-F238E27FC236}">
                <a16:creationId xmlns:a16="http://schemas.microsoft.com/office/drawing/2014/main" id="{4DF8F04B-3F5D-15E7-0B73-344E25482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540" y="1521705"/>
            <a:ext cx="9293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 quãng đường ô tô đi được trong 3 giờ là:</a:t>
            </a:r>
          </a:p>
        </p:txBody>
      </p:sp>
      <p:sp>
        <p:nvSpPr>
          <p:cNvPr id="16" name="Text Box 56">
            <a:extLst>
              <a:ext uri="{FF2B5EF4-FFF2-40B4-BE49-F238E27FC236}">
                <a16:creationId xmlns:a16="http://schemas.microsoft.com/office/drawing/2014/main" id="{B05C8743-711C-48D5-6C7C-8FF9A99BF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367" y="2229566"/>
            <a:ext cx="42708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 x 3 = 156 (km)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B7B421F2-495C-09FC-5E23-9E0CD00EAB25}"/>
              </a:ext>
            </a:extLst>
          </p:cNvPr>
          <p:cNvGrpSpPr/>
          <p:nvPr/>
        </p:nvGrpSpPr>
        <p:grpSpPr>
          <a:xfrm>
            <a:off x="735903" y="3427153"/>
            <a:ext cx="5000868" cy="2646727"/>
            <a:chOff x="1321044" y="-1151793"/>
            <a:chExt cx="6752897" cy="5529244"/>
          </a:xfrm>
        </p:grpSpPr>
        <p:pic>
          <p:nvPicPr>
            <p:cNvPr id="18" name="PA_图片 6">
              <a:extLst>
                <a:ext uri="{FF2B5EF4-FFF2-40B4-BE49-F238E27FC236}">
                  <a16:creationId xmlns:a16="http://schemas.microsoft.com/office/drawing/2014/main" id="{614D443C-1B6E-A4BD-AA20-4FD55CF4DFD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-1151793"/>
              <a:ext cx="6752897" cy="5398118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73910402-09D2-8D86-14DC-7DACEE8EDEE0}"/>
                </a:ext>
              </a:extLst>
            </p:cNvPr>
            <p:cNvSpPr txBox="1"/>
            <p:nvPr/>
          </p:nvSpPr>
          <p:spPr>
            <a:xfrm>
              <a:off x="2492848" y="69538"/>
              <a:ext cx="3864078" cy="43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Muốn tính quãng đường ta làm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208A46EE-EF33-68D7-D03B-AA725BA9EB1C}"/>
              </a:ext>
            </a:extLst>
          </p:cNvPr>
          <p:cNvSpPr/>
          <p:nvPr/>
        </p:nvSpPr>
        <p:spPr>
          <a:xfrm>
            <a:off x="563720" y="3753886"/>
            <a:ext cx="5345233" cy="2490906"/>
          </a:xfrm>
          <a:custGeom>
            <a:avLst/>
            <a:gdLst>
              <a:gd name="connsiteX0" fmla="*/ 0 w 5345233"/>
              <a:gd name="connsiteY0" fmla="*/ 415159 h 2490906"/>
              <a:gd name="connsiteX1" fmla="*/ 415159 w 5345233"/>
              <a:gd name="connsiteY1" fmla="*/ 0 h 2490906"/>
              <a:gd name="connsiteX2" fmla="*/ 969849 w 5345233"/>
              <a:gd name="connsiteY2" fmla="*/ 0 h 2490906"/>
              <a:gd name="connsiteX3" fmla="*/ 1705135 w 5345233"/>
              <a:gd name="connsiteY3" fmla="*/ 0 h 2490906"/>
              <a:gd name="connsiteX4" fmla="*/ 2395272 w 5345233"/>
              <a:gd name="connsiteY4" fmla="*/ 0 h 2490906"/>
              <a:gd name="connsiteX5" fmla="*/ 2995110 w 5345233"/>
              <a:gd name="connsiteY5" fmla="*/ 0 h 2490906"/>
              <a:gd name="connsiteX6" fmla="*/ 3730397 w 5345233"/>
              <a:gd name="connsiteY6" fmla="*/ 0 h 2490906"/>
              <a:gd name="connsiteX7" fmla="*/ 4930074 w 5345233"/>
              <a:gd name="connsiteY7" fmla="*/ 0 h 2490906"/>
              <a:gd name="connsiteX8" fmla="*/ 5345233 w 5345233"/>
              <a:gd name="connsiteY8" fmla="*/ 415159 h 2490906"/>
              <a:gd name="connsiteX9" fmla="*/ 5345233 w 5345233"/>
              <a:gd name="connsiteY9" fmla="*/ 935477 h 2490906"/>
              <a:gd name="connsiteX10" fmla="*/ 5345233 w 5345233"/>
              <a:gd name="connsiteY10" fmla="*/ 1439188 h 2490906"/>
              <a:gd name="connsiteX11" fmla="*/ 5345233 w 5345233"/>
              <a:gd name="connsiteY11" fmla="*/ 2075747 h 2490906"/>
              <a:gd name="connsiteX12" fmla="*/ 4930074 w 5345233"/>
              <a:gd name="connsiteY12" fmla="*/ 2490906 h 2490906"/>
              <a:gd name="connsiteX13" fmla="*/ 4285086 w 5345233"/>
              <a:gd name="connsiteY13" fmla="*/ 2490906 h 2490906"/>
              <a:gd name="connsiteX14" fmla="*/ 3685247 w 5345233"/>
              <a:gd name="connsiteY14" fmla="*/ 2490906 h 2490906"/>
              <a:gd name="connsiteX15" fmla="*/ 2949961 w 5345233"/>
              <a:gd name="connsiteY15" fmla="*/ 2490906 h 2490906"/>
              <a:gd name="connsiteX16" fmla="*/ 2350123 w 5345233"/>
              <a:gd name="connsiteY16" fmla="*/ 2490906 h 2490906"/>
              <a:gd name="connsiteX17" fmla="*/ 1840582 w 5345233"/>
              <a:gd name="connsiteY17" fmla="*/ 2490906 h 2490906"/>
              <a:gd name="connsiteX18" fmla="*/ 1331042 w 5345233"/>
              <a:gd name="connsiteY18" fmla="*/ 2490906 h 2490906"/>
              <a:gd name="connsiteX19" fmla="*/ 415159 w 5345233"/>
              <a:gd name="connsiteY19" fmla="*/ 2490906 h 2490906"/>
              <a:gd name="connsiteX20" fmla="*/ 0 w 5345233"/>
              <a:gd name="connsiteY20" fmla="*/ 2075747 h 2490906"/>
              <a:gd name="connsiteX21" fmla="*/ 0 w 5345233"/>
              <a:gd name="connsiteY21" fmla="*/ 1572035 h 2490906"/>
              <a:gd name="connsiteX22" fmla="*/ 0 w 5345233"/>
              <a:gd name="connsiteY22" fmla="*/ 1068324 h 2490906"/>
              <a:gd name="connsiteX23" fmla="*/ 0 w 5345233"/>
              <a:gd name="connsiteY23" fmla="*/ 415159 h 249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233" h="2490906" fill="none" extrusionOk="0">
                <a:moveTo>
                  <a:pt x="0" y="415159"/>
                </a:moveTo>
                <a:cubicBezTo>
                  <a:pt x="-4635" y="198850"/>
                  <a:pt x="161219" y="-8236"/>
                  <a:pt x="415159" y="0"/>
                </a:cubicBezTo>
                <a:cubicBezTo>
                  <a:pt x="536804" y="-5820"/>
                  <a:pt x="804401" y="4443"/>
                  <a:pt x="969849" y="0"/>
                </a:cubicBezTo>
                <a:cubicBezTo>
                  <a:pt x="1135297" y="-4443"/>
                  <a:pt x="1553903" y="14434"/>
                  <a:pt x="1705135" y="0"/>
                </a:cubicBezTo>
                <a:cubicBezTo>
                  <a:pt x="1856367" y="-14434"/>
                  <a:pt x="2078788" y="-15276"/>
                  <a:pt x="2395272" y="0"/>
                </a:cubicBezTo>
                <a:cubicBezTo>
                  <a:pt x="2711756" y="15276"/>
                  <a:pt x="2711315" y="-23098"/>
                  <a:pt x="2995110" y="0"/>
                </a:cubicBezTo>
                <a:cubicBezTo>
                  <a:pt x="3278905" y="23098"/>
                  <a:pt x="3482067" y="-669"/>
                  <a:pt x="3730397" y="0"/>
                </a:cubicBezTo>
                <a:cubicBezTo>
                  <a:pt x="3978727" y="669"/>
                  <a:pt x="4488028" y="-41408"/>
                  <a:pt x="4930074" y="0"/>
                </a:cubicBezTo>
                <a:cubicBezTo>
                  <a:pt x="5119126" y="26967"/>
                  <a:pt x="5306189" y="223050"/>
                  <a:pt x="5345233" y="415159"/>
                </a:cubicBezTo>
                <a:cubicBezTo>
                  <a:pt x="5339272" y="558170"/>
                  <a:pt x="5332930" y="783820"/>
                  <a:pt x="5345233" y="935477"/>
                </a:cubicBezTo>
                <a:cubicBezTo>
                  <a:pt x="5357536" y="1087134"/>
                  <a:pt x="5363979" y="1280418"/>
                  <a:pt x="5345233" y="1439188"/>
                </a:cubicBezTo>
                <a:cubicBezTo>
                  <a:pt x="5326487" y="1597958"/>
                  <a:pt x="5352453" y="1903312"/>
                  <a:pt x="5345233" y="2075747"/>
                </a:cubicBezTo>
                <a:cubicBezTo>
                  <a:pt x="5360915" y="2343792"/>
                  <a:pt x="5168272" y="2434822"/>
                  <a:pt x="4930074" y="2490906"/>
                </a:cubicBezTo>
                <a:cubicBezTo>
                  <a:pt x="4662954" y="2489119"/>
                  <a:pt x="4602574" y="2490530"/>
                  <a:pt x="4285086" y="2490906"/>
                </a:cubicBezTo>
                <a:cubicBezTo>
                  <a:pt x="3967598" y="2491282"/>
                  <a:pt x="3869391" y="2514524"/>
                  <a:pt x="3685247" y="2490906"/>
                </a:cubicBezTo>
                <a:cubicBezTo>
                  <a:pt x="3501103" y="2467288"/>
                  <a:pt x="3195343" y="2470895"/>
                  <a:pt x="2949961" y="2490906"/>
                </a:cubicBezTo>
                <a:cubicBezTo>
                  <a:pt x="2704579" y="2510917"/>
                  <a:pt x="2472747" y="2514632"/>
                  <a:pt x="2350123" y="2490906"/>
                </a:cubicBezTo>
                <a:cubicBezTo>
                  <a:pt x="2227499" y="2467180"/>
                  <a:pt x="1957421" y="2489805"/>
                  <a:pt x="1840582" y="2490906"/>
                </a:cubicBezTo>
                <a:cubicBezTo>
                  <a:pt x="1723743" y="2492007"/>
                  <a:pt x="1564602" y="2504559"/>
                  <a:pt x="1331042" y="2490906"/>
                </a:cubicBezTo>
                <a:cubicBezTo>
                  <a:pt x="1097482" y="2477253"/>
                  <a:pt x="818141" y="2514321"/>
                  <a:pt x="415159" y="2490906"/>
                </a:cubicBezTo>
                <a:cubicBezTo>
                  <a:pt x="173866" y="2529192"/>
                  <a:pt x="6642" y="2347660"/>
                  <a:pt x="0" y="2075747"/>
                </a:cubicBezTo>
                <a:cubicBezTo>
                  <a:pt x="-13390" y="1831483"/>
                  <a:pt x="-23644" y="1781020"/>
                  <a:pt x="0" y="1572035"/>
                </a:cubicBezTo>
                <a:cubicBezTo>
                  <a:pt x="23644" y="1363050"/>
                  <a:pt x="-21921" y="1268836"/>
                  <a:pt x="0" y="1068324"/>
                </a:cubicBezTo>
                <a:cubicBezTo>
                  <a:pt x="21921" y="867812"/>
                  <a:pt x="-16823" y="719957"/>
                  <a:pt x="0" y="415159"/>
                </a:cubicBezTo>
                <a:close/>
              </a:path>
              <a:path w="5345233" h="2490906" stroke="0" extrusionOk="0">
                <a:moveTo>
                  <a:pt x="0" y="415159"/>
                </a:moveTo>
                <a:cubicBezTo>
                  <a:pt x="-44363" y="172428"/>
                  <a:pt x="133340" y="-14575"/>
                  <a:pt x="415159" y="0"/>
                </a:cubicBezTo>
                <a:cubicBezTo>
                  <a:pt x="529832" y="13963"/>
                  <a:pt x="801241" y="6897"/>
                  <a:pt x="924699" y="0"/>
                </a:cubicBezTo>
                <a:cubicBezTo>
                  <a:pt x="1048157" y="-6897"/>
                  <a:pt x="1352405" y="2741"/>
                  <a:pt x="1479389" y="0"/>
                </a:cubicBezTo>
                <a:cubicBezTo>
                  <a:pt x="1606373" y="-2741"/>
                  <a:pt x="1950672" y="-24710"/>
                  <a:pt x="2214675" y="0"/>
                </a:cubicBezTo>
                <a:cubicBezTo>
                  <a:pt x="2478678" y="24710"/>
                  <a:pt x="2615669" y="15346"/>
                  <a:pt x="2859663" y="0"/>
                </a:cubicBezTo>
                <a:cubicBezTo>
                  <a:pt x="3103657" y="-15346"/>
                  <a:pt x="3244998" y="-8037"/>
                  <a:pt x="3414353" y="0"/>
                </a:cubicBezTo>
                <a:cubicBezTo>
                  <a:pt x="3583708" y="8037"/>
                  <a:pt x="3850117" y="-65"/>
                  <a:pt x="4014191" y="0"/>
                </a:cubicBezTo>
                <a:cubicBezTo>
                  <a:pt x="4178265" y="65"/>
                  <a:pt x="4509501" y="-24831"/>
                  <a:pt x="4930074" y="0"/>
                </a:cubicBezTo>
                <a:cubicBezTo>
                  <a:pt x="5171792" y="-25408"/>
                  <a:pt x="5366950" y="162059"/>
                  <a:pt x="5345233" y="415159"/>
                </a:cubicBezTo>
                <a:cubicBezTo>
                  <a:pt x="5332542" y="564761"/>
                  <a:pt x="5349489" y="699527"/>
                  <a:pt x="5345233" y="935477"/>
                </a:cubicBezTo>
                <a:cubicBezTo>
                  <a:pt x="5340977" y="1171427"/>
                  <a:pt x="5325954" y="1307252"/>
                  <a:pt x="5345233" y="1522218"/>
                </a:cubicBezTo>
                <a:cubicBezTo>
                  <a:pt x="5364512" y="1737184"/>
                  <a:pt x="5326530" y="1889961"/>
                  <a:pt x="5345233" y="2075747"/>
                </a:cubicBezTo>
                <a:cubicBezTo>
                  <a:pt x="5344254" y="2312912"/>
                  <a:pt x="5201219" y="2518214"/>
                  <a:pt x="4930074" y="2490906"/>
                </a:cubicBezTo>
                <a:cubicBezTo>
                  <a:pt x="4623275" y="2496149"/>
                  <a:pt x="4419647" y="2468006"/>
                  <a:pt x="4194788" y="2490906"/>
                </a:cubicBezTo>
                <a:cubicBezTo>
                  <a:pt x="3969929" y="2513806"/>
                  <a:pt x="3896171" y="2491616"/>
                  <a:pt x="3640098" y="2490906"/>
                </a:cubicBezTo>
                <a:cubicBezTo>
                  <a:pt x="3384025" y="2490197"/>
                  <a:pt x="3285951" y="2481293"/>
                  <a:pt x="3085409" y="2490906"/>
                </a:cubicBezTo>
                <a:cubicBezTo>
                  <a:pt x="2884867" y="2500519"/>
                  <a:pt x="2561010" y="2480882"/>
                  <a:pt x="2350123" y="2490906"/>
                </a:cubicBezTo>
                <a:cubicBezTo>
                  <a:pt x="2139236" y="2500930"/>
                  <a:pt x="1938930" y="2507999"/>
                  <a:pt x="1795433" y="2490906"/>
                </a:cubicBezTo>
                <a:cubicBezTo>
                  <a:pt x="1651936" y="2473814"/>
                  <a:pt x="1392697" y="2473194"/>
                  <a:pt x="1060147" y="2490906"/>
                </a:cubicBezTo>
                <a:cubicBezTo>
                  <a:pt x="727597" y="2508618"/>
                  <a:pt x="634514" y="2485216"/>
                  <a:pt x="415159" y="2490906"/>
                </a:cubicBezTo>
                <a:cubicBezTo>
                  <a:pt x="169468" y="2490264"/>
                  <a:pt x="-11082" y="2311459"/>
                  <a:pt x="0" y="2075747"/>
                </a:cubicBezTo>
                <a:cubicBezTo>
                  <a:pt x="-16534" y="1867733"/>
                  <a:pt x="7110" y="1711255"/>
                  <a:pt x="0" y="1555429"/>
                </a:cubicBezTo>
                <a:cubicBezTo>
                  <a:pt x="-7110" y="1399603"/>
                  <a:pt x="-23928" y="1251249"/>
                  <a:pt x="0" y="1001900"/>
                </a:cubicBezTo>
                <a:cubicBezTo>
                  <a:pt x="23928" y="752551"/>
                  <a:pt x="-8667" y="556448"/>
                  <a:pt x="0" y="41515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Muốn tính quãng đường,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ta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lấy vận tốc nhân với thời gian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C76DFB09-71FB-53E3-2230-FB57C4F3FFAE}"/>
              </a:ext>
            </a:extLst>
          </p:cNvPr>
          <p:cNvSpPr/>
          <p:nvPr/>
        </p:nvSpPr>
        <p:spPr>
          <a:xfrm>
            <a:off x="8139931" y="3914449"/>
            <a:ext cx="3380786" cy="2258915"/>
          </a:xfrm>
          <a:custGeom>
            <a:avLst/>
            <a:gdLst>
              <a:gd name="connsiteX0" fmla="*/ 0 w 3380786"/>
              <a:gd name="connsiteY0" fmla="*/ 376493 h 2258915"/>
              <a:gd name="connsiteX1" fmla="*/ 376493 w 3380786"/>
              <a:gd name="connsiteY1" fmla="*/ 0 h 2258915"/>
              <a:gd name="connsiteX2" fmla="*/ 823219 w 3380786"/>
              <a:gd name="connsiteY2" fmla="*/ 0 h 2258915"/>
              <a:gd name="connsiteX3" fmla="*/ 1296223 w 3380786"/>
              <a:gd name="connsiteY3" fmla="*/ 0 h 2258915"/>
              <a:gd name="connsiteX4" fmla="*/ 1874339 w 3380786"/>
              <a:gd name="connsiteY4" fmla="*/ 0 h 2258915"/>
              <a:gd name="connsiteX5" fmla="*/ 2399899 w 3380786"/>
              <a:gd name="connsiteY5" fmla="*/ 0 h 2258915"/>
              <a:gd name="connsiteX6" fmla="*/ 3004293 w 3380786"/>
              <a:gd name="connsiteY6" fmla="*/ 0 h 2258915"/>
              <a:gd name="connsiteX7" fmla="*/ 3380786 w 3380786"/>
              <a:gd name="connsiteY7" fmla="*/ 376493 h 2258915"/>
              <a:gd name="connsiteX8" fmla="*/ 3380786 w 3380786"/>
              <a:gd name="connsiteY8" fmla="*/ 863410 h 2258915"/>
              <a:gd name="connsiteX9" fmla="*/ 3380786 w 3380786"/>
              <a:gd name="connsiteY9" fmla="*/ 1380446 h 2258915"/>
              <a:gd name="connsiteX10" fmla="*/ 3380786 w 3380786"/>
              <a:gd name="connsiteY10" fmla="*/ 1882422 h 2258915"/>
              <a:gd name="connsiteX11" fmla="*/ 3004293 w 3380786"/>
              <a:gd name="connsiteY11" fmla="*/ 2258915 h 2258915"/>
              <a:gd name="connsiteX12" fmla="*/ 2478733 w 3380786"/>
              <a:gd name="connsiteY12" fmla="*/ 2258915 h 2258915"/>
              <a:gd name="connsiteX13" fmla="*/ 1953173 w 3380786"/>
              <a:gd name="connsiteY13" fmla="*/ 2258915 h 2258915"/>
              <a:gd name="connsiteX14" fmla="*/ 1506447 w 3380786"/>
              <a:gd name="connsiteY14" fmla="*/ 2258915 h 2258915"/>
              <a:gd name="connsiteX15" fmla="*/ 1033443 w 3380786"/>
              <a:gd name="connsiteY15" fmla="*/ 2258915 h 2258915"/>
              <a:gd name="connsiteX16" fmla="*/ 376493 w 3380786"/>
              <a:gd name="connsiteY16" fmla="*/ 2258915 h 2258915"/>
              <a:gd name="connsiteX17" fmla="*/ 0 w 3380786"/>
              <a:gd name="connsiteY17" fmla="*/ 1882422 h 2258915"/>
              <a:gd name="connsiteX18" fmla="*/ 0 w 3380786"/>
              <a:gd name="connsiteY18" fmla="*/ 1395505 h 2258915"/>
              <a:gd name="connsiteX19" fmla="*/ 0 w 3380786"/>
              <a:gd name="connsiteY19" fmla="*/ 938706 h 2258915"/>
              <a:gd name="connsiteX20" fmla="*/ 0 w 3380786"/>
              <a:gd name="connsiteY20" fmla="*/ 376493 h 225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0786" h="2258915" extrusionOk="0">
                <a:moveTo>
                  <a:pt x="0" y="376493"/>
                </a:moveTo>
                <a:cubicBezTo>
                  <a:pt x="-19688" y="162595"/>
                  <a:pt x="126293" y="-11727"/>
                  <a:pt x="376493" y="0"/>
                </a:cubicBezTo>
                <a:cubicBezTo>
                  <a:pt x="473439" y="-12421"/>
                  <a:pt x="663595" y="29541"/>
                  <a:pt x="823219" y="0"/>
                </a:cubicBezTo>
                <a:cubicBezTo>
                  <a:pt x="982843" y="-29541"/>
                  <a:pt x="1085729" y="27176"/>
                  <a:pt x="1296223" y="0"/>
                </a:cubicBezTo>
                <a:cubicBezTo>
                  <a:pt x="1506717" y="-27176"/>
                  <a:pt x="1746832" y="17436"/>
                  <a:pt x="1874339" y="0"/>
                </a:cubicBezTo>
                <a:cubicBezTo>
                  <a:pt x="2001846" y="-17436"/>
                  <a:pt x="2256719" y="43474"/>
                  <a:pt x="2399899" y="0"/>
                </a:cubicBezTo>
                <a:cubicBezTo>
                  <a:pt x="2543079" y="-43474"/>
                  <a:pt x="2755537" y="19014"/>
                  <a:pt x="3004293" y="0"/>
                </a:cubicBezTo>
                <a:cubicBezTo>
                  <a:pt x="3254697" y="-19021"/>
                  <a:pt x="3324352" y="191789"/>
                  <a:pt x="3380786" y="376493"/>
                </a:cubicBezTo>
                <a:cubicBezTo>
                  <a:pt x="3412842" y="577254"/>
                  <a:pt x="3348424" y="639556"/>
                  <a:pt x="3380786" y="863410"/>
                </a:cubicBezTo>
                <a:cubicBezTo>
                  <a:pt x="3413148" y="1087264"/>
                  <a:pt x="3355605" y="1164303"/>
                  <a:pt x="3380786" y="1380446"/>
                </a:cubicBezTo>
                <a:cubicBezTo>
                  <a:pt x="3405967" y="1596589"/>
                  <a:pt x="3356995" y="1779980"/>
                  <a:pt x="3380786" y="1882422"/>
                </a:cubicBezTo>
                <a:cubicBezTo>
                  <a:pt x="3420962" y="2098168"/>
                  <a:pt x="3182124" y="2297466"/>
                  <a:pt x="3004293" y="2258915"/>
                </a:cubicBezTo>
                <a:cubicBezTo>
                  <a:pt x="2822546" y="2278843"/>
                  <a:pt x="2596356" y="2234209"/>
                  <a:pt x="2478733" y="2258915"/>
                </a:cubicBezTo>
                <a:cubicBezTo>
                  <a:pt x="2361110" y="2283621"/>
                  <a:pt x="2160500" y="2200258"/>
                  <a:pt x="1953173" y="2258915"/>
                </a:cubicBezTo>
                <a:cubicBezTo>
                  <a:pt x="1745846" y="2317572"/>
                  <a:pt x="1617469" y="2247605"/>
                  <a:pt x="1506447" y="2258915"/>
                </a:cubicBezTo>
                <a:cubicBezTo>
                  <a:pt x="1395425" y="2270225"/>
                  <a:pt x="1142666" y="2254567"/>
                  <a:pt x="1033443" y="2258915"/>
                </a:cubicBezTo>
                <a:cubicBezTo>
                  <a:pt x="924220" y="2263263"/>
                  <a:pt x="558323" y="2216374"/>
                  <a:pt x="376493" y="2258915"/>
                </a:cubicBezTo>
                <a:cubicBezTo>
                  <a:pt x="224512" y="2274278"/>
                  <a:pt x="-38449" y="2087558"/>
                  <a:pt x="0" y="1882422"/>
                </a:cubicBezTo>
                <a:cubicBezTo>
                  <a:pt x="-3133" y="1744381"/>
                  <a:pt x="2339" y="1507028"/>
                  <a:pt x="0" y="1395505"/>
                </a:cubicBezTo>
                <a:cubicBezTo>
                  <a:pt x="-2339" y="1283982"/>
                  <a:pt x="12036" y="1037637"/>
                  <a:pt x="0" y="938706"/>
                </a:cubicBezTo>
                <a:cubicBezTo>
                  <a:pt x="-12036" y="839775"/>
                  <a:pt x="29755" y="607000"/>
                  <a:pt x="0" y="376493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D0860C6A-8249-6284-FFB2-B9AC5B168B35}"/>
              </a:ext>
            </a:extLst>
          </p:cNvPr>
          <p:cNvSpPr txBox="1"/>
          <p:nvPr/>
        </p:nvSpPr>
        <p:spPr>
          <a:xfrm>
            <a:off x="8366692" y="3893281"/>
            <a:ext cx="3300521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v là vận tốc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s là quãng đường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 là thời gian </a:t>
            </a:r>
          </a:p>
        </p:txBody>
      </p:sp>
      <p:sp>
        <p:nvSpPr>
          <p:cNvPr id="23" name="Rectangle: Rounded Corners 10">
            <a:extLst>
              <a:ext uri="{FF2B5EF4-FFF2-40B4-BE49-F238E27FC236}">
                <a16:creationId xmlns:a16="http://schemas.microsoft.com/office/drawing/2014/main" id="{00ABBA81-CE8C-23C7-5D0D-85747F41DB2E}"/>
              </a:ext>
            </a:extLst>
          </p:cNvPr>
          <p:cNvSpPr/>
          <p:nvPr/>
        </p:nvSpPr>
        <p:spPr>
          <a:xfrm>
            <a:off x="5875738" y="5229375"/>
            <a:ext cx="2297409" cy="895927"/>
          </a:xfrm>
          <a:custGeom>
            <a:avLst/>
            <a:gdLst>
              <a:gd name="connsiteX0" fmla="*/ 0 w 2297409"/>
              <a:gd name="connsiteY0" fmla="*/ 149324 h 895927"/>
              <a:gd name="connsiteX1" fmla="*/ 149324 w 2297409"/>
              <a:gd name="connsiteY1" fmla="*/ 0 h 895927"/>
              <a:gd name="connsiteX2" fmla="*/ 835565 w 2297409"/>
              <a:gd name="connsiteY2" fmla="*/ 0 h 895927"/>
              <a:gd name="connsiteX3" fmla="*/ 1541794 w 2297409"/>
              <a:gd name="connsiteY3" fmla="*/ 0 h 895927"/>
              <a:gd name="connsiteX4" fmla="*/ 2148085 w 2297409"/>
              <a:gd name="connsiteY4" fmla="*/ 0 h 895927"/>
              <a:gd name="connsiteX5" fmla="*/ 2297409 w 2297409"/>
              <a:gd name="connsiteY5" fmla="*/ 149324 h 895927"/>
              <a:gd name="connsiteX6" fmla="*/ 2297409 w 2297409"/>
              <a:gd name="connsiteY6" fmla="*/ 746603 h 895927"/>
              <a:gd name="connsiteX7" fmla="*/ 2148085 w 2297409"/>
              <a:gd name="connsiteY7" fmla="*/ 895927 h 895927"/>
              <a:gd name="connsiteX8" fmla="*/ 1481831 w 2297409"/>
              <a:gd name="connsiteY8" fmla="*/ 895927 h 895927"/>
              <a:gd name="connsiteX9" fmla="*/ 855553 w 2297409"/>
              <a:gd name="connsiteY9" fmla="*/ 895927 h 895927"/>
              <a:gd name="connsiteX10" fmla="*/ 149324 w 2297409"/>
              <a:gd name="connsiteY10" fmla="*/ 895927 h 895927"/>
              <a:gd name="connsiteX11" fmla="*/ 0 w 2297409"/>
              <a:gd name="connsiteY11" fmla="*/ 746603 h 895927"/>
              <a:gd name="connsiteX12" fmla="*/ 0 w 2297409"/>
              <a:gd name="connsiteY12" fmla="*/ 149324 h 89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7409" h="895927" fill="none" extrusionOk="0">
                <a:moveTo>
                  <a:pt x="0" y="149324"/>
                </a:moveTo>
                <a:cubicBezTo>
                  <a:pt x="-6230" y="59800"/>
                  <a:pt x="82071" y="-8532"/>
                  <a:pt x="149324" y="0"/>
                </a:cubicBezTo>
                <a:cubicBezTo>
                  <a:pt x="420145" y="-1104"/>
                  <a:pt x="537178" y="-33164"/>
                  <a:pt x="835565" y="0"/>
                </a:cubicBezTo>
                <a:cubicBezTo>
                  <a:pt x="1133952" y="33164"/>
                  <a:pt x="1203700" y="-1947"/>
                  <a:pt x="1541794" y="0"/>
                </a:cubicBezTo>
                <a:cubicBezTo>
                  <a:pt x="1879888" y="1947"/>
                  <a:pt x="1988813" y="3063"/>
                  <a:pt x="2148085" y="0"/>
                </a:cubicBezTo>
                <a:cubicBezTo>
                  <a:pt x="2227493" y="8778"/>
                  <a:pt x="2301506" y="76829"/>
                  <a:pt x="2297409" y="149324"/>
                </a:cubicBezTo>
                <a:cubicBezTo>
                  <a:pt x="2308166" y="438856"/>
                  <a:pt x="2274337" y="610584"/>
                  <a:pt x="2297409" y="746603"/>
                </a:cubicBezTo>
                <a:cubicBezTo>
                  <a:pt x="2305981" y="825923"/>
                  <a:pt x="2236942" y="905972"/>
                  <a:pt x="2148085" y="895927"/>
                </a:cubicBezTo>
                <a:cubicBezTo>
                  <a:pt x="1995455" y="885797"/>
                  <a:pt x="1804486" y="908845"/>
                  <a:pt x="1481831" y="895927"/>
                </a:cubicBezTo>
                <a:cubicBezTo>
                  <a:pt x="1159176" y="883009"/>
                  <a:pt x="1008038" y="903938"/>
                  <a:pt x="855553" y="895927"/>
                </a:cubicBezTo>
                <a:cubicBezTo>
                  <a:pt x="703068" y="887916"/>
                  <a:pt x="437553" y="918436"/>
                  <a:pt x="149324" y="895927"/>
                </a:cubicBezTo>
                <a:cubicBezTo>
                  <a:pt x="71852" y="889440"/>
                  <a:pt x="6398" y="825631"/>
                  <a:pt x="0" y="746603"/>
                </a:cubicBezTo>
                <a:cubicBezTo>
                  <a:pt x="-9607" y="537757"/>
                  <a:pt x="-20695" y="386728"/>
                  <a:pt x="0" y="149324"/>
                </a:cubicBezTo>
                <a:close/>
              </a:path>
              <a:path w="2297409" h="895927" stroke="0" extrusionOk="0">
                <a:moveTo>
                  <a:pt x="0" y="149324"/>
                </a:moveTo>
                <a:cubicBezTo>
                  <a:pt x="-11875" y="63256"/>
                  <a:pt x="54512" y="-3424"/>
                  <a:pt x="149324" y="0"/>
                </a:cubicBezTo>
                <a:cubicBezTo>
                  <a:pt x="360299" y="13488"/>
                  <a:pt x="491459" y="-16315"/>
                  <a:pt x="755615" y="0"/>
                </a:cubicBezTo>
                <a:cubicBezTo>
                  <a:pt x="1019771" y="16315"/>
                  <a:pt x="1208335" y="15009"/>
                  <a:pt x="1381893" y="0"/>
                </a:cubicBezTo>
                <a:cubicBezTo>
                  <a:pt x="1555451" y="-15009"/>
                  <a:pt x="1976024" y="-475"/>
                  <a:pt x="2148085" y="0"/>
                </a:cubicBezTo>
                <a:cubicBezTo>
                  <a:pt x="2216931" y="-2413"/>
                  <a:pt x="2290595" y="54711"/>
                  <a:pt x="2297409" y="149324"/>
                </a:cubicBezTo>
                <a:cubicBezTo>
                  <a:pt x="2311201" y="325755"/>
                  <a:pt x="2315221" y="605580"/>
                  <a:pt x="2297409" y="746603"/>
                </a:cubicBezTo>
                <a:cubicBezTo>
                  <a:pt x="2293991" y="826986"/>
                  <a:pt x="2222763" y="893561"/>
                  <a:pt x="2148085" y="895927"/>
                </a:cubicBezTo>
                <a:cubicBezTo>
                  <a:pt x="1995557" y="922636"/>
                  <a:pt x="1772432" y="893517"/>
                  <a:pt x="1521807" y="895927"/>
                </a:cubicBezTo>
                <a:cubicBezTo>
                  <a:pt x="1271182" y="898337"/>
                  <a:pt x="1111903" y="896006"/>
                  <a:pt x="915516" y="895927"/>
                </a:cubicBezTo>
                <a:cubicBezTo>
                  <a:pt x="719129" y="895848"/>
                  <a:pt x="379581" y="858772"/>
                  <a:pt x="149324" y="895927"/>
                </a:cubicBezTo>
                <a:cubicBezTo>
                  <a:pt x="53469" y="909479"/>
                  <a:pt x="6911" y="827575"/>
                  <a:pt x="0" y="746603"/>
                </a:cubicBezTo>
                <a:cubicBezTo>
                  <a:pt x="18810" y="609475"/>
                  <a:pt x="-17169" y="332646"/>
                  <a:pt x="0" y="1493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s = v x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1917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20" grpId="0" animBg="1"/>
      <p:bldP spid="21" grpId="0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7BB936-C12B-ABBB-C438-24B776CF5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3F762A-6A08-1D80-E348-C69E295BE1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E60E7C-5F1F-50DF-93A9-DE8AEF32B522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4711185-59D1-572E-D1E6-7C41F5869A26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493D172-FC3A-8842-7B10-90D412D62213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D6FC120-6BED-0E3D-5D34-DE55A5DFCE1C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56">
            <a:extLst>
              <a:ext uri="{FF2B5EF4-FFF2-40B4-BE49-F238E27FC236}">
                <a16:creationId xmlns:a16="http://schemas.microsoft.com/office/drawing/2014/main" id="{E083F071-4563-AEF1-A3DA-1ADA30ACB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715866"/>
            <a:ext cx="101934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vi-V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vi-VN" altLang="zh-CN" sz="36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toán: Một con thỏ chạy với vận tốc 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14m/s. t</a:t>
            </a:r>
            <a:r>
              <a:rPr kumimoji="0" lang="vi-VN" altLang="zh-CN" sz="36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ính quãng đường con thỏ chạy trong 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 gi</a:t>
            </a:r>
            <a:r>
              <a:rPr kumimoji="0" lang="vi-VN" altLang="zh-CN" sz="36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ây</a:t>
            </a:r>
            <a:r>
              <a:rPr lang="vi-VN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vi-V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6">
            <a:extLst>
              <a:ext uri="{FF2B5EF4-FFF2-40B4-BE49-F238E27FC236}">
                <a16:creationId xmlns:a16="http://schemas.microsoft.com/office/drawing/2014/main" id="{B4234E1A-F16B-8572-A9E3-79935E38A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2323447"/>
            <a:ext cx="101934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lvl="0" algn="ctr"/>
            <a:r>
              <a:rPr lang="vi-VN" altLang="zh-CN" sz="40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Quãng đường con thỏ chạy trong </a:t>
            </a:r>
            <a:r>
              <a:rPr lang="en-US" altLang="zh-CN" sz="40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 gi</a:t>
            </a:r>
            <a:r>
              <a:rPr lang="vi-VN" altLang="zh-CN" sz="40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ây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4000" b="1" noProof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x 40 = 560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số: </a:t>
            </a:r>
            <a:r>
              <a:rPr lang="en-US" sz="4000" b="1" noProof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392981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96491" y="1587879"/>
            <a:ext cx="592281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lang="en-GB" altLang="zh-CN" sz="8000" kern="80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CD3DA5-C3C5-323A-839D-A5990E80A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EAEBD4-EDCA-C88D-7A38-AC858B5EB2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9E84AF-2880-05D1-FAB7-3728D3BDA386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9E5EF28-C61A-B776-ED9D-4252DBF152BE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B798F84-CED9-DE68-BBA2-632448699D8C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71BB984-393C-58AA-8C6D-2375953133C0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85F36A-7D2D-D1FE-02B9-E15B0E831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70" y="1064530"/>
            <a:ext cx="10735660" cy="5054414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2DC0079C-AF72-5FC2-FF13-484C6D3835AE}"/>
              </a:ext>
            </a:extLst>
          </p:cNvPr>
          <p:cNvSpPr/>
          <p:nvPr/>
        </p:nvSpPr>
        <p:spPr>
          <a:xfrm>
            <a:off x="5278582" y="4675909"/>
            <a:ext cx="1891145" cy="11175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9 = 108 (m)</a:t>
            </a:r>
            <a:endParaRPr lang="vi-V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249E2F2-60B0-51BC-31DC-AA3BF90F2BD7}"/>
              </a:ext>
            </a:extLst>
          </p:cNvPr>
          <p:cNvSpPr/>
          <p:nvPr/>
        </p:nvSpPr>
        <p:spPr>
          <a:xfrm>
            <a:off x="7259782" y="4675909"/>
            <a:ext cx="1891145" cy="11175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12 = 276 (m)</a:t>
            </a:r>
            <a:endParaRPr lang="vi-V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60E6A2-A5E9-C768-C617-87118C02DFDA}"/>
              </a:ext>
            </a:extLst>
          </p:cNvPr>
          <p:cNvSpPr/>
          <p:nvPr/>
        </p:nvSpPr>
        <p:spPr>
          <a:xfrm>
            <a:off x="9239828" y="4675909"/>
            <a:ext cx="1891145" cy="11175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x 2,5 = 92,5 (km)</a:t>
            </a:r>
            <a:endParaRPr lang="vi-V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9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B1D6CDB-A486-6FAF-7051-492EE581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8B8CBC-6067-B8DD-2E50-670A330B86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06BBF35-9E35-4DDB-AE2F-3737E9CDA239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E5A7CF1-0C7C-1958-488E-4D4C07BB9B42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BB21196-3A5C-B08A-4035-75FA87C887D3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666C823-678D-6F34-C109-90B50E1F0550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56">
            <a:extLst>
              <a:ext uri="{FF2B5EF4-FFF2-40B4-BE49-F238E27FC236}">
                <a16:creationId xmlns:a16="http://schemas.microsoft.com/office/drawing/2014/main" id="{100F597D-201F-3679-2E65-0019A76F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81" y="518850"/>
            <a:ext cx="107280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vi-VN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 Khuê đi xe đạp với vận tốc 13 km/h. Tính quãng đường anh Khuê đi xe đạp được trong 30 phút.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A231530-5612-6387-682E-E872408A5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970" y="2049378"/>
            <a:ext cx="3733939" cy="3959893"/>
          </a:xfrm>
          <a:prstGeom prst="rect">
            <a:avLst/>
          </a:prstGeom>
        </p:spPr>
      </p:pic>
      <p:sp>
        <p:nvSpPr>
          <p:cNvPr id="9" name="Text Box 56">
            <a:extLst>
              <a:ext uri="{FF2B5EF4-FFF2-40B4-BE49-F238E27FC236}">
                <a16:creationId xmlns:a16="http://schemas.microsoft.com/office/drawing/2014/main" id="{918E7567-BF91-F23C-4144-E7C6D68F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751" y="2049378"/>
            <a:ext cx="666511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30 phút = 0,5 giờ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anh Khuê đi xe đạp được trong 30 phút là: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× 0,5 = 6,5(km)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6,5 km. </a:t>
            </a:r>
          </a:p>
        </p:txBody>
      </p:sp>
    </p:spTree>
    <p:extLst>
      <p:ext uri="{BB962C8B-B14F-4D97-AF65-F5344CB8AC3E}">
        <p14:creationId xmlns:p14="http://schemas.microsoft.com/office/powerpoint/2010/main" val="425021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A87F423-6015-596F-7889-C5D71BCA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6FC98E-67E3-CC49-B888-32E3BCC5C1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276836-229C-3788-8B36-8C7F35454527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E4FC4FF-B777-6B85-5596-205DFE2A7BC2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88BC833-910D-AE0A-E1E3-8A99BF512F79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6706AB9-EE83-025F-D308-E4CE9717FEB8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56">
            <a:extLst>
              <a:ext uri="{FF2B5EF4-FFF2-40B4-BE49-F238E27FC236}">
                <a16:creationId xmlns:a16="http://schemas.microsoft.com/office/drawing/2014/main" id="{325ADEFD-C549-1C0E-C481-B69FD3F8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715866"/>
            <a:ext cx="101934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vi-VN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Một máy bay bay với vận tốc 200 m/s. Hỏi trong 1 phút máy bay đó bay được bao nhiêu ki-lô-mét?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6">
            <a:extLst>
              <a:ext uri="{FF2B5EF4-FFF2-40B4-BE49-F238E27FC236}">
                <a16:creationId xmlns:a16="http://schemas.microsoft.com/office/drawing/2014/main" id="{BB4396CF-65CA-96D3-44A4-041568A55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2323447"/>
            <a:ext cx="1019348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1 phút = 60 giây</a:t>
            </a:r>
          </a:p>
          <a:p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1 phút máy bay đó bay được số mét là: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× 60 = 12 000 (m)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12 000 m = 12 km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12 km</a:t>
            </a:r>
          </a:p>
        </p:txBody>
      </p:sp>
    </p:spTree>
    <p:extLst>
      <p:ext uri="{BB962C8B-B14F-4D97-AF65-F5344CB8AC3E}">
        <p14:creationId xmlns:p14="http://schemas.microsoft.com/office/powerpoint/2010/main" val="260983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424997" y="2631544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2FC7025-B29E-E64D-FD7F-5E62792E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5E7183-4DD7-EFF7-8456-6C09F7F6E4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ED29F7A-CE62-736C-C5F5-F899B58F28A7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1362F4-BEE9-AE41-9BBA-AA7EA73DA752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9EB0C8-E5FE-F42F-5D7B-EF4EF904CE62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36CEAAD-3464-F29F-3558-B999B965E433}"/>
              </a:ext>
            </a:extLst>
          </p:cNvPr>
          <p:cNvSpPr/>
          <p:nvPr/>
        </p:nvSpPr>
        <p:spPr>
          <a:xfrm>
            <a:off x="508000" y="283574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0" descr="Nobi Nobita – Wikipedia tiếng Việt">
            <a:extLst>
              <a:ext uri="{FF2B5EF4-FFF2-40B4-BE49-F238E27FC236}">
                <a16:creationId xmlns:a16="http://schemas.microsoft.com/office/drawing/2014/main" id="{4CAC250C-534B-F55D-B521-E7A32E971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/>
          <a:stretch/>
        </p:blipFill>
        <p:spPr bwMode="auto">
          <a:xfrm flipH="1">
            <a:off x="1280002" y="2400300"/>
            <a:ext cx="3797363" cy="41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1D506FDC-F59C-3CAB-C0A3-7EA05A4F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154" y="2597728"/>
            <a:ext cx="2506721" cy="37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997D42AE-5390-DCEC-EAA7-53F00A5B37FA}"/>
              </a:ext>
            </a:extLst>
          </p:cNvPr>
          <p:cNvSpPr/>
          <p:nvPr/>
        </p:nvSpPr>
        <p:spPr>
          <a:xfrm>
            <a:off x="1280002" y="401586"/>
            <a:ext cx="4886425" cy="1551250"/>
          </a:xfrm>
          <a:prstGeom prst="wedgeRoundRectCallout">
            <a:avLst>
              <a:gd name="adj1" fmla="val -10526"/>
              <a:gd name="adj2" fmla="val 8393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kern="1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tính quãng đường ta làm như thế nào?</a:t>
            </a: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16705C45-51F7-44C9-A447-4C6810D16D82}"/>
              </a:ext>
            </a:extLst>
          </p:cNvPr>
          <p:cNvSpPr/>
          <p:nvPr/>
        </p:nvSpPr>
        <p:spPr>
          <a:xfrm>
            <a:off x="6735165" y="401586"/>
            <a:ext cx="4706380" cy="1860160"/>
          </a:xfrm>
          <a:prstGeom prst="wedgeRoundRectCallout">
            <a:avLst>
              <a:gd name="adj1" fmla="val -1574"/>
              <a:gd name="adj2" fmla="val 7041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kern="1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tính quãng đường ta lây vận tốc nhân với thời gian</a:t>
            </a:r>
          </a:p>
        </p:txBody>
      </p:sp>
    </p:spTree>
    <p:extLst>
      <p:ext uri="{BB962C8B-B14F-4D97-AF65-F5344CB8AC3E}">
        <p14:creationId xmlns:p14="http://schemas.microsoft.com/office/powerpoint/2010/main" val="46517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32764" y="2134395"/>
            <a:ext cx="6961910" cy="144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tập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6615" y="3991832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203831" y="2192994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361678" y="4334128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46514" y="953984"/>
            <a:ext cx="8653154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Một ô tô đi được 120 km trong 2 giờ 30 phút.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tốc của ô tô là: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7261203" y="2916051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11498" y="3470676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48 km/h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9867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40 km/h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45 km/h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686296" y="1215241"/>
            <a:ext cx="923900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ô tô khởi hành từ A lúc 7 giờ 30 phút và đến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lúc 10 giờ 15 phút. Tính vận tốc của ô tô biết quãng đường AB dài 154 km.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200731" y="3506302"/>
              <a:ext cx="26953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56 km/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9867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58 km/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867907" y="5253184"/>
              <a:ext cx="257024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60 km/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79022" y="1310244"/>
            <a:ext cx="90450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 = 900 km; t = 1,25 giờ; v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720 km/h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72 km/h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730 km/h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758744" y="2079319"/>
            <a:ext cx="10671464" cy="178676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138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BÀI TOÁN VỀ TÌM QUÃNG ĐƯỜNG</a:t>
            </a:r>
            <a:endParaRPr kumimoji="0" lang="vi-VN" altLang="zh-CN" sz="4800" b="1" i="0" u="none" strike="noStrike" kern="800" cap="none" spc="0" normalizeH="0" baseline="0" noProof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Verdana" panose="020B0604030504040204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được quãng đường của chuyển động đều khi biết thời gian và vận tốc.</a:t>
            </a:r>
          </a:p>
          <a:p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giải quyết một số tình huống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877069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000493" y="493615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7764458" y="4958853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5054525" y="583748"/>
            <a:ext cx="1930315" cy="609658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7435" y="1671006"/>
            <a:ext cx="2014284" cy="450119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041902" y="4583552"/>
            <a:ext cx="1160305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77200" y="4953000"/>
            <a:ext cx="3201211" cy="1424539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8200"/>
            <a:ext cx="6982557" cy="23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532</Words>
  <Application>Microsoft Office PowerPoint</Application>
  <PresentationFormat>Màn hình rộng</PresentationFormat>
  <Paragraphs>67</Paragraphs>
  <Slides>20</Slides>
  <Notes>6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20</vt:i4>
      </vt:variant>
    </vt:vector>
  </HeadingPairs>
  <TitlesOfParts>
    <vt:vector size="41" baseType="lpstr">
      <vt:lpstr>#9Slide02 Noi dung dai</vt:lpstr>
      <vt:lpstr>#9Slide03 IcielNovecento sans E</vt:lpstr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2_Office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197</cp:revision>
  <dcterms:created xsi:type="dcterms:W3CDTF">2023-04-19T08:21:59Z</dcterms:created>
  <dcterms:modified xsi:type="dcterms:W3CDTF">2025-03-01T05:36:19Z</dcterms:modified>
</cp:coreProperties>
</file>