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  <p:sldMasterId id="2147483763" r:id="rId5"/>
    <p:sldMasterId id="2147483775" r:id="rId6"/>
  </p:sldMasterIdLst>
  <p:notesMasterIdLst>
    <p:notesMasterId r:id="rId27"/>
  </p:notesMasterIdLst>
  <p:sldIdLst>
    <p:sldId id="1582" r:id="rId7"/>
    <p:sldId id="1817239730" r:id="rId8"/>
    <p:sldId id="1575" r:id="rId9"/>
    <p:sldId id="387" r:id="rId10"/>
    <p:sldId id="7671" r:id="rId11"/>
    <p:sldId id="1817239725" r:id="rId12"/>
    <p:sldId id="1585" r:id="rId13"/>
    <p:sldId id="1817239727" r:id="rId14"/>
    <p:sldId id="1817239729" r:id="rId15"/>
    <p:sldId id="1817239731" r:id="rId16"/>
    <p:sldId id="1817239732" r:id="rId17"/>
    <p:sldId id="332" r:id="rId18"/>
    <p:sldId id="3407" r:id="rId19"/>
    <p:sldId id="287" r:id="rId20"/>
    <p:sldId id="296" r:id="rId21"/>
    <p:sldId id="297" r:id="rId22"/>
    <p:sldId id="3408" r:id="rId23"/>
    <p:sldId id="291" r:id="rId24"/>
    <p:sldId id="258" r:id="rId25"/>
    <p:sldId id="76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1817239730"/>
            <p14:sldId id="1575"/>
            <p14:sldId id="387"/>
            <p14:sldId id="7671"/>
            <p14:sldId id="1817239725"/>
            <p14:sldId id="1585"/>
            <p14:sldId id="1817239727"/>
            <p14:sldId id="1817239729"/>
            <p14:sldId id="1817239731"/>
            <p14:sldId id="1817239732"/>
            <p14:sldId id="332"/>
            <p14:sldId id="3407"/>
            <p14:sldId id="287"/>
            <p14:sldId id="296"/>
            <p14:sldId id="297"/>
            <p14:sldId id="3408"/>
            <p14:sldId id="291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ABF"/>
    <a:srgbClr val="7FA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99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F45BE-7023-70E4-8198-2FC102A05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048DA57E-B836-42A9-288D-5C7BA742A1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8C95D77B-5EF4-A8DE-9E68-25F5208BF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63B2333-2E38-7FE8-66F4-E1ED9DF5CB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079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B24C5-D0C7-915C-F23C-F072A39C3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5327A15A-8448-6606-F02E-D67A4377A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BF16BD18-13F9-D660-BC56-916936A8B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A459286-A618-E988-7E0F-6DA5A9338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2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78288-786E-BB22-A799-5571C8210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2273129A-00A9-18C7-2705-A096B662B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94DBEC0F-A41B-5D0F-8CEB-144FE05BE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D1EB39C-68DD-DBAB-DAA7-2B6F73450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347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6A356-F2F5-DA9F-15D6-18C91B59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BE36C3E7-7A83-0DC8-896C-04EA764A5E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1A103493-18DE-6C61-96C2-03C0EEE35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BD384E0-282E-327C-C09E-132DB850E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66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95A4A-61E5-6866-2A3D-A60209436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2A964AD4-BEAA-0DF2-0801-1F9E4ED98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7F255A3E-EA5C-C186-B8E0-F93012AD5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1F8E37D-CCD5-E05B-58D3-F2A19ADBC5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43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DAE02-C80E-91F3-3C40-B1A807FAD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C35708BD-2E55-27F9-A85E-1AF98C4949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29DF3D98-5FE5-0B9A-B4F5-FABEE7B62F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CA2D5CC-AF80-8A67-5A10-1EF6D1FEA3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296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A2115-95BD-3904-29F9-5BD40EC8A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3DB6D632-F2A2-9768-2949-209A97D62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7404928D-9202-9041-F9B9-573AC885B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F8F248-E171-6F39-35CF-0BA8A9810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79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92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79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84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1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84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88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2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08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9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85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63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139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0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466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460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707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10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521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9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322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9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8" y="74013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2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80" y="-89031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1564A14-2253-D1F4-CA2B-FAB95DAB7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D823D0-DF0A-1375-77DF-8C7A00FA2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1BB3EC-C77B-4B16-4FB6-96C081ECA7D2}"/>
              </a:ext>
            </a:extLst>
          </p:cNvPr>
          <p:cNvSpPr/>
          <p:nvPr/>
        </p:nvSpPr>
        <p:spPr>
          <a:xfrm>
            <a:off x="261258" y="762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0B010013-9D60-35EF-6E3F-5981800416C7}"/>
              </a:ext>
            </a:extLst>
          </p:cNvPr>
          <p:cNvSpPr txBox="1"/>
          <p:nvPr/>
        </p:nvSpPr>
        <p:spPr>
          <a:xfrm>
            <a:off x="1188689" y="514690"/>
            <a:ext cx="1019397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 u="sng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lvl="0" algn="ctr"/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Đổi: 65 cm = 0,65 m;  70 cm = 0,7 m</a:t>
            </a:r>
            <a:endParaRPr lang="vi-VN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0" indent="-742950">
              <a:buAutoNum type="alphaLcParenR"/>
            </a:pP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tích của thùng gỗ đó là:</a:t>
            </a:r>
            <a:endParaRPr lang="vi-VN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0,65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=0,546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</a:t>
            </a:r>
            <a:r>
              <a:rPr lang="nl-NL" sz="36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Diện tích xung quanh của thùng gỗ đó là:</a:t>
            </a:r>
            <a:endParaRPr lang="vi-VN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(1,2+0,7)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2×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0,65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2,47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</a:t>
            </a:r>
            <a:r>
              <a:rPr lang="nl-NL" sz="36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mét vuông gỗ để làm chiếc thùng là:</a:t>
            </a:r>
            <a:endParaRPr lang="vi-VN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2,47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1,2×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3,31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</a:t>
            </a:r>
            <a:r>
              <a:rPr lang="nl-NL" sz="36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a) 0,546 m</a:t>
            </a:r>
            <a:r>
              <a:rPr lang="nl-NL" sz="36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3,31 m</a:t>
            </a:r>
            <a:r>
              <a:rPr lang="nl-NL" sz="3600" b="1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606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F29B589-8EB5-282C-BB5C-01E3E1709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BF18E8-283D-4E88-2E88-54E919E78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CF7106-E7A9-4834-AACE-BB9E066D8022}"/>
              </a:ext>
            </a:extLst>
          </p:cNvPr>
          <p:cNvSpPr/>
          <p:nvPr/>
        </p:nvSpPr>
        <p:spPr>
          <a:xfrm>
            <a:off x="312057" y="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D0A8538-8038-D3E0-E981-3BBD3AC0C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514" y="432492"/>
            <a:ext cx="9860972" cy="53760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D806541-05B7-3CF6-A247-58E519B0F014}"/>
              </a:ext>
            </a:extLst>
          </p:cNvPr>
          <p:cNvSpPr/>
          <p:nvPr/>
        </p:nvSpPr>
        <p:spPr>
          <a:xfrm>
            <a:off x="9435912" y="3878964"/>
            <a:ext cx="563526" cy="5838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88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2033788" cy="2033846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1620982" y="302324"/>
            <a:ext cx="1034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/>
              <a:t>Một hình hộp chữ nhật có chiều dài 8 cm, chiều rộng 5 cm và chiều cao 10 cm. Hỏi diện tích xung quanh của hình hộp chữ nhật này là bao nhiêu?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222306" y="302324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289202" y="2917903"/>
            <a:ext cx="11875575" cy="189388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5400" b="1">
                <a:solidFill>
                  <a:srgbClr val="0000FF"/>
                </a:solidFill>
                <a:latin typeface="Calibri" panose="020F0502020204030204"/>
              </a:rPr>
              <a:t>: 260 cm</a:t>
            </a:r>
            <a:r>
              <a:rPr lang="en-US" sz="5400" b="1" baseline="30000">
                <a:solidFill>
                  <a:srgbClr val="0000FF"/>
                </a:solidFill>
                <a:latin typeface="Calibri" panose="020F0502020204030204"/>
              </a:rPr>
              <a:t>2</a:t>
            </a:r>
            <a:endParaRPr kumimoji="0" lang="en-US" sz="5400" b="0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1" y="162564"/>
            <a:ext cx="11791333" cy="1598812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082220" y="166081"/>
            <a:ext cx="107965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/>
              <a:t>Một hình lập phương có cạnh dài 6 cm. Hỏi diện tích toàn phần của hình lập phương này là bao nhiêu?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99159" y="1962332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66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6600" b="1">
                <a:solidFill>
                  <a:srgbClr val="0000FF"/>
                </a:solidFill>
                <a:latin typeface="Calibri" panose="020F0502020204030204"/>
              </a:rPr>
              <a:t>: 144 cm</a:t>
            </a:r>
            <a:r>
              <a:rPr lang="en-US" sz="6600" b="1" baseline="30000">
                <a:solidFill>
                  <a:srgbClr val="0000FF"/>
                </a:solidFill>
                <a:latin typeface="Calibri" panose="020F0502020204030204"/>
              </a:rPr>
              <a:t>2</a:t>
            </a:r>
            <a:endParaRPr kumimoji="0" lang="en-US" sz="6600" b="0" i="1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5144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99857" y="162564"/>
            <a:ext cx="11874179" cy="144582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1891656" y="381892"/>
            <a:ext cx="10049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ô tô đi quãng đường 120 km trong 2 giờ. Hỏi vận tốc trung bình của ô tô là bao nhiêu km/h?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65991" y="1722272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72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7200" b="1">
                <a:solidFill>
                  <a:srgbClr val="0000FF"/>
                </a:solidFill>
                <a:latin typeface="Calibri" panose="020F0502020204030204"/>
              </a:rPr>
              <a:t>: 60 km/h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739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1" y="162564"/>
            <a:ext cx="11697815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423389" y="257272"/>
            <a:ext cx="9162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đi xe đạp với vận tốc 15 km/h trong 3 giờ. Hỏi quãng đường người đó đi được là bao nhiêu km?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0" y="1588199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45 km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24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4" name="Picture 3" descr="A cartoon face with a blue rectangle&#10;&#10;Description automatically generated">
            <a:extLst>
              <a:ext uri="{FF2B5EF4-FFF2-40B4-BE49-F238E27FC236}">
                <a16:creationId xmlns:a16="http://schemas.microsoft.com/office/drawing/2014/main" id="{D07272EE-93C8-44A2-8E86-993C68DCE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7984" r="14273" b="13469"/>
          <a:stretch/>
        </p:blipFill>
        <p:spPr>
          <a:xfrm>
            <a:off x="3045342" y="3041902"/>
            <a:ext cx="6219344" cy="341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600F11-96D2-DA5C-2EF8-F82D08DBF16A}"/>
              </a:ext>
            </a:extLst>
          </p:cNvPr>
          <p:cNvSpPr txBox="1"/>
          <p:nvPr/>
        </p:nvSpPr>
        <p:spPr>
          <a:xfrm>
            <a:off x="3523660" y="3882301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!!!</a:t>
            </a:r>
          </a:p>
        </p:txBody>
      </p:sp>
      <p:pic>
        <p:nvPicPr>
          <p:cNvPr id="2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37D63EA0-45CC-FABC-1C57-5BB123BFA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72018-5A2C-BDCF-4B1D-BB9709017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216" y="495595"/>
            <a:ext cx="8297375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9D33A35-C4D1-A668-1383-3CEA8655B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BAC30-13D5-0734-BB22-12024DD0D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47D3A5-AC49-8F7E-E4AD-9EA111E484C1}"/>
              </a:ext>
            </a:extLst>
          </p:cNvPr>
          <p:cNvSpPr/>
          <p:nvPr/>
        </p:nvSpPr>
        <p:spPr>
          <a:xfrm>
            <a:off x="261258" y="762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1800F8A-9B17-B6E3-D704-AE964EEA31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18"/>
          <a:stretch/>
        </p:blipFill>
        <p:spPr>
          <a:xfrm>
            <a:off x="1101437" y="764886"/>
            <a:ext cx="9728778" cy="522662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E60DC96-A36F-BFF8-3AD4-66E5D86D50B5}"/>
              </a:ext>
            </a:extLst>
          </p:cNvPr>
          <p:cNvSpPr/>
          <p:nvPr/>
        </p:nvSpPr>
        <p:spPr>
          <a:xfrm>
            <a:off x="3927764" y="2732809"/>
            <a:ext cx="488372" cy="800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CBD5A47-69F9-F6F7-F3B1-7CE0E9FFDDC3}"/>
              </a:ext>
            </a:extLst>
          </p:cNvPr>
          <p:cNvSpPr/>
          <p:nvPr/>
        </p:nvSpPr>
        <p:spPr>
          <a:xfrm>
            <a:off x="9015846" y="2732809"/>
            <a:ext cx="488372" cy="800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7D0D0C3C-0ECA-8452-61B9-FEBE7D452EB4}"/>
              </a:ext>
            </a:extLst>
          </p:cNvPr>
          <p:cNvSpPr/>
          <p:nvPr/>
        </p:nvSpPr>
        <p:spPr>
          <a:xfrm>
            <a:off x="3683578" y="4568536"/>
            <a:ext cx="488372" cy="82434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2CB4E26C-053D-CB38-48C3-D135F726009A}"/>
              </a:ext>
            </a:extLst>
          </p:cNvPr>
          <p:cNvSpPr/>
          <p:nvPr/>
        </p:nvSpPr>
        <p:spPr>
          <a:xfrm>
            <a:off x="7426036" y="4592782"/>
            <a:ext cx="488372" cy="800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vi-V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512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839973" y="2007066"/>
            <a:ext cx="10729538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144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ÔN TẬP CHỦ ĐỀ </a:t>
            </a:r>
            <a:r>
              <a:rPr lang="en-US" sz="4400" b="1">
                <a:solidFill>
                  <a:srgbClr val="FF0000"/>
                </a:solidFill>
                <a:latin typeface="+mj-lt"/>
              </a:rPr>
              <a:t>6 ( TIẾP THEO)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850606" y="2889754"/>
            <a:ext cx="8537944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toán được với được số đo diện tích, số đo thể tích.</a:t>
            </a:r>
            <a:endParaRPr lang="vi-VN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Giải được bài toán liên quan đến quãng đường, thời gian và vận tốc.</a:t>
            </a:r>
            <a:endParaRPr lang="vi-VN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Vận dụng được việc tính diện tích xung quanh, thể tích hình hộp chữ nhật và thực tiễn.</a:t>
            </a:r>
            <a:endParaRPr lang="vi-VN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ra được hình khai triển của hình hộp chữ nhật, phát triển tư duy.</a:t>
            </a:r>
            <a:endParaRPr lang="vi-VN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0477524-C9FE-20C6-4DA3-4A6AE9D2B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22A37-93B4-37D8-FEB5-9D283450C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01A94196-D1FF-739E-C27B-7B12BB2E39D5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37C90FEB-6528-E47E-5CB2-74A26D6A6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4173DF2-6937-850F-A185-5BF5C7081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F50EDE-C252-85C5-B040-E8F6F15E3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2EB04A-67D1-5ED5-4B0F-827264DE3825}"/>
              </a:ext>
            </a:extLst>
          </p:cNvPr>
          <p:cNvSpPr/>
          <p:nvPr/>
        </p:nvSpPr>
        <p:spPr>
          <a:xfrm>
            <a:off x="261258" y="762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ộp Văn bản 11">
            <a:extLst>
              <a:ext uri="{FF2B5EF4-FFF2-40B4-BE49-F238E27FC236}">
                <a16:creationId xmlns:a16="http://schemas.microsoft.com/office/drawing/2014/main" id="{94A2BF13-013B-D78F-70FE-FDC968AD6AFE}"/>
              </a:ext>
            </a:extLst>
          </p:cNvPr>
          <p:cNvSpPr txBox="1"/>
          <p:nvPr/>
        </p:nvSpPr>
        <p:spPr>
          <a:xfrm>
            <a:off x="872341" y="177800"/>
            <a:ext cx="99970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vi-VN" sz="3600" b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Ngày Chủ nhật, Lân được bố mẹ cho đi chơi. Thời gian Lân xem xiếc là 1 giờ 45 phút. Sau đó Lân vào công viên chơi 50 phút. Tính thời gian Lân xem xiếc và chơi trong công viên.</a:t>
            </a:r>
          </a:p>
        </p:txBody>
      </p:sp>
      <p:sp>
        <p:nvSpPr>
          <p:cNvPr id="6" name="Hộp Văn bản 11">
            <a:extLst>
              <a:ext uri="{FF2B5EF4-FFF2-40B4-BE49-F238E27FC236}">
                <a16:creationId xmlns:a16="http://schemas.microsoft.com/office/drawing/2014/main" id="{A2286FB9-B3DE-862A-4A1F-CE2BD96DA5A5}"/>
              </a:ext>
            </a:extLst>
          </p:cNvPr>
          <p:cNvSpPr txBox="1"/>
          <p:nvPr/>
        </p:nvSpPr>
        <p:spPr>
          <a:xfrm>
            <a:off x="787401" y="3123250"/>
            <a:ext cx="105156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Lân xem xiếc và chơi trong công viên là:</a:t>
            </a:r>
            <a:endParaRPr lang="vi-V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giờ 45 phút + 50 phút = 1 giờ 95 phút</a:t>
            </a:r>
            <a:endParaRPr lang="vi-V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giờ 95 phút = 2 giờ 35 phút (đổi 95 phút = 1 giờ 35 phút)</a:t>
            </a:r>
            <a:endParaRPr lang="vi-V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2 giờ 35 phút</a:t>
            </a:r>
            <a:endParaRPr lang="vi-V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45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B88BF03-A0CD-BC75-1338-CEE6D71E6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A2CCC-6AD6-C089-BD0F-B85020984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172217-F092-CDA9-7170-5A0186BF148C}"/>
              </a:ext>
            </a:extLst>
          </p:cNvPr>
          <p:cNvSpPr/>
          <p:nvPr/>
        </p:nvSpPr>
        <p:spPr>
          <a:xfrm>
            <a:off x="261258" y="762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ộp Văn bản 11">
            <a:extLst>
              <a:ext uri="{FF2B5EF4-FFF2-40B4-BE49-F238E27FC236}">
                <a16:creationId xmlns:a16="http://schemas.microsoft.com/office/drawing/2014/main" id="{CBCAA1F2-1618-FFB9-2B67-A6CBAFFC6903}"/>
              </a:ext>
            </a:extLst>
          </p:cNvPr>
          <p:cNvSpPr txBox="1"/>
          <p:nvPr/>
        </p:nvSpPr>
        <p:spPr>
          <a:xfrm>
            <a:off x="948212" y="376162"/>
            <a:ext cx="101939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?</a:t>
            </a:r>
          </a:p>
          <a:p>
            <a:pPr algn="just" defTabSz="685800">
              <a:defRPr/>
            </a:pPr>
            <a:r>
              <a:rPr lang="en-US" sz="360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600" b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Vận tốc của tàu lượn siêu tốc trong công viên Chân Trời Mới là 54 km/h. Bình đã di chuyển trên tàu lượn đó trong 3 phút. Như vậy, Bình đã di chuyển được quãng đường là (?) km. </a:t>
            </a:r>
          </a:p>
        </p:txBody>
      </p:sp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D64CC79B-E6A9-A8FA-0601-DB664A86B2B6}"/>
              </a:ext>
            </a:extLst>
          </p:cNvPr>
          <p:cNvSpPr txBox="1"/>
          <p:nvPr/>
        </p:nvSpPr>
        <p:spPr>
          <a:xfrm>
            <a:off x="1251034" y="3538446"/>
            <a:ext cx="101939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Đổi: 3 phút = 0,05 giờ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 Bình đã di chuyển được là: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54 × 0,05 = 2,7 (km)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Như vậy, Bình đã di chuyển được quãng đường là 2,7 km.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13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2D4098F-9765-2526-F543-73CFC6DDA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4651B-8833-EE6A-5641-0612CEFD0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4BCFCD4-15BB-317D-01D9-05AF5B4243DB}"/>
              </a:ext>
            </a:extLst>
          </p:cNvPr>
          <p:cNvSpPr/>
          <p:nvPr/>
        </p:nvSpPr>
        <p:spPr>
          <a:xfrm>
            <a:off x="261258" y="762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BC3B0CB-6B74-14B6-36E8-0C83DCA4C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15" y="754496"/>
            <a:ext cx="10169813" cy="524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82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3282</TotalTime>
  <Words>571</Words>
  <Application>Microsoft Office PowerPoint</Application>
  <PresentationFormat>Màn hình rộng</PresentationFormat>
  <Paragraphs>65</Paragraphs>
  <Slides>20</Slides>
  <Notes>12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20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Calibri Light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Office Theme</vt:lpstr>
      <vt:lpstr>11_Office Theme</vt:lpstr>
      <vt:lpstr>Chibi Anime Characters for Pre-K by Slidesgo</vt:lpstr>
      <vt:lpstr>1_Office 主题​​</vt:lpstr>
      <vt:lpstr>1_Custom Design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199</cp:revision>
  <dcterms:created xsi:type="dcterms:W3CDTF">2023-04-19T08:21:59Z</dcterms:created>
  <dcterms:modified xsi:type="dcterms:W3CDTF">2025-03-01T13:53:13Z</dcterms:modified>
</cp:coreProperties>
</file>