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60" r:id="rId2"/>
    <p:sldId id="359" r:id="rId3"/>
    <p:sldId id="280" r:id="rId4"/>
    <p:sldId id="296" r:id="rId5"/>
    <p:sldId id="334" r:id="rId6"/>
    <p:sldId id="335" r:id="rId7"/>
    <p:sldId id="281" r:id="rId8"/>
    <p:sldId id="337" r:id="rId9"/>
    <p:sldId id="338" r:id="rId10"/>
    <p:sldId id="339" r:id="rId11"/>
    <p:sldId id="340" r:id="rId12"/>
    <p:sldId id="341" r:id="rId13"/>
    <p:sldId id="282" r:id="rId14"/>
    <p:sldId id="357" r:id="rId15"/>
    <p:sldId id="343" r:id="rId16"/>
    <p:sldId id="349" r:id="rId17"/>
    <p:sldId id="350" r:id="rId18"/>
    <p:sldId id="356" r:id="rId19"/>
    <p:sldId id="358" r:id="rId20"/>
    <p:sldId id="283" r:id="rId21"/>
    <p:sldId id="291" r:id="rId22"/>
  </p:sldIdLst>
  <p:sldSz cx="12192000" cy="6858000"/>
  <p:notesSz cx="6858000" cy="9144000"/>
  <p:embeddedFontLst>
    <p:embeddedFont>
      <p:font typeface="SVN-Newton" panose="0204060305050602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Flavour" panose="02040603050506020204" pitchFamily="18" charset="0"/>
      <p:regular r:id="rId29"/>
    </p:embeddedFont>
    <p:embeddedFont>
      <p:font typeface="Fujiyama" panose="02020500000000000000" pitchFamily="18" charset="0"/>
      <p:regular r:id="rId30"/>
    </p:embeddedFont>
    <p:embeddedFont>
      <p:font typeface="UTM HelvetIns" pitchFamily="2" charset="0"/>
      <p:regular r:id="rId31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UTM Loko" panose="02040603050506020204" pitchFamily="18" charset="0"/>
      <p:regular r:id="rId34"/>
    </p:embeddedFont>
    <p:embeddedFont>
      <p:font typeface="等线" panose="020B0604020202020204" charset="-122"/>
      <p:regular r:id="rId35"/>
      <p:bold r:id="rId36"/>
    </p:embeddedFont>
    <p:embeddedFont>
      <p:font typeface="UTM Flamenco" panose="02040603050506020204" pitchFamily="18" charset="0"/>
      <p:regular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#9Slide07 IcielLa Chic Pro Shad" panose="020B0604020202020204" charset="0"/>
      <p:regular r:id="rId40"/>
    </p:embeddedFont>
    <p:embeddedFont>
      <p:font typeface="UTM Avo" panose="02040603050506020204" pitchFamily="18" charset="0"/>
      <p:bold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SimSun" panose="02010600030101010101" pitchFamily="2" charset="-122"/>
      <p:regular r:id="rId44"/>
    </p:embeddedFont>
    <p:embeddedFont>
      <p:font typeface="Cambria Math" panose="02040503050406030204" pitchFamily="18" charset="0"/>
      <p:regular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53E"/>
    <a:srgbClr val="02736A"/>
    <a:srgbClr val="00B050"/>
    <a:srgbClr val="FDAD02"/>
    <a:srgbClr val="FF33CC"/>
    <a:srgbClr val="000000"/>
    <a:srgbClr val="898989"/>
    <a:srgbClr val="C9CACA"/>
    <a:srgbClr val="AA5C3F"/>
    <a:srgbClr val="6BC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7" y="58"/>
      </p:cViewPr>
      <p:guideLst>
        <p:guide orient="horz" pos="2115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44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05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175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608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49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10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40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65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85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62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78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8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9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9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08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02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277942"/>
            <a:ext cx="2022629" cy="20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29-824D-D8ED-C26F-481470E2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C541-DC43-5792-D249-F051BBF0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53F-018F-30CB-1EC3-8456EFD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BC71-0922-7435-B5E5-6F22839E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865F-C59F-659E-C75D-17D4589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3742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99A519-4477-4BD0-A9A1-F44A30AEF2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58" y="-960162"/>
            <a:ext cx="1129258" cy="1920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12F54-872A-4FD8-B33C-8451BDAD892D}"/>
              </a:ext>
            </a:extLst>
          </p:cNvPr>
          <p:cNvSpPr txBox="1"/>
          <p:nvPr userDrawn="1"/>
        </p:nvSpPr>
        <p:spPr>
          <a:xfrm>
            <a:off x="64604" y="6412468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Flavour" panose="02040603050506020204" pitchFamily="18" charset="0"/>
              </a:rPr>
              <a:t>MăngNon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UTM Flavour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F00E3-4708-478E-8114-D890CAFF2AA0}"/>
              </a:ext>
            </a:extLst>
          </p:cNvPr>
          <p:cNvSpPr txBox="1"/>
          <p:nvPr userDrawn="1"/>
        </p:nvSpPr>
        <p:spPr>
          <a:xfrm>
            <a:off x="11102008" y="0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Flavour" panose="02040603050506020204" pitchFamily="18" charset="0"/>
              </a:rPr>
              <a:t>MăngNon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UTM Flavour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40209-EFE4-40E8-AB49-DFB984B5C47A}"/>
              </a:ext>
            </a:extLst>
          </p:cNvPr>
          <p:cNvSpPr txBox="1"/>
          <p:nvPr userDrawn="1"/>
        </p:nvSpPr>
        <p:spPr>
          <a:xfrm>
            <a:off x="2514600" y="7314337"/>
            <a:ext cx="6680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A148A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A148A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Non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Page: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Non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 học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BC022-0893-4AAE-B6BD-801B44DB66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71" y="6354175"/>
            <a:ext cx="1129258" cy="1920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7.emf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7.emf"/><Relationship Id="rId10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7.emf"/><Relationship Id="rId10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54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61.png"/><Relationship Id="rId5" Type="http://schemas.openxmlformats.org/officeDocument/2006/relationships/image" Target="../media/image24.png"/><Relationship Id="rId10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11" Type="http://schemas.openxmlformats.org/officeDocument/2006/relationships/image" Target="../media/image65.png"/><Relationship Id="rId5" Type="http://schemas.openxmlformats.org/officeDocument/2006/relationships/image" Target="../media/image24.png"/><Relationship Id="rId10" Type="http://schemas.openxmlformats.org/officeDocument/2006/relationships/image" Target="../media/image81.png"/><Relationship Id="rId4" Type="http://schemas.openxmlformats.org/officeDocument/2006/relationships/image" Target="../media/image12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openxmlformats.org/officeDocument/2006/relationships/image" Target="../media/image69.png"/><Relationship Id="rId5" Type="http://schemas.openxmlformats.org/officeDocument/2006/relationships/image" Target="../media/image12.png"/><Relationship Id="rId10" Type="http://schemas.openxmlformats.org/officeDocument/2006/relationships/image" Target="../media/image68.png"/><Relationship Id="rId4" Type="http://schemas.openxmlformats.org/officeDocument/2006/relationships/image" Target="../media/image26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11" Type="http://schemas.openxmlformats.org/officeDocument/2006/relationships/image" Target="../media/image75.png"/><Relationship Id="rId5" Type="http://schemas.openxmlformats.org/officeDocument/2006/relationships/image" Target="../media/image12.png"/><Relationship Id="rId10" Type="http://schemas.openxmlformats.org/officeDocument/2006/relationships/image" Target="../media/image74.png"/><Relationship Id="rId4" Type="http://schemas.openxmlformats.org/officeDocument/2006/relationships/image" Target="../media/image26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4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emf"/><Relationship Id="rId5" Type="http://schemas.openxmlformats.org/officeDocument/2006/relationships/image" Target="../media/image9.emf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7.emf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144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PHÉP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CHIA PHÂN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6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11">
            <a:extLst>
              <a:ext uri="{FF2B5EF4-FFF2-40B4-BE49-F238E27FC236}">
                <a16:creationId xmlns:a16="http://schemas.microsoft.com/office/drawing/2014/main" id="{6FE56FE4-6B10-49FC-BE0D-93AFF93E60A4}"/>
              </a:ext>
            </a:extLst>
          </p:cNvPr>
          <p:cNvSpPr/>
          <p:nvPr/>
        </p:nvSpPr>
        <p:spPr>
          <a:xfrm>
            <a:off x="260822" y="1199981"/>
            <a:ext cx="11605235" cy="6532662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02736A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Rounded Rectangle 21">
            <a:extLst>
              <a:ext uri="{FF2B5EF4-FFF2-40B4-BE49-F238E27FC236}">
                <a16:creationId xmlns:a16="http://schemas.microsoft.com/office/drawing/2014/main" id="{5CD099E9-E7AC-4206-A617-85451F86CED3}"/>
              </a:ext>
            </a:extLst>
          </p:cNvPr>
          <p:cNvSpPr/>
          <p:nvPr/>
        </p:nvSpPr>
        <p:spPr>
          <a:xfrm>
            <a:off x="1497819" y="4195678"/>
            <a:ext cx="7905487" cy="165453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5"/>
          <p:cNvGrpSpPr/>
          <p:nvPr/>
        </p:nvGrpSpPr>
        <p:grpSpPr>
          <a:xfrm>
            <a:off x="1521508" y="257308"/>
            <a:ext cx="3551555" cy="1078151"/>
            <a:chOff x="2638269" y="2965026"/>
            <a:chExt cx="3551555" cy="107815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Bài </a:t>
              </a:r>
              <a:r>
                <a:rPr lang="en-US" altLang="zh-CN" sz="4400" b="1" dirty="0" err="1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toán</a:t>
              </a:r>
              <a:endParaRPr lang="zh-CN" altLang="en-US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9701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25931" y="181797"/>
            <a:ext cx="910170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4465" y="5163721"/>
            <a:ext cx="3137535" cy="1704340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400BB031-C04D-4A04-852A-D50D2E477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r="51909" b="67495"/>
          <a:stretch>
            <a:fillRect/>
          </a:stretch>
        </p:blipFill>
        <p:spPr>
          <a:xfrm>
            <a:off x="655300" y="200603"/>
            <a:ext cx="739695" cy="873291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67B993B9-698F-4E95-8839-7D2F412B6D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t="-1" r="54732" b="80724"/>
          <a:stretch/>
        </p:blipFill>
        <p:spPr>
          <a:xfrm>
            <a:off x="-839446" y="5623693"/>
            <a:ext cx="13031445" cy="1278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F8C5F5-B6C6-48DB-B727-413BF4A4FA43}"/>
                  </a:ext>
                </a:extLst>
              </p:cNvPr>
              <p:cNvSpPr txBox="1"/>
              <p:nvPr/>
            </p:nvSpPr>
            <p:spPr>
              <a:xfrm>
                <a:off x="1041765" y="1424708"/>
                <a:ext cx="2047452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F8C5F5-B6C6-48DB-B727-413BF4A4F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5" y="1424708"/>
                <a:ext cx="2047452" cy="1425968"/>
              </a:xfrm>
              <a:prstGeom prst="rect">
                <a:avLst/>
              </a:prstGeom>
              <a:blipFill>
                <a:blip r:embed="rId6"/>
                <a:stretch>
                  <a:fillRect l="-5556" b="-141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66">
            <a:extLst>
              <a:ext uri="{FF2B5EF4-FFF2-40B4-BE49-F238E27FC236}">
                <a16:creationId xmlns:a16="http://schemas.microsoft.com/office/drawing/2014/main" id="{AD704197-7D2E-421A-8537-6883D3E9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962" y="1634394"/>
            <a:ext cx="68269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latin typeface="UTM Avo" panose="02040603050506020204" pitchFamily="18" charset="0"/>
              </a:rPr>
              <a:t>* </a:t>
            </a:r>
            <a:r>
              <a:rPr lang="en-US" altLang="en-US" b="1" i="1" dirty="0" err="1">
                <a:latin typeface="UTM Avo" panose="02040603050506020204" pitchFamily="18" charset="0"/>
              </a:rPr>
              <a:t>Lấy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phân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số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thứ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nhất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nhân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với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phân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số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thứ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hai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đảo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ngược</a:t>
            </a:r>
            <a:r>
              <a:rPr lang="en-US" altLang="en-US" b="1" i="1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41" name="Group 72">
            <a:extLst>
              <a:ext uri="{FF2B5EF4-FFF2-40B4-BE49-F238E27FC236}">
                <a16:creationId xmlns:a16="http://schemas.microsoft.com/office/drawing/2014/main" id="{E312C336-31D0-47B7-8328-2F2223B1E8E5}"/>
              </a:ext>
            </a:extLst>
          </p:cNvPr>
          <p:cNvGrpSpPr>
            <a:grpSpLocks/>
          </p:cNvGrpSpPr>
          <p:nvPr/>
        </p:nvGrpSpPr>
        <p:grpSpPr bwMode="auto">
          <a:xfrm>
            <a:off x="536220" y="2889305"/>
            <a:ext cx="11492808" cy="1295401"/>
            <a:chOff x="384" y="1879"/>
            <a:chExt cx="5450" cy="816"/>
          </a:xfrm>
        </p:grpSpPr>
        <p:sp>
          <p:nvSpPr>
            <p:cNvPr id="42" name="Text Box 67">
              <a:extLst>
                <a:ext uri="{FF2B5EF4-FFF2-40B4-BE49-F238E27FC236}">
                  <a16:creationId xmlns:a16="http://schemas.microsoft.com/office/drawing/2014/main" id="{BBF13AC5-B97F-4686-AD54-6EE8C5AAF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16"/>
              <a:ext cx="91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latin typeface="UTM Avo" panose="02040603050506020204" pitchFamily="18" charset="0"/>
                </a:rPr>
                <a:t>Phân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số</a:t>
              </a:r>
              <a:endParaRPr lang="en-US" altLang="en-US" b="1" u="sng" dirty="0">
                <a:latin typeface="UTM Avo" panose="02040603050506020204" pitchFamily="18" charset="0"/>
              </a:endParaRPr>
            </a:p>
          </p:txBody>
        </p:sp>
        <p:sp>
          <p:nvSpPr>
            <p:cNvPr id="43" name="Text Box 68">
              <a:extLst>
                <a:ext uri="{FF2B5EF4-FFF2-40B4-BE49-F238E27FC236}">
                  <a16:creationId xmlns:a16="http://schemas.microsoft.com/office/drawing/2014/main" id="{F1ED1FF1-CEAC-49FC-BE93-F6B74444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1923"/>
              <a:ext cx="24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>
                  <a:solidFill>
                    <a:srgbClr val="FF0000"/>
                  </a:solidFill>
                  <a:latin typeface="UTM Avo" panose="02040603050506020204" pitchFamily="18" charset="0"/>
                </a:rPr>
                <a:t>5  4</a:t>
              </a:r>
              <a:endParaRPr lang="en-US" altLang="en-US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4" name="Text Box 69">
              <a:extLst>
                <a:ext uri="{FF2B5EF4-FFF2-40B4-BE49-F238E27FC236}">
                  <a16:creationId xmlns:a16="http://schemas.microsoft.com/office/drawing/2014/main" id="{042048AC-62C4-448C-A0E0-633813ED5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1960"/>
              <a:ext cx="44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gọi</a:t>
              </a:r>
              <a:r>
                <a:rPr lang="en-US" altLang="en-US" b="1" dirty="0">
                  <a:latin typeface="UTM Avo" panose="02040603050506020204" pitchFamily="18" charset="0"/>
                </a:rPr>
                <a:t> là </a:t>
              </a:r>
              <a:r>
                <a:rPr lang="en-US" altLang="en-US" b="1" dirty="0" err="1">
                  <a:latin typeface="UTM Avo" panose="02040603050506020204" pitchFamily="18" charset="0"/>
                </a:rPr>
                <a:t>phân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số</a:t>
              </a:r>
              <a:r>
                <a:rPr lang="en-US" altLang="en-US" b="1" dirty="0">
                  <a:latin typeface="UTM Avo" panose="02040603050506020204" pitchFamily="18" charset="0"/>
                </a:rPr>
                <a:t>  </a:t>
              </a:r>
              <a:r>
                <a:rPr lang="en-US" altLang="en-US" b="1" dirty="0" err="1">
                  <a:solidFill>
                    <a:srgbClr val="FF0066"/>
                  </a:solidFill>
                  <a:latin typeface="UTM Avo" panose="02040603050506020204" pitchFamily="18" charset="0"/>
                </a:rPr>
                <a:t>đảo</a:t>
              </a:r>
              <a:r>
                <a:rPr lang="en-US" altLang="en-US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UTM Avo" panose="02040603050506020204" pitchFamily="18" charset="0"/>
                </a:rPr>
                <a:t>ngược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của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phân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số</a:t>
              </a:r>
              <a:endParaRPr lang="en-US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Text Box 70">
              <a:extLst>
                <a:ext uri="{FF2B5EF4-FFF2-40B4-BE49-F238E27FC236}">
                  <a16:creationId xmlns:a16="http://schemas.microsoft.com/office/drawing/2014/main" id="{3C6EECA0-7732-4C35-8B46-B57D62428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" y="1879"/>
              <a:ext cx="33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>
                  <a:solidFill>
                    <a:srgbClr val="FF0000"/>
                  </a:solidFill>
                  <a:latin typeface="UTM Avo" panose="02040603050506020204" pitchFamily="18" charset="0"/>
                </a:rPr>
                <a:t>4  5</a:t>
              </a:r>
              <a:endParaRPr lang="en-US" altLang="en-US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9FE84-A823-4266-B605-82581CE97333}"/>
              </a:ext>
            </a:extLst>
          </p:cNvPr>
          <p:cNvSpPr txBox="1"/>
          <p:nvPr/>
        </p:nvSpPr>
        <p:spPr>
          <a:xfrm>
            <a:off x="3670698" y="4592022"/>
            <a:ext cx="55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430468-1FB1-4CC5-8FCF-98AAFBAB51C9}"/>
                  </a:ext>
                </a:extLst>
              </p:cNvPr>
              <p:cNvSpPr txBox="1"/>
              <p:nvPr/>
            </p:nvSpPr>
            <p:spPr>
              <a:xfrm>
                <a:off x="4174240" y="4265938"/>
                <a:ext cx="863654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430468-1FB1-4CC5-8FCF-98AAFBAB5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240" y="4265938"/>
                <a:ext cx="863654" cy="1425968"/>
              </a:xfrm>
              <a:prstGeom prst="rect">
                <a:avLst/>
              </a:prstGeom>
              <a:blipFill>
                <a:blip r:embed="rId7"/>
                <a:stretch>
                  <a:fillRect l="-11594" r="-11594" b="-88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363661-B6B8-4D41-830A-0E7680006D35}"/>
                  </a:ext>
                </a:extLst>
              </p:cNvPr>
              <p:cNvSpPr txBox="1"/>
              <p:nvPr/>
            </p:nvSpPr>
            <p:spPr>
              <a:xfrm>
                <a:off x="5776708" y="4265938"/>
                <a:ext cx="863654" cy="147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363661-B6B8-4D41-830A-0E7680006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08" y="4265938"/>
                <a:ext cx="863654" cy="1479764"/>
              </a:xfrm>
              <a:prstGeom prst="rect">
                <a:avLst/>
              </a:prstGeom>
              <a:blipFill>
                <a:blip r:embed="rId8"/>
                <a:stretch>
                  <a:fillRect l="-13235" b="-598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84B72BD-6CEA-4E06-BEEA-2459AC2BA2A7}"/>
                  </a:ext>
                </a:extLst>
              </p:cNvPr>
              <p:cNvSpPr txBox="1"/>
              <p:nvPr/>
            </p:nvSpPr>
            <p:spPr>
              <a:xfrm>
                <a:off x="5008171" y="4560095"/>
                <a:ext cx="86365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4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84B72BD-6CEA-4E06-BEEA-2459AC2BA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171" y="4560095"/>
                <a:ext cx="86365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1DAB30C-D94D-4CC3-BC6F-0FC34557F85D}"/>
              </a:ext>
            </a:extLst>
          </p:cNvPr>
          <p:cNvSpPr txBox="1"/>
          <p:nvPr/>
        </p:nvSpPr>
        <p:spPr>
          <a:xfrm>
            <a:off x="6373434" y="4592022"/>
            <a:ext cx="55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2710E6-B442-4531-BA5C-6BE72C9E4F79}"/>
                  </a:ext>
                </a:extLst>
              </p:cNvPr>
              <p:cNvSpPr txBox="1"/>
              <p:nvPr/>
            </p:nvSpPr>
            <p:spPr>
              <a:xfrm>
                <a:off x="6876976" y="4265938"/>
                <a:ext cx="863654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2710E6-B442-4531-BA5C-6BE72C9E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976" y="4265938"/>
                <a:ext cx="863654" cy="1423531"/>
              </a:xfrm>
              <a:prstGeom prst="rect">
                <a:avLst/>
              </a:prstGeom>
              <a:blipFill>
                <a:blip r:embed="rId10"/>
                <a:stretch>
                  <a:fillRect l="-11594" r="-10145" b="-89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3EB0A8C2-7D86-4845-8148-5542D10AB600}"/>
              </a:ext>
            </a:extLst>
          </p:cNvPr>
          <p:cNvSpPr txBox="1"/>
          <p:nvPr/>
        </p:nvSpPr>
        <p:spPr>
          <a:xfrm>
            <a:off x="7771994" y="4592022"/>
            <a:ext cx="55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397165-F853-4985-AF11-7EE6B6C5E862}"/>
                  </a:ext>
                </a:extLst>
              </p:cNvPr>
              <p:cNvSpPr txBox="1"/>
              <p:nvPr/>
            </p:nvSpPr>
            <p:spPr>
              <a:xfrm>
                <a:off x="8275536" y="4265938"/>
                <a:ext cx="863654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397165-F853-4985-AF11-7EE6B6C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536" y="4265938"/>
                <a:ext cx="863654" cy="1425968"/>
              </a:xfrm>
              <a:prstGeom prst="rect">
                <a:avLst/>
              </a:prstGeom>
              <a:blipFill>
                <a:blip r:embed="rId11"/>
                <a:stretch>
                  <a:fillRect l="-11594" b="-7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859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6315 0.408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7" grpId="0"/>
      <p:bldP spid="37" grpId="1"/>
      <p:bldP spid="40" grpId="0"/>
      <p:bldP spid="2" grpId="0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4465" y="5163721"/>
            <a:ext cx="3137535" cy="1704340"/>
          </a:xfrm>
          <a:prstGeom prst="rect">
            <a:avLst/>
          </a:prstGeom>
        </p:spPr>
      </p:pic>
      <p:sp>
        <p:nvSpPr>
          <p:cNvPr id="32" name="矩形: 圆角 11">
            <a:extLst>
              <a:ext uri="{FF2B5EF4-FFF2-40B4-BE49-F238E27FC236}">
                <a16:creationId xmlns:a16="http://schemas.microsoft.com/office/drawing/2014/main" id="{6FE56FE4-6B10-49FC-BE0D-93AFF93E60A4}"/>
              </a:ext>
            </a:extLst>
          </p:cNvPr>
          <p:cNvSpPr/>
          <p:nvPr/>
        </p:nvSpPr>
        <p:spPr>
          <a:xfrm>
            <a:off x="260822" y="1007783"/>
            <a:ext cx="11605235" cy="6724860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02736A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Rounded Rectangle 21">
            <a:extLst>
              <a:ext uri="{FF2B5EF4-FFF2-40B4-BE49-F238E27FC236}">
                <a16:creationId xmlns:a16="http://schemas.microsoft.com/office/drawing/2014/main" id="{5CD099E9-E7AC-4206-A617-85451F86CED3}"/>
              </a:ext>
            </a:extLst>
          </p:cNvPr>
          <p:cNvSpPr/>
          <p:nvPr/>
        </p:nvSpPr>
        <p:spPr>
          <a:xfrm>
            <a:off x="3246160" y="3431533"/>
            <a:ext cx="7263658" cy="165453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5"/>
          <p:cNvGrpSpPr/>
          <p:nvPr/>
        </p:nvGrpSpPr>
        <p:grpSpPr>
          <a:xfrm>
            <a:off x="1521508" y="257308"/>
            <a:ext cx="3551555" cy="1078151"/>
            <a:chOff x="2638269" y="2965026"/>
            <a:chExt cx="3551555" cy="107815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Bài </a:t>
              </a:r>
              <a:r>
                <a:rPr lang="en-US" altLang="zh-CN" sz="4400" b="1" dirty="0" err="1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toán</a:t>
              </a:r>
              <a:endParaRPr lang="zh-CN" altLang="en-US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9701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25931" y="181797"/>
            <a:ext cx="910170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400BB031-C04D-4A04-852A-D50D2E477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r="51909" b="67495"/>
          <a:stretch>
            <a:fillRect/>
          </a:stretch>
        </p:blipFill>
        <p:spPr>
          <a:xfrm>
            <a:off x="655300" y="200603"/>
            <a:ext cx="739695" cy="873291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67B993B9-698F-4E95-8839-7D2F412B6D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t="-1" r="54732" b="80724"/>
          <a:stretch/>
        </p:blipFill>
        <p:spPr>
          <a:xfrm>
            <a:off x="-839446" y="5623693"/>
            <a:ext cx="13031445" cy="1278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F8C5F5-B6C6-48DB-B727-413BF4A4FA43}"/>
                  </a:ext>
                </a:extLst>
              </p:cNvPr>
              <p:cNvSpPr txBox="1"/>
              <p:nvPr/>
            </p:nvSpPr>
            <p:spPr>
              <a:xfrm>
                <a:off x="3268217" y="3466405"/>
                <a:ext cx="2047452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F8C5F5-B6C6-48DB-B727-413BF4A4F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17" y="3466405"/>
                <a:ext cx="2047452" cy="1425968"/>
              </a:xfrm>
              <a:prstGeom prst="rect">
                <a:avLst/>
              </a:prstGeom>
              <a:blipFill>
                <a:blip r:embed="rId6"/>
                <a:stretch>
                  <a:fillRect l="-5556" b="-141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66">
            <a:extLst>
              <a:ext uri="{FF2B5EF4-FFF2-40B4-BE49-F238E27FC236}">
                <a16:creationId xmlns:a16="http://schemas.microsoft.com/office/drawing/2014/main" id="{AD704197-7D2E-421A-8537-6883D3E9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698" y="1199733"/>
            <a:ext cx="68269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latin typeface="UTM Avo" panose="02040603050506020204" pitchFamily="18" charset="0"/>
              </a:rPr>
              <a:t>* </a:t>
            </a:r>
            <a:r>
              <a:rPr lang="en-US" altLang="en-US" b="1" i="1" dirty="0" err="1">
                <a:latin typeface="UTM Avo" panose="02040603050506020204" pitchFamily="18" charset="0"/>
              </a:rPr>
              <a:t>Lấy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phân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số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thứ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nhất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nhân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với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phân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số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thứ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hai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đảo</a:t>
            </a:r>
            <a:r>
              <a:rPr lang="en-US" altLang="en-US" b="1" i="1" dirty="0">
                <a:latin typeface="UTM Avo" panose="02040603050506020204" pitchFamily="18" charset="0"/>
              </a:rPr>
              <a:t> </a:t>
            </a:r>
            <a:r>
              <a:rPr lang="en-US" altLang="en-US" b="1" i="1" dirty="0" err="1">
                <a:latin typeface="UTM Avo" panose="02040603050506020204" pitchFamily="18" charset="0"/>
              </a:rPr>
              <a:t>ngược</a:t>
            </a:r>
            <a:r>
              <a:rPr lang="en-US" altLang="en-US" b="1" i="1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41" name="Group 72">
            <a:extLst>
              <a:ext uri="{FF2B5EF4-FFF2-40B4-BE49-F238E27FC236}">
                <a16:creationId xmlns:a16="http://schemas.microsoft.com/office/drawing/2014/main" id="{E312C336-31D0-47B7-8328-2F2223B1E8E5}"/>
              </a:ext>
            </a:extLst>
          </p:cNvPr>
          <p:cNvGrpSpPr>
            <a:grpSpLocks/>
          </p:cNvGrpSpPr>
          <p:nvPr/>
        </p:nvGrpSpPr>
        <p:grpSpPr bwMode="auto">
          <a:xfrm>
            <a:off x="536220" y="2380554"/>
            <a:ext cx="11492808" cy="1238251"/>
            <a:chOff x="384" y="1915"/>
            <a:chExt cx="5450" cy="780"/>
          </a:xfrm>
        </p:grpSpPr>
        <p:sp>
          <p:nvSpPr>
            <p:cNvPr id="42" name="Text Box 67">
              <a:extLst>
                <a:ext uri="{FF2B5EF4-FFF2-40B4-BE49-F238E27FC236}">
                  <a16:creationId xmlns:a16="http://schemas.microsoft.com/office/drawing/2014/main" id="{BBF13AC5-B97F-4686-AD54-6EE8C5AAF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16"/>
              <a:ext cx="91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latin typeface="UTM Avo" panose="02040603050506020204" pitchFamily="18" charset="0"/>
                </a:rPr>
                <a:t>Phân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số</a:t>
              </a:r>
              <a:endParaRPr lang="en-US" altLang="en-US" b="1" u="sng" dirty="0">
                <a:latin typeface="UTM Avo" panose="02040603050506020204" pitchFamily="18" charset="0"/>
              </a:endParaRPr>
            </a:p>
          </p:txBody>
        </p:sp>
        <p:sp>
          <p:nvSpPr>
            <p:cNvPr id="43" name="Text Box 68">
              <a:extLst>
                <a:ext uri="{FF2B5EF4-FFF2-40B4-BE49-F238E27FC236}">
                  <a16:creationId xmlns:a16="http://schemas.microsoft.com/office/drawing/2014/main" id="{F1ED1FF1-CEAC-49FC-BE93-F6B74444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" y="1920"/>
              <a:ext cx="24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>
                  <a:solidFill>
                    <a:srgbClr val="FF0000"/>
                  </a:solidFill>
                  <a:latin typeface="UTM Avo" panose="02040603050506020204" pitchFamily="18" charset="0"/>
                </a:rPr>
                <a:t>5  4</a:t>
              </a:r>
              <a:endParaRPr lang="en-US" altLang="en-US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4" name="Text Box 69">
              <a:extLst>
                <a:ext uri="{FF2B5EF4-FFF2-40B4-BE49-F238E27FC236}">
                  <a16:creationId xmlns:a16="http://schemas.microsoft.com/office/drawing/2014/main" id="{042048AC-62C4-448C-A0E0-633813ED5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1960"/>
              <a:ext cx="44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gọi</a:t>
              </a:r>
              <a:r>
                <a:rPr lang="en-US" altLang="en-US" b="1" dirty="0">
                  <a:latin typeface="UTM Avo" panose="02040603050506020204" pitchFamily="18" charset="0"/>
                </a:rPr>
                <a:t> là </a:t>
              </a:r>
              <a:r>
                <a:rPr lang="en-US" altLang="en-US" b="1" dirty="0" err="1">
                  <a:latin typeface="UTM Avo" panose="02040603050506020204" pitchFamily="18" charset="0"/>
                </a:rPr>
                <a:t>phân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số</a:t>
              </a:r>
              <a:r>
                <a:rPr lang="en-US" altLang="en-US" b="1" dirty="0">
                  <a:latin typeface="UTM Avo" panose="02040603050506020204" pitchFamily="18" charset="0"/>
                </a:rPr>
                <a:t>  </a:t>
              </a:r>
              <a:r>
                <a:rPr lang="en-US" altLang="en-US" b="1" dirty="0" err="1">
                  <a:solidFill>
                    <a:srgbClr val="FF0066"/>
                  </a:solidFill>
                  <a:latin typeface="UTM Avo" panose="02040603050506020204" pitchFamily="18" charset="0"/>
                </a:rPr>
                <a:t>đảo</a:t>
              </a:r>
              <a:r>
                <a:rPr lang="en-US" altLang="en-US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UTM Avo" panose="02040603050506020204" pitchFamily="18" charset="0"/>
                </a:rPr>
                <a:t>ngược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của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phân</a:t>
              </a:r>
              <a:r>
                <a:rPr lang="en-US" altLang="en-US" b="1" dirty="0">
                  <a:latin typeface="UTM Avo" panose="02040603050506020204" pitchFamily="18" charset="0"/>
                </a:rPr>
                <a:t> </a:t>
              </a:r>
              <a:r>
                <a:rPr lang="en-US" altLang="en-US" b="1" dirty="0" err="1">
                  <a:latin typeface="UTM Avo" panose="02040603050506020204" pitchFamily="18" charset="0"/>
                </a:rPr>
                <a:t>số</a:t>
              </a:r>
              <a:endParaRPr lang="en-US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Text Box 70">
              <a:extLst>
                <a:ext uri="{FF2B5EF4-FFF2-40B4-BE49-F238E27FC236}">
                  <a16:creationId xmlns:a16="http://schemas.microsoft.com/office/drawing/2014/main" id="{3C6EECA0-7732-4C35-8B46-B57D62428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8" y="1915"/>
              <a:ext cx="33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>
                  <a:solidFill>
                    <a:srgbClr val="FF0000"/>
                  </a:solidFill>
                  <a:latin typeface="UTM Avo" panose="02040603050506020204" pitchFamily="18" charset="0"/>
                </a:rPr>
                <a:t>4  5</a:t>
              </a:r>
              <a:endParaRPr lang="en-US" altLang="en-US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9FE84-A823-4266-B605-82581CE97333}"/>
              </a:ext>
            </a:extLst>
          </p:cNvPr>
          <p:cNvSpPr txBox="1"/>
          <p:nvPr/>
        </p:nvSpPr>
        <p:spPr>
          <a:xfrm>
            <a:off x="5132614" y="3826128"/>
            <a:ext cx="55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430468-1FB1-4CC5-8FCF-98AAFBAB51C9}"/>
                  </a:ext>
                </a:extLst>
              </p:cNvPr>
              <p:cNvSpPr txBox="1"/>
              <p:nvPr/>
            </p:nvSpPr>
            <p:spPr>
              <a:xfrm>
                <a:off x="5636156" y="3500044"/>
                <a:ext cx="863654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430468-1FB1-4CC5-8FCF-98AAFBAB5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156" y="3500044"/>
                <a:ext cx="863654" cy="1425968"/>
              </a:xfrm>
              <a:prstGeom prst="rect">
                <a:avLst/>
              </a:prstGeom>
              <a:blipFill>
                <a:blip r:embed="rId7"/>
                <a:stretch>
                  <a:fillRect l="-13235" r="-11765" b="-88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363661-B6B8-4D41-830A-0E7680006D35}"/>
                  </a:ext>
                </a:extLst>
              </p:cNvPr>
              <p:cNvSpPr txBox="1"/>
              <p:nvPr/>
            </p:nvSpPr>
            <p:spPr>
              <a:xfrm>
                <a:off x="7238624" y="3500044"/>
                <a:ext cx="863654" cy="147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363661-B6B8-4D41-830A-0E7680006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624" y="3500044"/>
                <a:ext cx="863654" cy="1479764"/>
              </a:xfrm>
              <a:prstGeom prst="rect">
                <a:avLst/>
              </a:prstGeom>
              <a:blipFill>
                <a:blip r:embed="rId8"/>
                <a:stretch>
                  <a:fillRect l="-10145" b="-593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84B72BD-6CEA-4E06-BEEA-2459AC2BA2A7}"/>
                  </a:ext>
                </a:extLst>
              </p:cNvPr>
              <p:cNvSpPr txBox="1"/>
              <p:nvPr/>
            </p:nvSpPr>
            <p:spPr>
              <a:xfrm>
                <a:off x="6470087" y="3794201"/>
                <a:ext cx="86365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4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84B72BD-6CEA-4E06-BEEA-2459AC2BA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087" y="3794201"/>
                <a:ext cx="86365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1DAB30C-D94D-4CC3-BC6F-0FC34557F85D}"/>
              </a:ext>
            </a:extLst>
          </p:cNvPr>
          <p:cNvSpPr txBox="1"/>
          <p:nvPr/>
        </p:nvSpPr>
        <p:spPr>
          <a:xfrm>
            <a:off x="7835350" y="3826128"/>
            <a:ext cx="55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2710E6-B442-4531-BA5C-6BE72C9E4F79}"/>
                  </a:ext>
                </a:extLst>
              </p:cNvPr>
              <p:cNvSpPr txBox="1"/>
              <p:nvPr/>
            </p:nvSpPr>
            <p:spPr>
              <a:xfrm>
                <a:off x="8338892" y="3500044"/>
                <a:ext cx="863654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2710E6-B442-4531-BA5C-6BE72C9E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92" y="3500044"/>
                <a:ext cx="863654" cy="1423531"/>
              </a:xfrm>
              <a:prstGeom prst="rect">
                <a:avLst/>
              </a:prstGeom>
              <a:blipFill>
                <a:blip r:embed="rId10"/>
                <a:stretch>
                  <a:fillRect l="-11594" r="-10145" b="-88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73">
            <a:extLst>
              <a:ext uri="{FF2B5EF4-FFF2-40B4-BE49-F238E27FC236}">
                <a16:creationId xmlns:a16="http://schemas.microsoft.com/office/drawing/2014/main" id="{06DFD1A0-33B4-4D3C-8AFF-7D6371C0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77" y="5425971"/>
            <a:ext cx="8233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chiều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rộng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2F36D5-B92E-44B4-A9A8-07D7F9A82381}"/>
                  </a:ext>
                </a:extLst>
              </p:cNvPr>
              <p:cNvSpPr txBox="1"/>
              <p:nvPr/>
            </p:nvSpPr>
            <p:spPr>
              <a:xfrm>
                <a:off x="8338892" y="5163721"/>
                <a:ext cx="140816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</a:rPr>
                  <a:t> m 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2F36D5-B92E-44B4-A9A8-07D7F9A82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92" y="5163721"/>
                <a:ext cx="1408165" cy="1068562"/>
              </a:xfrm>
              <a:prstGeom prst="rect">
                <a:avLst/>
              </a:prstGeom>
              <a:blipFill>
                <a:blip r:embed="rId11"/>
                <a:stretch>
                  <a:fillRect l="-3571" r="-15179" b="-152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B5224DC-34AD-4A75-A119-9BE6AF93A7E7}"/>
              </a:ext>
            </a:extLst>
          </p:cNvPr>
          <p:cNvSpPr txBox="1"/>
          <p:nvPr/>
        </p:nvSpPr>
        <p:spPr>
          <a:xfrm>
            <a:off x="9142622" y="3859264"/>
            <a:ext cx="55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43BC8A-6C3F-4483-B030-B8D97BC38494}"/>
                  </a:ext>
                </a:extLst>
              </p:cNvPr>
              <p:cNvSpPr txBox="1"/>
              <p:nvPr/>
            </p:nvSpPr>
            <p:spPr>
              <a:xfrm>
                <a:off x="9646164" y="3533180"/>
                <a:ext cx="863654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43BC8A-6C3F-4483-B030-B8D97BC3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164" y="3533180"/>
                <a:ext cx="863654" cy="1425968"/>
              </a:xfrm>
              <a:prstGeom prst="rect">
                <a:avLst/>
              </a:prstGeom>
              <a:blipFill>
                <a:blip r:embed="rId12"/>
                <a:stretch>
                  <a:fillRect l="-11594" b="-88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D27090-5966-41FD-ABC3-2FDFC6F9FC79}"/>
                  </a:ext>
                </a:extLst>
              </p:cNvPr>
              <p:cNvSpPr txBox="1"/>
              <p:nvPr/>
            </p:nvSpPr>
            <p:spPr>
              <a:xfrm>
                <a:off x="10620863" y="5129717"/>
                <a:ext cx="1408165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</a:rPr>
                  <a:t> m 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D27090-5966-41FD-ABC3-2FDFC6F9F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863" y="5129717"/>
                <a:ext cx="1408165" cy="1067152"/>
              </a:xfrm>
              <a:prstGeom prst="rect">
                <a:avLst/>
              </a:prstGeom>
              <a:blipFill>
                <a:blip r:embed="rId13"/>
                <a:stretch>
                  <a:fillRect l="-3571" b="-139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73">
            <a:extLst>
              <a:ext uri="{FF2B5EF4-FFF2-40B4-BE49-F238E27FC236}">
                <a16:creationId xmlns:a16="http://schemas.microsoft.com/office/drawing/2014/main" id="{9AB3670D-1A64-4A72-9A53-4F66273A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528" y="5441286"/>
            <a:ext cx="1185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147064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11">
            <a:extLst>
              <a:ext uri="{FF2B5EF4-FFF2-40B4-BE49-F238E27FC236}">
                <a16:creationId xmlns:a16="http://schemas.microsoft.com/office/drawing/2014/main" id="{6FE56FE4-6B10-49FC-BE0D-93AFF93E60A4}"/>
              </a:ext>
            </a:extLst>
          </p:cNvPr>
          <p:cNvSpPr/>
          <p:nvPr/>
        </p:nvSpPr>
        <p:spPr>
          <a:xfrm>
            <a:off x="260822" y="1007783"/>
            <a:ext cx="11605235" cy="6724860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02736A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Rounded Rectangle 21">
            <a:extLst>
              <a:ext uri="{FF2B5EF4-FFF2-40B4-BE49-F238E27FC236}">
                <a16:creationId xmlns:a16="http://schemas.microsoft.com/office/drawing/2014/main" id="{5CD099E9-E7AC-4206-A617-85451F86CED3}"/>
              </a:ext>
            </a:extLst>
          </p:cNvPr>
          <p:cNvSpPr/>
          <p:nvPr/>
        </p:nvSpPr>
        <p:spPr>
          <a:xfrm>
            <a:off x="2175797" y="1258664"/>
            <a:ext cx="7050089" cy="141629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6" name="组合 5"/>
          <p:cNvGrpSpPr/>
          <p:nvPr/>
        </p:nvGrpSpPr>
        <p:grpSpPr>
          <a:xfrm>
            <a:off x="1521508" y="257308"/>
            <a:ext cx="3551555" cy="1078151"/>
            <a:chOff x="2638269" y="2965026"/>
            <a:chExt cx="3551555" cy="107815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Bài </a:t>
              </a:r>
              <a:r>
                <a:rPr lang="en-US" altLang="zh-CN" sz="4400" b="1" dirty="0" err="1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toán</a:t>
              </a:r>
              <a:endParaRPr lang="zh-CN" altLang="en-US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9701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25931" y="181797"/>
            <a:ext cx="910170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4465" y="5163721"/>
            <a:ext cx="3137535" cy="1704340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400BB031-C04D-4A04-852A-D50D2E477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r="51909" b="67495"/>
          <a:stretch>
            <a:fillRect/>
          </a:stretch>
        </p:blipFill>
        <p:spPr>
          <a:xfrm>
            <a:off x="655300" y="200603"/>
            <a:ext cx="739695" cy="873291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67B993B9-698F-4E95-8839-7D2F412B6D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t="-1" r="54732" b="80724"/>
          <a:stretch/>
        </p:blipFill>
        <p:spPr>
          <a:xfrm>
            <a:off x="-839446" y="5623693"/>
            <a:ext cx="13031445" cy="1278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F8C5F5-B6C6-48DB-B727-413BF4A4FA43}"/>
                  </a:ext>
                </a:extLst>
              </p:cNvPr>
              <p:cNvSpPr txBox="1"/>
              <p:nvPr/>
            </p:nvSpPr>
            <p:spPr>
              <a:xfrm>
                <a:off x="2484279" y="1295285"/>
                <a:ext cx="204745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4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F8C5F5-B6C6-48DB-B727-413BF4A4F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279" y="1295285"/>
                <a:ext cx="2047452" cy="1159228"/>
              </a:xfrm>
              <a:prstGeom prst="rect">
                <a:avLst/>
              </a:prstGeom>
              <a:blipFill>
                <a:blip r:embed="rId6"/>
                <a:stretch>
                  <a:fillRect l="-3086" b="-1397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69FE84-A823-4266-B605-82581CE97333}"/>
              </a:ext>
            </a:extLst>
          </p:cNvPr>
          <p:cNvSpPr txBox="1"/>
          <p:nvPr/>
        </p:nvSpPr>
        <p:spPr>
          <a:xfrm>
            <a:off x="4023993" y="1603320"/>
            <a:ext cx="55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430468-1FB1-4CC5-8FCF-98AAFBAB51C9}"/>
                  </a:ext>
                </a:extLst>
              </p:cNvPr>
              <p:cNvSpPr txBox="1"/>
              <p:nvPr/>
            </p:nvSpPr>
            <p:spPr>
              <a:xfrm>
                <a:off x="4524132" y="1311457"/>
                <a:ext cx="863654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4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430468-1FB1-4CC5-8FCF-98AAFBAB5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32" y="1311457"/>
                <a:ext cx="863654" cy="1159228"/>
              </a:xfrm>
              <a:prstGeom prst="rect">
                <a:avLst/>
              </a:prstGeom>
              <a:blipFill>
                <a:blip r:embed="rId7"/>
                <a:stretch>
                  <a:fillRect l="-7246" b="-869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363661-B6B8-4D41-830A-0E7680006D35}"/>
                  </a:ext>
                </a:extLst>
              </p:cNvPr>
              <p:cNvSpPr txBox="1"/>
              <p:nvPr/>
            </p:nvSpPr>
            <p:spPr>
              <a:xfrm>
                <a:off x="5888429" y="1329112"/>
                <a:ext cx="86365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4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363661-B6B8-4D41-830A-0E7680006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429" y="1329112"/>
                <a:ext cx="863654" cy="1202252"/>
              </a:xfrm>
              <a:prstGeom prst="rect">
                <a:avLst/>
              </a:prstGeom>
              <a:blipFill>
                <a:blip r:embed="rId8"/>
                <a:stretch>
                  <a:fillRect l="-7246" b="-52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84B72BD-6CEA-4E06-BEEA-2459AC2BA2A7}"/>
                  </a:ext>
                </a:extLst>
              </p:cNvPr>
              <p:cNvSpPr txBox="1"/>
              <p:nvPr/>
            </p:nvSpPr>
            <p:spPr>
              <a:xfrm>
                <a:off x="5119892" y="1623269"/>
                <a:ext cx="86365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3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84B72BD-6CEA-4E06-BEEA-2459AC2BA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892" y="1623269"/>
                <a:ext cx="86365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1DAB30C-D94D-4CC3-BC6F-0FC34557F85D}"/>
              </a:ext>
            </a:extLst>
          </p:cNvPr>
          <p:cNvSpPr txBox="1"/>
          <p:nvPr/>
        </p:nvSpPr>
        <p:spPr>
          <a:xfrm>
            <a:off x="6447473" y="1644619"/>
            <a:ext cx="81323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2710E6-B442-4531-BA5C-6BE72C9E4F79}"/>
                  </a:ext>
                </a:extLst>
              </p:cNvPr>
              <p:cNvSpPr txBox="1"/>
              <p:nvPr/>
            </p:nvSpPr>
            <p:spPr>
              <a:xfrm>
                <a:off x="6956097" y="1346412"/>
                <a:ext cx="863654" cy="1157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4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2710E6-B442-4531-BA5C-6BE72C9E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097" y="1346412"/>
                <a:ext cx="863654" cy="1157240"/>
              </a:xfrm>
              <a:prstGeom prst="rect">
                <a:avLst/>
              </a:prstGeom>
              <a:blipFill>
                <a:blip r:embed="rId10"/>
                <a:stretch>
                  <a:fillRect l="-7246" b="-76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73">
            <a:extLst>
              <a:ext uri="{FF2B5EF4-FFF2-40B4-BE49-F238E27FC236}">
                <a16:creationId xmlns:a16="http://schemas.microsoft.com/office/drawing/2014/main" id="{06DFD1A0-33B4-4D3C-8AFF-7D6371C0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" y="3039566"/>
            <a:ext cx="107853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Để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phân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ta làm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DF256198-6747-4680-98FC-66A28A01CFA3}"/>
              </a:ext>
            </a:extLst>
          </p:cNvPr>
          <p:cNvSpPr/>
          <p:nvPr/>
        </p:nvSpPr>
        <p:spPr>
          <a:xfrm>
            <a:off x="981015" y="4009832"/>
            <a:ext cx="10387569" cy="2071648"/>
          </a:xfrm>
          <a:prstGeom prst="snip2DiagRect">
            <a:avLst/>
          </a:prstGeom>
          <a:solidFill>
            <a:schemeClr val="accent2">
              <a:alpha val="50000"/>
            </a:schemeClr>
          </a:solidFill>
          <a:ln w="76200">
            <a:solidFill>
              <a:srgbClr val="02736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40B17F45-110A-479A-91F8-F9C4C733F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828" y="4129544"/>
            <a:ext cx="10413942" cy="14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Để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thực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phép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chia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phân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, ta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lấy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phân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thứ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nhất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nhân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phân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thứ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B0000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b="1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u="sng" dirty="0" err="1">
                <a:solidFill>
                  <a:srgbClr val="B00000"/>
                </a:solidFill>
                <a:latin typeface="UTM Avo" panose="02040603050506020204" pitchFamily="18" charset="0"/>
              </a:rPr>
              <a:t>đảo</a:t>
            </a:r>
            <a:r>
              <a:rPr lang="en-US" altLang="en-US" b="1" u="sng" dirty="0">
                <a:solidFill>
                  <a:srgbClr val="B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b="1" u="sng" dirty="0" err="1">
                <a:solidFill>
                  <a:srgbClr val="B00000"/>
                </a:solidFill>
                <a:latin typeface="UTM Avo" panose="02040603050506020204" pitchFamily="18" charset="0"/>
              </a:rPr>
              <a:t>ngược</a:t>
            </a:r>
            <a:endParaRPr lang="en-US" altLang="en-US" b="1" u="sng" dirty="0">
              <a:solidFill>
                <a:srgbClr val="B0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2AEEC1-75E2-40B4-95A3-071FF358AB71}"/>
              </a:ext>
            </a:extLst>
          </p:cNvPr>
          <p:cNvSpPr txBox="1"/>
          <p:nvPr/>
        </p:nvSpPr>
        <p:spPr>
          <a:xfrm>
            <a:off x="7721102" y="1644619"/>
            <a:ext cx="81323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FD2962-C797-477E-BCF8-2079638311C2}"/>
                  </a:ext>
                </a:extLst>
              </p:cNvPr>
              <p:cNvSpPr txBox="1"/>
              <p:nvPr/>
            </p:nvSpPr>
            <p:spPr>
              <a:xfrm>
                <a:off x="8229726" y="1346412"/>
                <a:ext cx="863654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4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FD2962-C797-477E-BCF8-207963831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26" y="1346412"/>
                <a:ext cx="863654" cy="1159228"/>
              </a:xfrm>
              <a:prstGeom prst="rect">
                <a:avLst/>
              </a:prstGeom>
              <a:blipFill>
                <a:blip r:embed="rId11"/>
                <a:stretch>
                  <a:fillRect l="-7246" b="-76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634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459571" y="4050103"/>
            <a:ext cx="5080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ln w="0">
                  <a:noFill/>
                </a:ln>
                <a:solidFill>
                  <a:srgbClr val="3B217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7 IcielLa Chic Pro Shad" panose="02000506090000020004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9600" b="1" dirty="0">
              <a:ln w="0">
                <a:noFill/>
              </a:ln>
              <a:solidFill>
                <a:srgbClr val="3B217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#9Slide07 IcielLa Chic Pro Shad" panose="0200050609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6494" y="-463012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" y="-208449"/>
            <a:ext cx="7188017" cy="7589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5" grpId="0"/>
          <p:bldP spid="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BC682C-430E-4A2E-8FBC-9146623E9995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0097F5DC-77C0-4B0E-9C56-84DA669C19B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74722" y="324212"/>
            <a:ext cx="4815894" cy="1213509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D8E6F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252000" anchor="ctr">
            <a:normAutofit/>
          </a:bodyPr>
          <a:lstStyle/>
          <a:p>
            <a:pPr>
              <a:defRPr/>
            </a:pP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" name="图片 8">
            <a:extLst>
              <a:ext uri="{FF2B5EF4-FFF2-40B4-BE49-F238E27FC236}">
                <a16:creationId xmlns:a16="http://schemas.microsoft.com/office/drawing/2014/main" id="{1F9F4A3E-3F46-4308-866E-1BE0422CE0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341" r="17085" b="26262"/>
          <a:stretch/>
        </p:blipFill>
        <p:spPr>
          <a:xfrm>
            <a:off x="3581850" y="576643"/>
            <a:ext cx="2293032" cy="13131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72E0DA-7211-474D-B23B-5C3D6229473C}"/>
              </a:ext>
            </a:extLst>
          </p:cNvPr>
          <p:cNvSpPr txBox="1"/>
          <p:nvPr/>
        </p:nvSpPr>
        <p:spPr>
          <a:xfrm>
            <a:off x="606698" y="525384"/>
            <a:ext cx="343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Bài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1: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Số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: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A5E2CA-F789-4CE7-B158-6FDF4325C73C}"/>
                  </a:ext>
                </a:extLst>
              </p:cNvPr>
              <p:cNvSpPr txBox="1"/>
              <p:nvPr/>
            </p:nvSpPr>
            <p:spPr>
              <a:xfrm>
                <a:off x="1102837" y="1586077"/>
                <a:ext cx="11372192" cy="161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6600" b="1" i="0" dirty="0" smtClean="0">
                        <a:solidFill>
                          <a:schemeClr val="bg1"/>
                        </a:solidFill>
                        <a:latin typeface="UTM Avo" panose="0204060305050602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vi-VN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?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?</m:t>
                        </m:r>
                      </m:den>
                    </m:f>
                    <m:r>
                      <a:rPr lang="vi-VN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</m:oMath>
                </a14:m>
                <a:endParaRPr lang="en-US" sz="66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A5E2CA-F789-4CE7-B158-6FDF4325C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37" y="1586077"/>
                <a:ext cx="11372192" cy="1619482"/>
              </a:xfrm>
              <a:prstGeom prst="rect">
                <a:avLst/>
              </a:prstGeom>
              <a:blipFill>
                <a:blip r:embed="rId6"/>
                <a:stretch>
                  <a:fillRect l="-2118" t="-1550" b="-2015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86D01B-0877-4D40-A632-E9C017C49742}"/>
                  </a:ext>
                </a:extLst>
              </p:cNvPr>
              <p:cNvSpPr txBox="1"/>
              <p:nvPr/>
            </p:nvSpPr>
            <p:spPr>
              <a:xfrm>
                <a:off x="1035277" y="3624032"/>
                <a:ext cx="11507311" cy="1618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vi-VN" sz="6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vi-VN" sz="6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?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?</m:t>
                        </m:r>
                      </m:den>
                    </m:f>
                    <m:r>
                      <a:rPr lang="vi-VN" sz="6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vi-VN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</m:oMath>
                </a14:m>
                <a:endParaRPr lang="en-US" sz="66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86D01B-0877-4D40-A632-E9C017C49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77" y="3624032"/>
                <a:ext cx="11507311" cy="1618520"/>
              </a:xfrm>
              <a:prstGeom prst="rect">
                <a:avLst/>
              </a:prstGeom>
              <a:blipFill>
                <a:blip r:embed="rId7"/>
                <a:stretch>
                  <a:fillRect l="-2205" t="-2344" b="-210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3B65321-AAF5-5939-4271-6F051B33AF7C}"/>
              </a:ext>
            </a:extLst>
          </p:cNvPr>
          <p:cNvSpPr txBox="1"/>
          <p:nvPr/>
        </p:nvSpPr>
        <p:spPr>
          <a:xfrm>
            <a:off x="5880236" y="2576807"/>
            <a:ext cx="431528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E4D60-8BA0-5B34-1C38-15B3CEFBD34B}"/>
              </a:ext>
            </a:extLst>
          </p:cNvPr>
          <p:cNvSpPr txBox="1"/>
          <p:nvPr/>
        </p:nvSpPr>
        <p:spPr>
          <a:xfrm>
            <a:off x="5756804" y="1599631"/>
            <a:ext cx="678391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7A019-8E4C-A44D-F1BE-A6D158FABC9E}"/>
              </a:ext>
            </a:extLst>
          </p:cNvPr>
          <p:cNvSpPr txBox="1"/>
          <p:nvPr/>
        </p:nvSpPr>
        <p:spPr>
          <a:xfrm>
            <a:off x="8216407" y="1565215"/>
            <a:ext cx="678391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AEEBD-064D-BAD6-77D2-1161DB672A2A}"/>
              </a:ext>
            </a:extLst>
          </p:cNvPr>
          <p:cNvSpPr txBox="1"/>
          <p:nvPr/>
        </p:nvSpPr>
        <p:spPr>
          <a:xfrm>
            <a:off x="8339838" y="2572639"/>
            <a:ext cx="431528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B52D5-05E5-1F3B-1485-AF86468E4A73}"/>
              </a:ext>
            </a:extLst>
          </p:cNvPr>
          <p:cNvSpPr txBox="1"/>
          <p:nvPr/>
        </p:nvSpPr>
        <p:spPr>
          <a:xfrm>
            <a:off x="9566236" y="1565215"/>
            <a:ext cx="678391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502A5-5DB1-24B7-C8BE-67A78BEAE267}"/>
              </a:ext>
            </a:extLst>
          </p:cNvPr>
          <p:cNvSpPr txBox="1"/>
          <p:nvPr/>
        </p:nvSpPr>
        <p:spPr>
          <a:xfrm>
            <a:off x="9605611" y="2590125"/>
            <a:ext cx="678391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DA045-6283-6874-D10F-655EC696434D}"/>
              </a:ext>
            </a:extLst>
          </p:cNvPr>
          <p:cNvSpPr txBox="1"/>
          <p:nvPr/>
        </p:nvSpPr>
        <p:spPr>
          <a:xfrm>
            <a:off x="6449736" y="3687111"/>
            <a:ext cx="678391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8947C-96A9-4378-4459-C2D08D3AEE5A}"/>
              </a:ext>
            </a:extLst>
          </p:cNvPr>
          <p:cNvSpPr txBox="1"/>
          <p:nvPr/>
        </p:nvSpPr>
        <p:spPr>
          <a:xfrm>
            <a:off x="6449736" y="4580564"/>
            <a:ext cx="678391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0437F-065A-D56C-A38C-C90ABEDF5E45}"/>
              </a:ext>
            </a:extLst>
          </p:cNvPr>
          <p:cNvSpPr txBox="1"/>
          <p:nvPr/>
        </p:nvSpPr>
        <p:spPr>
          <a:xfrm>
            <a:off x="9266415" y="3637350"/>
            <a:ext cx="678391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2E402-69FC-C24D-B856-DECB3276818A}"/>
              </a:ext>
            </a:extLst>
          </p:cNvPr>
          <p:cNvSpPr txBox="1"/>
          <p:nvPr/>
        </p:nvSpPr>
        <p:spPr>
          <a:xfrm>
            <a:off x="9227040" y="4627749"/>
            <a:ext cx="678391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23CD0-8CF4-3984-7993-9D7062544CCF}"/>
              </a:ext>
            </a:extLst>
          </p:cNvPr>
          <p:cNvSpPr txBox="1"/>
          <p:nvPr/>
        </p:nvSpPr>
        <p:spPr>
          <a:xfrm>
            <a:off x="10644697" y="3612834"/>
            <a:ext cx="925253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EBC977-28BA-62DD-2673-C5928AAF2F31}"/>
              </a:ext>
            </a:extLst>
          </p:cNvPr>
          <p:cNvSpPr txBox="1"/>
          <p:nvPr/>
        </p:nvSpPr>
        <p:spPr>
          <a:xfrm>
            <a:off x="10694096" y="4614762"/>
            <a:ext cx="925253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800" b="1" dirty="0">
                <a:solidFill>
                  <a:srgbClr val="FF0000"/>
                </a:solidFill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990224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30" grpId="0"/>
      <p:bldP spid="31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BC682C-430E-4A2E-8FBC-9146623E9995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0097F5DC-77C0-4B0E-9C56-84DA669C19B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74722" y="324212"/>
            <a:ext cx="4815894" cy="1213509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D8E6F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252000" anchor="ctr">
            <a:normAutofit/>
          </a:bodyPr>
          <a:lstStyle/>
          <a:p>
            <a:pPr>
              <a:defRPr/>
            </a:pP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" name="图片 8">
            <a:extLst>
              <a:ext uri="{FF2B5EF4-FFF2-40B4-BE49-F238E27FC236}">
                <a16:creationId xmlns:a16="http://schemas.microsoft.com/office/drawing/2014/main" id="{1F9F4A3E-3F46-4308-866E-1BE0422CE0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341" r="17085" b="26262"/>
          <a:stretch/>
        </p:blipFill>
        <p:spPr>
          <a:xfrm>
            <a:off x="3581850" y="576643"/>
            <a:ext cx="2293032" cy="13131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72E0DA-7211-474D-B23B-5C3D6229473C}"/>
              </a:ext>
            </a:extLst>
          </p:cNvPr>
          <p:cNvSpPr txBox="1"/>
          <p:nvPr/>
        </p:nvSpPr>
        <p:spPr>
          <a:xfrm>
            <a:off x="606698" y="525384"/>
            <a:ext cx="343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Bài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2: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Tính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云形 1">
            <a:extLst>
              <a:ext uri="{FF2B5EF4-FFF2-40B4-BE49-F238E27FC236}">
                <a16:creationId xmlns:a16="http://schemas.microsoft.com/office/drawing/2014/main" id="{FCB470CC-5640-406F-87FD-F3D896C6FB63}"/>
              </a:ext>
            </a:extLst>
          </p:cNvPr>
          <p:cNvSpPr/>
          <p:nvPr/>
        </p:nvSpPr>
        <p:spPr>
          <a:xfrm>
            <a:off x="915663" y="1995550"/>
            <a:ext cx="3541730" cy="2947384"/>
          </a:xfrm>
          <a:prstGeom prst="cloud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云形 19">
            <a:extLst>
              <a:ext uri="{FF2B5EF4-FFF2-40B4-BE49-F238E27FC236}">
                <a16:creationId xmlns:a16="http://schemas.microsoft.com/office/drawing/2014/main" id="{068E8D87-242E-41AF-9ACB-63A616C4FFD0}"/>
              </a:ext>
            </a:extLst>
          </p:cNvPr>
          <p:cNvSpPr/>
          <p:nvPr/>
        </p:nvSpPr>
        <p:spPr>
          <a:xfrm>
            <a:off x="7962900" y="1601470"/>
            <a:ext cx="3552564" cy="2616200"/>
          </a:xfrm>
          <a:prstGeom prst="cloud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6">
            <a:extLst>
              <a:ext uri="{FF2B5EF4-FFF2-40B4-BE49-F238E27FC236}">
                <a16:creationId xmlns:a16="http://schemas.microsoft.com/office/drawing/2014/main" id="{69A5A849-BD9D-4D20-B644-AAD3ED58AF1D}"/>
              </a:ext>
            </a:extLst>
          </p:cNvPr>
          <p:cNvGrpSpPr/>
          <p:nvPr/>
        </p:nvGrpSpPr>
        <p:grpSpPr>
          <a:xfrm>
            <a:off x="4039383" y="3385232"/>
            <a:ext cx="4194108" cy="2947384"/>
            <a:chOff x="4039383" y="3385232"/>
            <a:chExt cx="4069447" cy="2706932"/>
          </a:xfrm>
        </p:grpSpPr>
        <p:sp>
          <p:nvSpPr>
            <p:cNvPr id="21" name="云形 18">
              <a:extLst>
                <a:ext uri="{FF2B5EF4-FFF2-40B4-BE49-F238E27FC236}">
                  <a16:creationId xmlns:a16="http://schemas.microsoft.com/office/drawing/2014/main" id="{E673F66A-411A-4666-8C42-EE3ADB94BC1B}"/>
                </a:ext>
              </a:extLst>
            </p:cNvPr>
            <p:cNvSpPr/>
            <p:nvPr/>
          </p:nvSpPr>
          <p:spPr>
            <a:xfrm>
              <a:off x="4672370" y="3385232"/>
              <a:ext cx="3436460" cy="2706932"/>
            </a:xfrm>
            <a:prstGeom prst="cloud">
              <a:avLst/>
            </a:prstGeom>
            <a:solidFill>
              <a:srgbClr val="6BC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片 5">
              <a:extLst>
                <a:ext uri="{FF2B5EF4-FFF2-40B4-BE49-F238E27FC236}">
                  <a16:creationId xmlns:a16="http://schemas.microsoft.com/office/drawing/2014/main" id="{C6CBAC3D-38D5-4676-8A90-69D2CBFA8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383" y="3659514"/>
              <a:ext cx="1749054" cy="2009092"/>
            </a:xfrm>
            <a:prstGeom prst="rect">
              <a:avLst/>
            </a:prstGeom>
          </p:spPr>
        </p:pic>
      </p:grpSp>
      <p:pic>
        <p:nvPicPr>
          <p:cNvPr id="27" name="图片 3" descr="27eb00efd058674f3bcf7e8c0524fed5">
            <a:extLst>
              <a:ext uri="{FF2B5EF4-FFF2-40B4-BE49-F238E27FC236}">
                <a16:creationId xmlns:a16="http://schemas.microsoft.com/office/drawing/2014/main" id="{7DB09ED5-798A-4086-9B0B-3220D51E9C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40" y="832485"/>
            <a:ext cx="2593975" cy="2593975"/>
          </a:xfrm>
          <a:prstGeom prst="rect">
            <a:avLst/>
          </a:prstGeom>
        </p:spPr>
      </p:pic>
      <p:pic>
        <p:nvPicPr>
          <p:cNvPr id="28" name="图片 9" descr="596be4eec2aedfa4436bdad6fc30131c">
            <a:extLst>
              <a:ext uri="{FF2B5EF4-FFF2-40B4-BE49-F238E27FC236}">
                <a16:creationId xmlns:a16="http://schemas.microsoft.com/office/drawing/2014/main" id="{A26E6723-180C-4012-9E9E-2FD8E9FF8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1500" y="706755"/>
            <a:ext cx="2845435" cy="2845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A5E2CA-F789-4CE7-B158-6FDF4325C73C}"/>
                  </a:ext>
                </a:extLst>
              </p:cNvPr>
              <p:cNvSpPr txBox="1"/>
              <p:nvPr/>
            </p:nvSpPr>
            <p:spPr>
              <a:xfrm>
                <a:off x="1175177" y="2618936"/>
                <a:ext cx="2973884" cy="1555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endParaRPr lang="en-US" sz="66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A5E2CA-F789-4CE7-B158-6FDF4325C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77" y="2618936"/>
                <a:ext cx="2973884" cy="1555554"/>
              </a:xfrm>
              <a:prstGeom prst="rect">
                <a:avLst/>
              </a:prstGeom>
              <a:blipFill>
                <a:blip r:embed="rId9"/>
                <a:stretch>
                  <a:fillRect l="-8511" b="-1544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86D01B-0877-4D40-A632-E9C017C49742}"/>
                  </a:ext>
                </a:extLst>
              </p:cNvPr>
              <p:cNvSpPr txBox="1"/>
              <p:nvPr/>
            </p:nvSpPr>
            <p:spPr>
              <a:xfrm>
                <a:off x="5301601" y="3860805"/>
                <a:ext cx="2973884" cy="1618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endParaRPr lang="en-US" sz="66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86D01B-0877-4D40-A632-E9C017C49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01" y="3860805"/>
                <a:ext cx="2973884" cy="1618520"/>
              </a:xfrm>
              <a:prstGeom prst="rect">
                <a:avLst/>
              </a:prstGeom>
              <a:blipFill>
                <a:blip r:embed="rId10"/>
                <a:stretch>
                  <a:fillRect l="-8511" b="-108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A77959-7D15-4324-8A5A-885B5BF62076}"/>
                  </a:ext>
                </a:extLst>
              </p:cNvPr>
              <p:cNvSpPr txBox="1"/>
              <p:nvPr/>
            </p:nvSpPr>
            <p:spPr>
              <a:xfrm>
                <a:off x="8541580" y="1997647"/>
                <a:ext cx="2973884" cy="1554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endParaRPr lang="en-US" sz="66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A77959-7D15-4324-8A5A-885B5BF6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580" y="1997647"/>
                <a:ext cx="2973884" cy="1554593"/>
              </a:xfrm>
              <a:prstGeom prst="rect">
                <a:avLst/>
              </a:prstGeom>
              <a:blipFill>
                <a:blip r:embed="rId11"/>
                <a:stretch>
                  <a:fillRect l="-8511" b="-1544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033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16" grpId="0" animBg="1"/>
      <p:bldP spid="17" grpId="0" animBg="1"/>
      <p:bldP spid="30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BC682C-430E-4A2E-8FBC-9146623E9995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0097F5DC-77C0-4B0E-9C56-84DA669C19B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74722" y="324212"/>
            <a:ext cx="4815894" cy="1213509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D8E6F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252000" anchor="ctr">
            <a:normAutofit/>
          </a:bodyPr>
          <a:lstStyle/>
          <a:p>
            <a:pPr>
              <a:defRPr/>
            </a:pP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" name="图片 8">
            <a:extLst>
              <a:ext uri="{FF2B5EF4-FFF2-40B4-BE49-F238E27FC236}">
                <a16:creationId xmlns:a16="http://schemas.microsoft.com/office/drawing/2014/main" id="{1F9F4A3E-3F46-4308-866E-1BE0422CE0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341" r="17085" b="26262"/>
          <a:stretch/>
        </p:blipFill>
        <p:spPr>
          <a:xfrm>
            <a:off x="3581850" y="576643"/>
            <a:ext cx="2293032" cy="13131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72E0DA-7211-474D-B23B-5C3D6229473C}"/>
              </a:ext>
            </a:extLst>
          </p:cNvPr>
          <p:cNvSpPr txBox="1"/>
          <p:nvPr/>
        </p:nvSpPr>
        <p:spPr>
          <a:xfrm>
            <a:off x="606698" y="525384"/>
            <a:ext cx="343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Bài 2: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Tính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云形 1">
            <a:extLst>
              <a:ext uri="{FF2B5EF4-FFF2-40B4-BE49-F238E27FC236}">
                <a16:creationId xmlns:a16="http://schemas.microsoft.com/office/drawing/2014/main" id="{FCB470CC-5640-406F-87FD-F3D896C6FB63}"/>
              </a:ext>
            </a:extLst>
          </p:cNvPr>
          <p:cNvSpPr/>
          <p:nvPr/>
        </p:nvSpPr>
        <p:spPr>
          <a:xfrm>
            <a:off x="606698" y="1693440"/>
            <a:ext cx="10002118" cy="4029965"/>
          </a:xfrm>
          <a:prstGeom prst="cloud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3" descr="27eb00efd058674f3bcf7e8c0524fed5">
            <a:extLst>
              <a:ext uri="{FF2B5EF4-FFF2-40B4-BE49-F238E27FC236}">
                <a16:creationId xmlns:a16="http://schemas.microsoft.com/office/drawing/2014/main" id="{7DB09ED5-798A-4086-9B0B-3220D51E9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40" y="832485"/>
            <a:ext cx="2593975" cy="2593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A5E2CA-F789-4CE7-B158-6FDF4325C73C}"/>
                  </a:ext>
                </a:extLst>
              </p:cNvPr>
              <p:cNvSpPr txBox="1"/>
              <p:nvPr/>
            </p:nvSpPr>
            <p:spPr>
              <a:xfrm>
                <a:off x="1195727" y="2794784"/>
                <a:ext cx="2973884" cy="1555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endParaRPr lang="en-US" sz="66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A5E2CA-F789-4CE7-B158-6FDF4325C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27" y="2794784"/>
                <a:ext cx="2973884" cy="1555554"/>
              </a:xfrm>
              <a:prstGeom prst="rect">
                <a:avLst/>
              </a:prstGeom>
              <a:blipFill>
                <a:blip r:embed="rId7"/>
                <a:stretch>
                  <a:fillRect l="-8511" b="-153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B3536FA-FBDF-4549-8306-CFC79F810038}"/>
              </a:ext>
            </a:extLst>
          </p:cNvPr>
          <p:cNvSpPr txBox="1"/>
          <p:nvPr/>
        </p:nvSpPr>
        <p:spPr>
          <a:xfrm>
            <a:off x="3761482" y="3124217"/>
            <a:ext cx="5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164C5C-E626-4EE8-9633-70722077E348}"/>
                  </a:ext>
                </a:extLst>
              </p:cNvPr>
              <p:cNvSpPr txBox="1"/>
              <p:nvPr/>
            </p:nvSpPr>
            <p:spPr>
              <a:xfrm>
                <a:off x="4506966" y="2840565"/>
                <a:ext cx="863654" cy="1555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164C5C-E626-4EE8-9633-70722077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66" y="2840565"/>
                <a:ext cx="863654" cy="1555554"/>
              </a:xfrm>
              <a:prstGeom prst="rect">
                <a:avLst/>
              </a:prstGeom>
              <a:blipFill>
                <a:blip r:embed="rId8"/>
                <a:stretch>
                  <a:fillRect l="-13043" b="-88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C0712-16A1-4C0F-9448-A1234C30392A}"/>
                  </a:ext>
                </a:extLst>
              </p:cNvPr>
              <p:cNvSpPr txBox="1"/>
              <p:nvPr/>
            </p:nvSpPr>
            <p:spPr>
              <a:xfrm>
                <a:off x="5887100" y="2852347"/>
                <a:ext cx="863654" cy="15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C0712-16A1-4C0F-9448-A1234C303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00" y="2852347"/>
                <a:ext cx="863654" cy="1556645"/>
              </a:xfrm>
              <a:prstGeom prst="rect">
                <a:avLst/>
              </a:prstGeom>
              <a:blipFill>
                <a:blip r:embed="rId9"/>
                <a:stretch>
                  <a:fillRect l="-13043"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D317CF-6054-4E41-9E54-17B1A01DB5D7}"/>
                  </a:ext>
                </a:extLst>
              </p:cNvPr>
              <p:cNvSpPr txBox="1"/>
              <p:nvPr/>
            </p:nvSpPr>
            <p:spPr>
              <a:xfrm>
                <a:off x="5081921" y="3234058"/>
                <a:ext cx="863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D317CF-6054-4E41-9E54-17B1A01D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21" y="3234058"/>
                <a:ext cx="86365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363EB5F-1AC4-4018-8289-6330D174880C}"/>
              </a:ext>
            </a:extLst>
          </p:cNvPr>
          <p:cNvSpPr txBox="1"/>
          <p:nvPr/>
        </p:nvSpPr>
        <p:spPr>
          <a:xfrm>
            <a:off x="6528731" y="3074347"/>
            <a:ext cx="5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43A7D3-ED13-41F2-BAAC-DE39B22B869B}"/>
                  </a:ext>
                </a:extLst>
              </p:cNvPr>
              <p:cNvSpPr txBox="1"/>
              <p:nvPr/>
            </p:nvSpPr>
            <p:spPr>
              <a:xfrm>
                <a:off x="7206225" y="2869855"/>
                <a:ext cx="863654" cy="15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43A7D3-ED13-41F2-BAAC-DE39B22B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225" y="2869855"/>
                <a:ext cx="863654" cy="1559401"/>
              </a:xfrm>
              <a:prstGeom prst="rect">
                <a:avLst/>
              </a:prstGeom>
              <a:blipFill>
                <a:blip r:embed="rId11"/>
                <a:stretch>
                  <a:fillRect l="-14493" r="-18841" b="-975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908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6">
            <a:extLst>
              <a:ext uri="{FF2B5EF4-FFF2-40B4-BE49-F238E27FC236}">
                <a16:creationId xmlns:a16="http://schemas.microsoft.com/office/drawing/2014/main" id="{2DCE0590-62A3-483B-8A69-A6C607AC680E}"/>
              </a:ext>
            </a:extLst>
          </p:cNvPr>
          <p:cNvGrpSpPr/>
          <p:nvPr/>
        </p:nvGrpSpPr>
        <p:grpSpPr>
          <a:xfrm>
            <a:off x="606698" y="1790152"/>
            <a:ext cx="10356311" cy="4118103"/>
            <a:chOff x="1107225" y="2255857"/>
            <a:chExt cx="9088533" cy="3464512"/>
          </a:xfrm>
        </p:grpSpPr>
        <p:sp>
          <p:nvSpPr>
            <p:cNvPr id="18" name="云形 18">
              <a:extLst>
                <a:ext uri="{FF2B5EF4-FFF2-40B4-BE49-F238E27FC236}">
                  <a16:creationId xmlns:a16="http://schemas.microsoft.com/office/drawing/2014/main" id="{86E3E31A-B745-4DEC-B09E-8C06166705B5}"/>
                </a:ext>
              </a:extLst>
            </p:cNvPr>
            <p:cNvSpPr/>
            <p:nvPr/>
          </p:nvSpPr>
          <p:spPr>
            <a:xfrm>
              <a:off x="1444893" y="2255857"/>
              <a:ext cx="8750865" cy="3464512"/>
            </a:xfrm>
            <a:prstGeom prst="cloud">
              <a:avLst/>
            </a:prstGeom>
            <a:solidFill>
              <a:srgbClr val="6BC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8224FAD1-BC6E-4D2B-A7FF-5E281BE81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225" y="2671032"/>
              <a:ext cx="1749054" cy="2009092"/>
            </a:xfrm>
            <a:prstGeom prst="rect">
              <a:avLst/>
            </a:prstGeom>
          </p:spPr>
        </p:pic>
      </p:grpSp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BC682C-430E-4A2E-8FBC-9146623E9995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0097F5DC-77C0-4B0E-9C56-84DA669C19B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74722" y="324212"/>
            <a:ext cx="4815894" cy="1213509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D8E6F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252000" anchor="ctr">
            <a:normAutofit/>
          </a:bodyPr>
          <a:lstStyle/>
          <a:p>
            <a:pPr>
              <a:defRPr/>
            </a:pP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" name="图片 8">
            <a:extLst>
              <a:ext uri="{FF2B5EF4-FFF2-40B4-BE49-F238E27FC236}">
                <a16:creationId xmlns:a16="http://schemas.microsoft.com/office/drawing/2014/main" id="{1F9F4A3E-3F46-4308-866E-1BE0422CE0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341" r="17085" b="26262"/>
          <a:stretch/>
        </p:blipFill>
        <p:spPr>
          <a:xfrm>
            <a:off x="3581850" y="576643"/>
            <a:ext cx="2293032" cy="13131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72E0DA-7211-474D-B23B-5C3D6229473C}"/>
              </a:ext>
            </a:extLst>
          </p:cNvPr>
          <p:cNvSpPr txBox="1"/>
          <p:nvPr/>
        </p:nvSpPr>
        <p:spPr>
          <a:xfrm>
            <a:off x="606698" y="525384"/>
            <a:ext cx="343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Bài 2: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Tính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3536FA-FBDF-4549-8306-CFC79F810038}"/>
              </a:ext>
            </a:extLst>
          </p:cNvPr>
          <p:cNvSpPr txBox="1"/>
          <p:nvPr/>
        </p:nvSpPr>
        <p:spPr>
          <a:xfrm>
            <a:off x="4916922" y="3059470"/>
            <a:ext cx="5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164C5C-E626-4EE8-9633-70722077E348}"/>
                  </a:ext>
                </a:extLst>
              </p:cNvPr>
              <p:cNvSpPr txBox="1"/>
              <p:nvPr/>
            </p:nvSpPr>
            <p:spPr>
              <a:xfrm>
                <a:off x="5594416" y="2825688"/>
                <a:ext cx="863654" cy="1555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164C5C-E626-4EE8-9633-70722077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416" y="2825688"/>
                <a:ext cx="863654" cy="1555554"/>
              </a:xfrm>
              <a:prstGeom prst="rect">
                <a:avLst/>
              </a:prstGeom>
              <a:blipFill>
                <a:blip r:embed="rId7"/>
                <a:stretch>
                  <a:fillRect l="-14493" r="-20290"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C0712-16A1-4C0F-9448-A1234C30392A}"/>
                  </a:ext>
                </a:extLst>
              </p:cNvPr>
              <p:cNvSpPr txBox="1"/>
              <p:nvPr/>
            </p:nvSpPr>
            <p:spPr>
              <a:xfrm>
                <a:off x="6974550" y="2837470"/>
                <a:ext cx="863654" cy="15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C0712-16A1-4C0F-9448-A1234C303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550" y="2837470"/>
                <a:ext cx="863654" cy="1559401"/>
              </a:xfrm>
              <a:prstGeom prst="rect">
                <a:avLst/>
              </a:prstGeom>
              <a:blipFill>
                <a:blip r:embed="rId8"/>
                <a:stretch>
                  <a:fillRect l="-14493" b="-88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D317CF-6054-4E41-9E54-17B1A01DB5D7}"/>
                  </a:ext>
                </a:extLst>
              </p:cNvPr>
              <p:cNvSpPr txBox="1"/>
              <p:nvPr/>
            </p:nvSpPr>
            <p:spPr>
              <a:xfrm>
                <a:off x="6169371" y="3219181"/>
                <a:ext cx="863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D317CF-6054-4E41-9E54-17B1A01D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71" y="3219181"/>
                <a:ext cx="86365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363EB5F-1AC4-4018-8289-6330D174880C}"/>
              </a:ext>
            </a:extLst>
          </p:cNvPr>
          <p:cNvSpPr txBox="1"/>
          <p:nvPr/>
        </p:nvSpPr>
        <p:spPr>
          <a:xfrm>
            <a:off x="7616181" y="3059470"/>
            <a:ext cx="5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43A7D3-ED13-41F2-BAAC-DE39B22B869B}"/>
                  </a:ext>
                </a:extLst>
              </p:cNvPr>
              <p:cNvSpPr txBox="1"/>
              <p:nvPr/>
            </p:nvSpPr>
            <p:spPr>
              <a:xfrm>
                <a:off x="8293675" y="2854978"/>
                <a:ext cx="863654" cy="1554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𝟏𝟒𝟒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43A7D3-ED13-41F2-BAAC-DE39B22B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675" y="2854978"/>
                <a:ext cx="863654" cy="1554593"/>
              </a:xfrm>
              <a:prstGeom prst="rect">
                <a:avLst/>
              </a:prstGeom>
              <a:blipFill>
                <a:blip r:embed="rId10"/>
                <a:stretch>
                  <a:fillRect l="-14706" r="-63235"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C9301A-6E72-48B0-9D1A-E18FB63E1ADD}"/>
                  </a:ext>
                </a:extLst>
              </p:cNvPr>
              <p:cNvSpPr txBox="1"/>
              <p:nvPr/>
            </p:nvSpPr>
            <p:spPr>
              <a:xfrm>
                <a:off x="2249286" y="2825688"/>
                <a:ext cx="2973884" cy="1618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endParaRPr lang="en-US" sz="66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C9301A-6E72-48B0-9D1A-E18FB63E1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86" y="2825688"/>
                <a:ext cx="2973884" cy="1618520"/>
              </a:xfrm>
              <a:prstGeom prst="rect">
                <a:avLst/>
              </a:prstGeom>
              <a:blipFill>
                <a:blip r:embed="rId11"/>
                <a:stretch>
                  <a:fillRect l="-8511" b="-1093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3186C80-E2CA-D6F4-8EFC-13E28296B39E}"/>
              </a:ext>
            </a:extLst>
          </p:cNvPr>
          <p:cNvSpPr txBox="1"/>
          <p:nvPr/>
        </p:nvSpPr>
        <p:spPr>
          <a:xfrm>
            <a:off x="9493098" y="3124442"/>
            <a:ext cx="5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A45162-1D3B-071F-D7F0-1F4B1C6A5A01}"/>
                  </a:ext>
                </a:extLst>
              </p:cNvPr>
              <p:cNvSpPr txBox="1"/>
              <p:nvPr/>
            </p:nvSpPr>
            <p:spPr>
              <a:xfrm>
                <a:off x="9946905" y="2842278"/>
                <a:ext cx="863654" cy="15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A45162-1D3B-071F-D7F0-1F4B1C6A5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05" y="2842278"/>
                <a:ext cx="863654" cy="1559401"/>
              </a:xfrm>
              <a:prstGeom prst="rect">
                <a:avLst/>
              </a:prstGeom>
              <a:blipFill>
                <a:blip r:embed="rId12"/>
                <a:stretch>
                  <a:fillRect l="-14493" r="-18841" b="-1048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355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2" grpId="0"/>
      <p:bldP spid="34" grpId="0"/>
      <p:bldP spid="23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6">
            <a:extLst>
              <a:ext uri="{FF2B5EF4-FFF2-40B4-BE49-F238E27FC236}">
                <a16:creationId xmlns:a16="http://schemas.microsoft.com/office/drawing/2014/main" id="{2DCE0590-62A3-483B-8A69-A6C607AC680E}"/>
              </a:ext>
            </a:extLst>
          </p:cNvPr>
          <p:cNvGrpSpPr/>
          <p:nvPr/>
        </p:nvGrpSpPr>
        <p:grpSpPr>
          <a:xfrm>
            <a:off x="606698" y="1790152"/>
            <a:ext cx="10356311" cy="4118103"/>
            <a:chOff x="1107225" y="2255857"/>
            <a:chExt cx="9088533" cy="3464512"/>
          </a:xfrm>
        </p:grpSpPr>
        <p:sp>
          <p:nvSpPr>
            <p:cNvPr id="18" name="云形 18">
              <a:extLst>
                <a:ext uri="{FF2B5EF4-FFF2-40B4-BE49-F238E27FC236}">
                  <a16:creationId xmlns:a16="http://schemas.microsoft.com/office/drawing/2014/main" id="{86E3E31A-B745-4DEC-B09E-8C06166705B5}"/>
                </a:ext>
              </a:extLst>
            </p:cNvPr>
            <p:cNvSpPr/>
            <p:nvPr/>
          </p:nvSpPr>
          <p:spPr>
            <a:xfrm>
              <a:off x="1444893" y="2255857"/>
              <a:ext cx="8750865" cy="3464512"/>
            </a:xfrm>
            <a:prstGeom prst="cloud">
              <a:avLst/>
            </a:prstGeom>
            <a:solidFill>
              <a:srgbClr val="6BC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8224FAD1-BC6E-4D2B-A7FF-5E281BE81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225" y="2671032"/>
              <a:ext cx="1749054" cy="2009092"/>
            </a:xfrm>
            <a:prstGeom prst="rect">
              <a:avLst/>
            </a:prstGeom>
          </p:spPr>
        </p:pic>
      </p:grpSp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BC682C-430E-4A2E-8FBC-9146623E9995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0097F5DC-77C0-4B0E-9C56-84DA669C19B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74722" y="324212"/>
            <a:ext cx="4815894" cy="1213509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D8E6F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252000" anchor="ctr">
            <a:normAutofit/>
          </a:bodyPr>
          <a:lstStyle/>
          <a:p>
            <a:pPr>
              <a:defRPr/>
            </a:pP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" name="图片 8">
            <a:extLst>
              <a:ext uri="{FF2B5EF4-FFF2-40B4-BE49-F238E27FC236}">
                <a16:creationId xmlns:a16="http://schemas.microsoft.com/office/drawing/2014/main" id="{1F9F4A3E-3F46-4308-866E-1BE0422CE0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341" r="17085" b="26262"/>
          <a:stretch/>
        </p:blipFill>
        <p:spPr>
          <a:xfrm>
            <a:off x="3581850" y="576643"/>
            <a:ext cx="2293032" cy="13131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72E0DA-7211-474D-B23B-5C3D6229473C}"/>
              </a:ext>
            </a:extLst>
          </p:cNvPr>
          <p:cNvSpPr txBox="1"/>
          <p:nvPr/>
        </p:nvSpPr>
        <p:spPr>
          <a:xfrm>
            <a:off x="606698" y="525384"/>
            <a:ext cx="343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Bài 2: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Tính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3536FA-FBDF-4549-8306-CFC79F810038}"/>
              </a:ext>
            </a:extLst>
          </p:cNvPr>
          <p:cNvSpPr txBox="1"/>
          <p:nvPr/>
        </p:nvSpPr>
        <p:spPr>
          <a:xfrm>
            <a:off x="5015590" y="3095152"/>
            <a:ext cx="5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164C5C-E626-4EE8-9633-70722077E348}"/>
                  </a:ext>
                </a:extLst>
              </p:cNvPr>
              <p:cNvSpPr txBox="1"/>
              <p:nvPr/>
            </p:nvSpPr>
            <p:spPr>
              <a:xfrm>
                <a:off x="5594416" y="2825688"/>
                <a:ext cx="863654" cy="1555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164C5C-E626-4EE8-9633-70722077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416" y="2825688"/>
                <a:ext cx="863654" cy="1555554"/>
              </a:xfrm>
              <a:prstGeom prst="rect">
                <a:avLst/>
              </a:prstGeom>
              <a:blipFill>
                <a:blip r:embed="rId7"/>
                <a:stretch>
                  <a:fillRect l="-13043" r="-20290"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C0712-16A1-4C0F-9448-A1234C30392A}"/>
                  </a:ext>
                </a:extLst>
              </p:cNvPr>
              <p:cNvSpPr txBox="1"/>
              <p:nvPr/>
            </p:nvSpPr>
            <p:spPr>
              <a:xfrm>
                <a:off x="6974550" y="2837470"/>
                <a:ext cx="863654" cy="1549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C0712-16A1-4C0F-9448-A1234C303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550" y="2837470"/>
                <a:ext cx="863654" cy="1549720"/>
              </a:xfrm>
              <a:prstGeom prst="rect">
                <a:avLst/>
              </a:prstGeom>
              <a:blipFill>
                <a:blip r:embed="rId8"/>
                <a:stretch>
                  <a:fillRect l="-14493" r="-18841" b="-975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D317CF-6054-4E41-9E54-17B1A01DB5D7}"/>
                  </a:ext>
                </a:extLst>
              </p:cNvPr>
              <p:cNvSpPr txBox="1"/>
              <p:nvPr/>
            </p:nvSpPr>
            <p:spPr>
              <a:xfrm>
                <a:off x="6320031" y="3216774"/>
                <a:ext cx="863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D317CF-6054-4E41-9E54-17B1A01D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031" y="3216774"/>
                <a:ext cx="86365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363EB5F-1AC4-4018-8289-6330D174880C}"/>
              </a:ext>
            </a:extLst>
          </p:cNvPr>
          <p:cNvSpPr txBox="1"/>
          <p:nvPr/>
        </p:nvSpPr>
        <p:spPr>
          <a:xfrm>
            <a:off x="7735829" y="3095151"/>
            <a:ext cx="5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43A7D3-ED13-41F2-BAAC-DE39B22B869B}"/>
                  </a:ext>
                </a:extLst>
              </p:cNvPr>
              <p:cNvSpPr txBox="1"/>
              <p:nvPr/>
            </p:nvSpPr>
            <p:spPr>
              <a:xfrm>
                <a:off x="8293675" y="2854978"/>
                <a:ext cx="863654" cy="1554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𝟏𝟏𝟐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𝟐𝟓𝟐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43A7D3-ED13-41F2-BAAC-DE39B22B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675" y="2854978"/>
                <a:ext cx="863654" cy="1554593"/>
              </a:xfrm>
              <a:prstGeom prst="rect">
                <a:avLst/>
              </a:prstGeom>
              <a:blipFill>
                <a:blip r:embed="rId10"/>
                <a:stretch>
                  <a:fillRect l="-14706" r="-64706"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C9301A-6E72-48B0-9D1A-E18FB63E1ADD}"/>
                  </a:ext>
                </a:extLst>
              </p:cNvPr>
              <p:cNvSpPr txBox="1"/>
              <p:nvPr/>
            </p:nvSpPr>
            <p:spPr>
              <a:xfrm>
                <a:off x="2249286" y="2825688"/>
                <a:ext cx="2973884" cy="1554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endParaRPr lang="en-US" sz="66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C9301A-6E72-48B0-9D1A-E18FB63E1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86" y="2825688"/>
                <a:ext cx="2973884" cy="1554593"/>
              </a:xfrm>
              <a:prstGeom prst="rect">
                <a:avLst/>
              </a:prstGeom>
              <a:blipFill>
                <a:blip r:embed="rId11"/>
                <a:stretch>
                  <a:fillRect l="-8511" b="-145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3186C80-E2CA-D6F4-8EFC-13E28296B39E}"/>
              </a:ext>
            </a:extLst>
          </p:cNvPr>
          <p:cNvSpPr txBox="1"/>
          <p:nvPr/>
        </p:nvSpPr>
        <p:spPr>
          <a:xfrm>
            <a:off x="9493098" y="3124442"/>
            <a:ext cx="5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A45162-1D3B-071F-D7F0-1F4B1C6A5A01}"/>
                  </a:ext>
                </a:extLst>
              </p:cNvPr>
              <p:cNvSpPr txBox="1"/>
              <p:nvPr/>
            </p:nvSpPr>
            <p:spPr>
              <a:xfrm>
                <a:off x="9946905" y="2842278"/>
                <a:ext cx="863654" cy="15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A45162-1D3B-071F-D7F0-1F4B1C6A5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05" y="2842278"/>
                <a:ext cx="863654" cy="1556645"/>
              </a:xfrm>
              <a:prstGeom prst="rect">
                <a:avLst/>
              </a:prstGeom>
              <a:blipFill>
                <a:blip r:embed="rId12"/>
                <a:stretch>
                  <a:fillRect l="-14493"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754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2" grpId="0"/>
      <p:bldP spid="34" grpId="0"/>
      <p:bldP spid="23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BC682C-430E-4A2E-8FBC-9146623E9995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0097F5DC-77C0-4B0E-9C56-84DA669C19B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74721" y="324212"/>
            <a:ext cx="12189421" cy="2465880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D8E6F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252000" anchor="ctr">
            <a:normAutofit/>
          </a:bodyPr>
          <a:lstStyle/>
          <a:p>
            <a:pPr>
              <a:defRPr/>
            </a:pP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2E0DA-7211-474D-B23B-5C3D6229473C}"/>
              </a:ext>
            </a:extLst>
          </p:cNvPr>
          <p:cNvSpPr txBox="1"/>
          <p:nvPr/>
        </p:nvSpPr>
        <p:spPr>
          <a:xfrm>
            <a:off x="606698" y="525384"/>
            <a:ext cx="1059383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Bài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3: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Bình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thứ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nhất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chứa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nước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,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bình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thứ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hai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chứa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được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nước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.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Hỏi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số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lít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nước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trong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bình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thứ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nhất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gấp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mấy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lần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số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lít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nước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trong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bình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thứ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5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hai</a:t>
            </a:r>
            <a:r>
              <a:rPr lang="en-US" altLang="zh-CN" sz="35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?  </a:t>
            </a:r>
            <a:endParaRPr lang="zh-CN" altLang="en-US" sz="35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335A3E-4D69-513F-C10F-AC0D370AD2BA}"/>
                  </a:ext>
                </a:extLst>
              </p:cNvPr>
              <p:cNvSpPr txBox="1"/>
              <p:nvPr/>
            </p:nvSpPr>
            <p:spPr>
              <a:xfrm>
                <a:off x="5462296" y="412099"/>
                <a:ext cx="779381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 smtClean="0">
                            <a:solidFill>
                              <a:srgbClr val="02453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1" i="1" smtClean="0">
                            <a:solidFill>
                              <a:srgbClr val="02453E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vi-VN" sz="3500" b="1" i="1" smtClean="0">
                            <a:solidFill>
                              <a:srgbClr val="02453E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3500" dirty="0">
                    <a:solidFill>
                      <a:srgbClr val="02453E"/>
                    </a:solidFill>
                  </a:rPr>
                  <a:t> l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335A3E-4D69-513F-C10F-AC0D370AD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96" y="412099"/>
                <a:ext cx="779381" cy="901722"/>
              </a:xfrm>
              <a:prstGeom prst="rect">
                <a:avLst/>
              </a:prstGeom>
              <a:blipFill>
                <a:blip r:embed="rId5"/>
                <a:stretch>
                  <a:fillRect l="-3226" r="-20968" b="-8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5A2CA0-EDF6-78B3-BB72-CA66B283CDBB}"/>
                  </a:ext>
                </a:extLst>
              </p:cNvPr>
              <p:cNvSpPr txBox="1"/>
              <p:nvPr/>
            </p:nvSpPr>
            <p:spPr>
              <a:xfrm>
                <a:off x="1793222" y="940209"/>
                <a:ext cx="583814" cy="8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 smtClean="0">
                            <a:solidFill>
                              <a:srgbClr val="02453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1" i="1" smtClean="0">
                            <a:solidFill>
                              <a:srgbClr val="02453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500" b="1" i="1" smtClean="0">
                            <a:solidFill>
                              <a:srgbClr val="02453E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VN" sz="3500" dirty="0">
                    <a:solidFill>
                      <a:srgbClr val="02453E"/>
                    </a:solidFill>
                  </a:rPr>
                  <a:t> 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5A2CA0-EDF6-78B3-BB72-CA66B283C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222" y="940209"/>
                <a:ext cx="583814" cy="878510"/>
              </a:xfrm>
              <a:prstGeom prst="rect">
                <a:avLst/>
              </a:prstGeom>
              <a:blipFill>
                <a:blip r:embed="rId6"/>
                <a:stretch>
                  <a:fillRect l="-4255" r="-27660" b="-98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E9FA7C-6D7A-733D-0F32-8CF727C65FFB}"/>
                  </a:ext>
                </a:extLst>
              </p:cNvPr>
              <p:cNvSpPr txBox="1"/>
              <p:nvPr/>
            </p:nvSpPr>
            <p:spPr>
              <a:xfrm>
                <a:off x="1451421" y="3183177"/>
                <a:ext cx="9580512" cy="248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lít nước trong bình thứ nhất gấp số lít nước trong bình thứ hai số lần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vi-VN" sz="3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10 </m:t>
                    </m:r>
                    <m:d>
                      <m:dPr>
                        <m:ctrlPr>
                          <a:rPr lang="vi-VN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500" i="1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vi-VN" sz="3500" i="1">
                            <a:latin typeface="Cambria Math" panose="02040503050406030204" pitchFamily="18" charset="0"/>
                          </a:rPr>
                          <m:t>ầ</m:t>
                        </m:r>
                        <m:r>
                          <m:rPr>
                            <m:sty m:val="p"/>
                          </m:rPr>
                          <a:rPr lang="vi-VN" sz="3500" i="1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endParaRPr lang="vi-VN" sz="35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V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10 lần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E9FA7C-6D7A-733D-0F32-8CF727C65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21" y="3183177"/>
                <a:ext cx="9580512" cy="2481257"/>
              </a:xfrm>
              <a:prstGeom prst="rect">
                <a:avLst/>
              </a:prstGeom>
              <a:blipFill>
                <a:blip r:embed="rId7"/>
                <a:stretch>
                  <a:fillRect l="-1854" t="-3571" r="-1854" b="-81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945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chia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73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90839" y="4035505"/>
            <a:ext cx="4338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n w="0">
                  <a:noFill/>
                </a:ln>
                <a:solidFill>
                  <a:srgbClr val="FA0B4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7 IcielLa Chic Pro Shad" panose="02000506090000020004" pitchFamily="2" charset="0"/>
                <a:ea typeface="微软雅黑" panose="020B0503020204020204" pitchFamily="34" charset="-122"/>
              </a:rPr>
              <a:t>DẶN DÒ</a:t>
            </a:r>
            <a:endParaRPr lang="zh-CN" altLang="en-US" sz="11500" b="1" dirty="0">
              <a:ln w="0">
                <a:noFill/>
              </a:ln>
              <a:solidFill>
                <a:srgbClr val="FA0B4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#9Slide07 IcielLa Chic Pro Shad" panose="0200050609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85151" y="-85311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4" grpId="0"/>
          <p:bldP spid="1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8"/>
          <p:cNvSpPr/>
          <p:nvPr/>
        </p:nvSpPr>
        <p:spPr bwMode="auto">
          <a:xfrm>
            <a:off x="0" y="387647"/>
            <a:ext cx="12192000" cy="622994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4892" y="830978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997424" y="4401153"/>
            <a:ext cx="6490253" cy="17215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5521" y="3429000"/>
            <a:ext cx="11054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ln w="0">
                  <a:noFill/>
                </a:ln>
                <a:solidFill>
                  <a:srgbClr val="E14628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CHÚC CÁC EM HỌC TỐT!</a:t>
            </a:r>
            <a:endParaRPr lang="zh-CN" altLang="en-US" sz="7200" dirty="0">
              <a:ln w="0">
                <a:noFill/>
              </a:ln>
              <a:solidFill>
                <a:srgbClr val="E14628"/>
              </a:solidFill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4088219" y="157128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9034375" y="580754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754487" y="945657"/>
            <a:ext cx="1046250" cy="99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9130999" y="791240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26">
            <a:extLst>
              <a:ext uri="{FF2B5EF4-FFF2-40B4-BE49-F238E27FC236}">
                <a16:creationId xmlns:a16="http://schemas.microsoft.com/office/drawing/2014/main" id="{FEC7AB16-1882-4C12-A573-B1727762DB9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 flipH="1">
            <a:off x="-48624" y="5822132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267739" y="1838739"/>
            <a:ext cx="6924261" cy="4532244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2212356" y="-431138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252876" y="4535240"/>
            <a:ext cx="5554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7 IcielLa Chic Pro Shad" panose="02000506090000020004" pitchFamily="2" charset="0"/>
                <a:ea typeface="微软雅黑" panose="020B0503020204020204" pitchFamily="34" charset="-122"/>
              </a:rPr>
              <a:t>KHỞI ĐỘNG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#9Slide07 IcielLa Chic Pro Shad" panose="0200050609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68738" y="-43704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21508" y="257308"/>
            <a:ext cx="3551555" cy="1078151"/>
            <a:chOff x="2638269" y="2965026"/>
            <a:chExt cx="3551555" cy="107815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KHỞI ĐỘNG</a:t>
              </a:r>
              <a:endParaRPr lang="zh-CN" altLang="en-US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9701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5931" y="0"/>
            <a:ext cx="910170" cy="1109471"/>
            <a:chOff x="6219365" y="418888"/>
            <a:chExt cx="910170" cy="1109471"/>
          </a:xfrm>
        </p:grpSpPr>
        <p:sp>
          <p:nvSpPr>
            <p:cNvPr id="10" name="椭圆 9"/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12" name="圆角矩形标注 11"/>
          <p:cNvSpPr/>
          <p:nvPr/>
        </p:nvSpPr>
        <p:spPr>
          <a:xfrm>
            <a:off x="545209" y="2368254"/>
            <a:ext cx="4623468" cy="3724202"/>
          </a:xfrm>
          <a:prstGeom prst="wedgeRoundRectCallout">
            <a:avLst>
              <a:gd name="adj1" fmla="val -30410"/>
              <a:gd name="adj2" fmla="val -59514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标注 22"/>
          <p:cNvSpPr/>
          <p:nvPr/>
        </p:nvSpPr>
        <p:spPr>
          <a:xfrm rot="10800000">
            <a:off x="7263423" y="2168179"/>
            <a:ext cx="4661875" cy="2985479"/>
          </a:xfrm>
          <a:prstGeom prst="wedgeRoundRectCallout">
            <a:avLst/>
          </a:prstGeom>
          <a:noFill/>
          <a:ln w="28575">
            <a:solidFill>
              <a:srgbClr val="FE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15" y="2192945"/>
            <a:ext cx="2507644" cy="4585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32405" y="2469960"/>
                <a:ext cx="4813516" cy="301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Hình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ABCD có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 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m</a:t>
                </a:r>
                <a:r>
                  <a:rPr lang="en-US" altLang="en-US" sz="3600" b="1" baseline="300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, 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m.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. </a:t>
                </a:r>
                <a:endParaRPr lang="zh-CN" altLang="en-US" sz="36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5" y="2469960"/>
                <a:ext cx="4813516" cy="3017364"/>
              </a:xfrm>
              <a:prstGeom prst="rect">
                <a:avLst/>
              </a:prstGeom>
              <a:blipFill>
                <a:blip r:embed="rId5"/>
                <a:stretch>
                  <a:fillRect l="-3684" t="-2929" r="-1579" b="-502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波形 21"/>
          <p:cNvSpPr/>
          <p:nvPr/>
        </p:nvSpPr>
        <p:spPr>
          <a:xfrm>
            <a:off x="525931" y="1265913"/>
            <a:ext cx="2509517" cy="793631"/>
          </a:xfrm>
          <a:prstGeom prst="wave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36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36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chemeClr val="bg1"/>
              </a:solidFill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6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6"/>
          <a:srcRect l="47449" t="21697"/>
          <a:stretch>
            <a:fillRect/>
          </a:stretch>
        </p:blipFill>
        <p:spPr>
          <a:xfrm>
            <a:off x="9123073" y="5091203"/>
            <a:ext cx="3137535" cy="1704340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1DEE5686-71CE-41EF-B6C4-11144AAF8D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contrast="20000"/>
          </a:blip>
          <a:srcRect t="-1" r="42475" b="77784"/>
          <a:stretch/>
        </p:blipFill>
        <p:spPr>
          <a:xfrm>
            <a:off x="-581028" y="5862678"/>
            <a:ext cx="12814112" cy="10200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Group 35">
            <a:extLst>
              <a:ext uri="{FF2B5EF4-FFF2-40B4-BE49-F238E27FC236}">
                <a16:creationId xmlns:a16="http://schemas.microsoft.com/office/drawing/2014/main" id="{249043A9-4C18-473E-BBF1-001165B5B1DA}"/>
              </a:ext>
            </a:extLst>
          </p:cNvPr>
          <p:cNvGrpSpPr>
            <a:grpSpLocks/>
          </p:cNvGrpSpPr>
          <p:nvPr/>
        </p:nvGrpSpPr>
        <p:grpSpPr bwMode="auto">
          <a:xfrm>
            <a:off x="7569200" y="2569110"/>
            <a:ext cx="3251199" cy="2533650"/>
            <a:chOff x="3271" y="2107"/>
            <a:chExt cx="2048" cy="1596"/>
          </a:xfrm>
        </p:grpSpPr>
        <p:sp>
          <p:nvSpPr>
            <p:cNvPr id="44" name="Rectangle 11">
              <a:extLst>
                <a:ext uri="{FF2B5EF4-FFF2-40B4-BE49-F238E27FC236}">
                  <a16:creationId xmlns:a16="http://schemas.microsoft.com/office/drawing/2014/main" id="{E456DA3C-19EF-4F2D-B92C-1E07086AD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417"/>
              <a:ext cx="1630" cy="9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13">
              <a:extLst>
                <a:ext uri="{FF2B5EF4-FFF2-40B4-BE49-F238E27FC236}">
                  <a16:creationId xmlns:a16="http://schemas.microsoft.com/office/drawing/2014/main" id="{C1C8F706-C42E-4F3E-BA8B-EFA88CB1F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" y="2107"/>
              <a:ext cx="2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6" name="Text Box 14">
              <a:extLst>
                <a:ext uri="{FF2B5EF4-FFF2-40B4-BE49-F238E27FC236}">
                  <a16:creationId xmlns:a16="http://schemas.microsoft.com/office/drawing/2014/main" id="{5D03437C-9B6F-488E-800A-0A892EA75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5" y="2149"/>
              <a:ext cx="2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7" name="Text Box 15">
              <a:extLst>
                <a:ext uri="{FF2B5EF4-FFF2-40B4-BE49-F238E27FC236}">
                  <a16:creationId xmlns:a16="http://schemas.microsoft.com/office/drawing/2014/main" id="{3ED6C6DF-692A-484F-B919-A0AE30966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5" y="3335"/>
              <a:ext cx="1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8" name="Text Box 16">
              <a:extLst>
                <a:ext uri="{FF2B5EF4-FFF2-40B4-BE49-F238E27FC236}">
                  <a16:creationId xmlns:a16="http://schemas.microsoft.com/office/drawing/2014/main" id="{57D4070C-351F-4A27-8C18-42A1683A0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" y="3335"/>
              <a:ext cx="1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17">
                <a:extLst>
                  <a:ext uri="{FF2B5EF4-FFF2-40B4-BE49-F238E27FC236}">
                    <a16:creationId xmlns:a16="http://schemas.microsoft.com/office/drawing/2014/main" id="{0FF6522A-A64A-4C39-A228-3E4CF219DB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1880" y="2233944"/>
                <a:ext cx="1100138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latin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49" name="Text Box 17">
                <a:extLst>
                  <a:ext uri="{FF2B5EF4-FFF2-40B4-BE49-F238E27FC236}">
                    <a16:creationId xmlns:a16="http://schemas.microsoft.com/office/drawing/2014/main" id="{0FF6522A-A64A-4C39-A228-3E4CF219D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1880" y="2233944"/>
                <a:ext cx="1100138" cy="802399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21">
            <a:extLst>
              <a:ext uri="{FF2B5EF4-FFF2-40B4-BE49-F238E27FC236}">
                <a16:creationId xmlns:a16="http://schemas.microsoft.com/office/drawing/2014/main" id="{A2DD4FFB-4F9C-4B58-A472-CEE20F90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093" y="3354927"/>
            <a:ext cx="582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1DB3DC-1317-40F2-9E46-E9CEF18FFAA7}"/>
                  </a:ext>
                </a:extLst>
              </p:cNvPr>
              <p:cNvSpPr txBox="1"/>
              <p:nvPr/>
            </p:nvSpPr>
            <p:spPr>
              <a:xfrm>
                <a:off x="8635628" y="3211014"/>
                <a:ext cx="1037143" cy="889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0000"/>
                    </a:solidFill>
                  </a:rPr>
                  <a:t>m²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1DB3DC-1317-40F2-9E46-E9CEF18FF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628" y="3211014"/>
                <a:ext cx="1037143" cy="889090"/>
              </a:xfrm>
              <a:prstGeom prst="rect">
                <a:avLst/>
              </a:prstGeom>
              <a:blipFill>
                <a:blip r:embed="rId9"/>
                <a:stretch>
                  <a:fillRect l="-13415" r="-21951" b="-125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1468AE-E5EC-4A57-9F21-53098FC1E342}"/>
              </a:ext>
            </a:extLst>
          </p:cNvPr>
          <p:cNvSpPr txBox="1"/>
          <p:nvPr/>
        </p:nvSpPr>
        <p:spPr>
          <a:xfrm>
            <a:off x="10746872" y="3335091"/>
            <a:ext cx="61715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/>
              <a:t>? 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bldLvl="0" animBg="1"/>
      <p:bldP spid="25" grpId="0"/>
      <p:bldP spid="22" grpId="0" animBg="1"/>
      <p:bldP spid="49" grpId="0"/>
      <p:bldP spid="5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21508" y="257308"/>
            <a:ext cx="3551555" cy="1078151"/>
            <a:chOff x="2638269" y="2965026"/>
            <a:chExt cx="3551555" cy="107815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KHỞI ĐỘNG</a:t>
              </a:r>
              <a:endParaRPr lang="zh-CN" altLang="en-US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9701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5931" y="0"/>
            <a:ext cx="910170" cy="1109471"/>
            <a:chOff x="6219365" y="418888"/>
            <a:chExt cx="910170" cy="1109471"/>
          </a:xfrm>
        </p:grpSpPr>
        <p:sp>
          <p:nvSpPr>
            <p:cNvPr id="10" name="椭圆 9"/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12" name="圆角矩形标注 11"/>
          <p:cNvSpPr/>
          <p:nvPr/>
        </p:nvSpPr>
        <p:spPr>
          <a:xfrm>
            <a:off x="4681064" y="2679020"/>
            <a:ext cx="4332317" cy="3024285"/>
          </a:xfrm>
          <a:prstGeom prst="wedgeRoundRectCallout">
            <a:avLst>
              <a:gd name="adj1" fmla="val 62710"/>
              <a:gd name="adj2" fmla="val 1516"/>
              <a:gd name="adj3" fmla="val 16667"/>
            </a:avLst>
          </a:prstGeom>
          <a:solidFill>
            <a:schemeClr val="accent2"/>
          </a:solidFill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1" y="2214383"/>
            <a:ext cx="2507644" cy="458588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706922" y="2918054"/>
            <a:ext cx="441753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Muốn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tìm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chiều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rộng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ta làm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  <a:p>
            <a:endParaRPr lang="zh-CN" altLang="en-US" b="1" dirty="0">
              <a:solidFill>
                <a:schemeClr val="bg1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波形 21"/>
          <p:cNvSpPr/>
          <p:nvPr/>
        </p:nvSpPr>
        <p:spPr>
          <a:xfrm>
            <a:off x="588807" y="1335459"/>
            <a:ext cx="3078732" cy="949583"/>
          </a:xfrm>
          <a:prstGeom prst="wave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4400" b="1" dirty="0">
              <a:solidFill>
                <a:schemeClr val="bg1"/>
              </a:solidFill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4465" y="5163721"/>
            <a:ext cx="3137535" cy="1704340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1DEE5686-71CE-41EF-B6C4-11144AAF8D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contrast="20000"/>
          </a:blip>
          <a:srcRect t="-1" r="54732" b="80724"/>
          <a:stretch/>
        </p:blipFill>
        <p:spPr>
          <a:xfrm>
            <a:off x="-839446" y="5623693"/>
            <a:ext cx="13031445" cy="1278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35">
            <a:extLst>
              <a:ext uri="{FF2B5EF4-FFF2-40B4-BE49-F238E27FC236}">
                <a16:creationId xmlns:a16="http://schemas.microsoft.com/office/drawing/2014/main" id="{FA3D497D-442B-4200-9B91-F0A17110C573}"/>
              </a:ext>
            </a:extLst>
          </p:cNvPr>
          <p:cNvGrpSpPr>
            <a:grpSpLocks/>
          </p:cNvGrpSpPr>
          <p:nvPr/>
        </p:nvGrpSpPr>
        <p:grpSpPr bwMode="auto">
          <a:xfrm>
            <a:off x="331450" y="2808958"/>
            <a:ext cx="3241674" cy="2530476"/>
            <a:chOff x="3273" y="2109"/>
            <a:chExt cx="2042" cy="1594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FF9F3C38-B061-4BE9-B589-8D476F862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417"/>
              <a:ext cx="1630" cy="9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EF235AFD-1F6E-4560-8CAB-69B4BEB1D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3" y="2109"/>
              <a:ext cx="2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45F986F1-07FD-48CC-A6A5-84938CCFC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" y="2132"/>
              <a:ext cx="2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87511EDA-CF41-476D-83AE-AB93EE274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5" y="3335"/>
              <a:ext cx="1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id="{23034A63-227D-4835-A12C-9DE508FD1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" y="3335"/>
              <a:ext cx="1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7">
                <a:extLst>
                  <a:ext uri="{FF2B5EF4-FFF2-40B4-BE49-F238E27FC236}">
                    <a16:creationId xmlns:a16="http://schemas.microsoft.com/office/drawing/2014/main" id="{777F7FB0-3E36-41CE-AB33-766EEF26B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4914" y="2474926"/>
                <a:ext cx="1100138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latin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3" name="Text Box 17">
                <a:extLst>
                  <a:ext uri="{FF2B5EF4-FFF2-40B4-BE49-F238E27FC236}">
                    <a16:creationId xmlns:a16="http://schemas.microsoft.com/office/drawing/2014/main" id="{777F7FB0-3E36-41CE-AB33-766EEF26B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914" y="2474926"/>
                <a:ext cx="1100138" cy="802399"/>
              </a:xfrm>
              <a:prstGeom prst="rect">
                <a:avLst/>
              </a:prstGeom>
              <a:blipFill>
                <a:blip r:embed="rId7"/>
                <a:stretch>
                  <a:fillRect l="-1149" b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920A0F-7194-4796-8B66-62A8170B7F2E}"/>
                  </a:ext>
                </a:extLst>
              </p:cNvPr>
              <p:cNvSpPr txBox="1"/>
              <p:nvPr/>
            </p:nvSpPr>
            <p:spPr>
              <a:xfrm>
                <a:off x="1394703" y="3447686"/>
                <a:ext cx="1037143" cy="889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0000"/>
                    </a:solidFill>
                  </a:rPr>
                  <a:t>m²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920A0F-7194-4796-8B66-62A8170B7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703" y="3447686"/>
                <a:ext cx="1037143" cy="889090"/>
              </a:xfrm>
              <a:prstGeom prst="rect">
                <a:avLst/>
              </a:prstGeom>
              <a:blipFill>
                <a:blip r:embed="rId8"/>
                <a:stretch>
                  <a:fillRect l="-13253" r="-21687" b="-140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244E305-9CC9-46EB-955B-9E82D0FA1C17}"/>
              </a:ext>
            </a:extLst>
          </p:cNvPr>
          <p:cNvSpPr txBox="1"/>
          <p:nvPr/>
        </p:nvSpPr>
        <p:spPr>
          <a:xfrm>
            <a:off x="3505947" y="3571763"/>
            <a:ext cx="61715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/>
              <a:t>? m</a:t>
            </a:r>
          </a:p>
        </p:txBody>
      </p:sp>
    </p:spTree>
    <p:extLst>
      <p:ext uri="{BB962C8B-B14F-4D97-AF65-F5344CB8AC3E}">
        <p14:creationId xmlns:p14="http://schemas.microsoft.com/office/powerpoint/2010/main" val="2855332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21508" y="257308"/>
            <a:ext cx="3551555" cy="1078151"/>
            <a:chOff x="2638269" y="2965026"/>
            <a:chExt cx="3551555" cy="107815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UTM Loko" panose="02040603050506020204" pitchFamily="18" charset="0"/>
                  <a:ea typeface="微软雅黑" panose="020B0503020204020204" pitchFamily="34" charset="-122"/>
                  <a:cs typeface="+mn-ea"/>
                  <a:sym typeface="+mn-lt"/>
                </a:rPr>
                <a:t>KHỞI ĐỘNG</a:t>
              </a:r>
              <a:endParaRPr lang="zh-CN" altLang="en-US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9701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5931" y="0"/>
            <a:ext cx="910170" cy="1109471"/>
            <a:chOff x="6219365" y="418888"/>
            <a:chExt cx="910170" cy="1109471"/>
          </a:xfrm>
        </p:grpSpPr>
        <p:sp>
          <p:nvSpPr>
            <p:cNvPr id="10" name="椭圆 9"/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12" name="圆角矩形标注 11"/>
          <p:cNvSpPr/>
          <p:nvPr/>
        </p:nvSpPr>
        <p:spPr>
          <a:xfrm>
            <a:off x="3993016" y="1405912"/>
            <a:ext cx="7022965" cy="1880326"/>
          </a:xfrm>
          <a:prstGeom prst="wedgeRoundRectCallout">
            <a:avLst>
              <a:gd name="adj1" fmla="val 49823"/>
              <a:gd name="adj2" fmla="val 5131"/>
              <a:gd name="adj3" fmla="val 16667"/>
            </a:avLst>
          </a:prstGeom>
          <a:solidFill>
            <a:schemeClr val="accent2"/>
          </a:solidFill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64" y="2181126"/>
            <a:ext cx="2174735" cy="467687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982327" y="1397853"/>
            <a:ext cx="70229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Muốn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tính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chiều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rộng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bên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, ta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thực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tính</a:t>
            </a:r>
            <a:r>
              <a:rPr lang="en-US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:</a:t>
            </a:r>
          </a:p>
          <a:p>
            <a:endParaRPr lang="zh-CN" altLang="en-US" b="1" dirty="0">
              <a:solidFill>
                <a:schemeClr val="bg1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波形 21"/>
          <p:cNvSpPr/>
          <p:nvPr/>
        </p:nvSpPr>
        <p:spPr>
          <a:xfrm>
            <a:off x="588807" y="1335459"/>
            <a:ext cx="3078732" cy="949583"/>
          </a:xfrm>
          <a:prstGeom prst="wave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4400" b="1" dirty="0">
                <a:solidFill>
                  <a:schemeClr val="bg1"/>
                </a:solidFill>
                <a:latin typeface="UTM Loko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4400" b="1" dirty="0">
              <a:solidFill>
                <a:schemeClr val="bg1"/>
              </a:solidFill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4465" y="5163721"/>
            <a:ext cx="3137535" cy="1704340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1DEE5686-71CE-41EF-B6C4-11144AAF8D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contrast="20000"/>
          </a:blip>
          <a:srcRect t="-1" r="54732" b="80724"/>
          <a:stretch/>
        </p:blipFill>
        <p:spPr>
          <a:xfrm>
            <a:off x="-839446" y="5623693"/>
            <a:ext cx="13031445" cy="1278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35">
            <a:extLst>
              <a:ext uri="{FF2B5EF4-FFF2-40B4-BE49-F238E27FC236}">
                <a16:creationId xmlns:a16="http://schemas.microsoft.com/office/drawing/2014/main" id="{FA3D497D-442B-4200-9B91-F0A17110C573}"/>
              </a:ext>
            </a:extLst>
          </p:cNvPr>
          <p:cNvGrpSpPr>
            <a:grpSpLocks/>
          </p:cNvGrpSpPr>
          <p:nvPr/>
        </p:nvGrpSpPr>
        <p:grpSpPr bwMode="auto">
          <a:xfrm>
            <a:off x="331450" y="2808958"/>
            <a:ext cx="3241674" cy="2530476"/>
            <a:chOff x="3273" y="2109"/>
            <a:chExt cx="2042" cy="1594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FF9F3C38-B061-4BE9-B589-8D476F862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417"/>
              <a:ext cx="1630" cy="9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EF235AFD-1F6E-4560-8CAB-69B4BEB1D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3" y="2109"/>
              <a:ext cx="2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45F986F1-07FD-48CC-A6A5-84938CCFC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" y="2132"/>
              <a:ext cx="2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87511EDA-CF41-476D-83AE-AB93EE274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5" y="3335"/>
              <a:ext cx="1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id="{23034A63-227D-4835-A12C-9DE508FD1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" y="3335"/>
              <a:ext cx="1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7">
                <a:extLst>
                  <a:ext uri="{FF2B5EF4-FFF2-40B4-BE49-F238E27FC236}">
                    <a16:creationId xmlns:a16="http://schemas.microsoft.com/office/drawing/2014/main" id="{777F7FB0-3E36-41CE-AB33-766EEF26B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466" y="2494226"/>
                <a:ext cx="1100138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latin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3" name="Text Box 17">
                <a:extLst>
                  <a:ext uri="{FF2B5EF4-FFF2-40B4-BE49-F238E27FC236}">
                    <a16:creationId xmlns:a16="http://schemas.microsoft.com/office/drawing/2014/main" id="{777F7FB0-3E36-41CE-AB33-766EEF26B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4466" y="2494226"/>
                <a:ext cx="1100138" cy="802399"/>
              </a:xfrm>
              <a:prstGeom prst="rect">
                <a:avLst/>
              </a:prstGeom>
              <a:blipFill>
                <a:blip r:embed="rId7"/>
                <a:stretch>
                  <a:fillRect l="-1136" b="-9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920A0F-7194-4796-8B66-62A8170B7F2E}"/>
                  </a:ext>
                </a:extLst>
              </p:cNvPr>
              <p:cNvSpPr txBox="1"/>
              <p:nvPr/>
            </p:nvSpPr>
            <p:spPr>
              <a:xfrm>
                <a:off x="1394703" y="3447686"/>
                <a:ext cx="1037143" cy="889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0000"/>
                    </a:solidFill>
                  </a:rPr>
                  <a:t>m²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920A0F-7194-4796-8B66-62A8170B7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703" y="3447686"/>
                <a:ext cx="1037143" cy="889090"/>
              </a:xfrm>
              <a:prstGeom prst="rect">
                <a:avLst/>
              </a:prstGeom>
              <a:blipFill>
                <a:blip r:embed="rId8"/>
                <a:stretch>
                  <a:fillRect l="-13253" r="-21687" b="-140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44E305-9CC9-46EB-955B-9E82D0FA1C17}"/>
                  </a:ext>
                </a:extLst>
              </p:cNvPr>
              <p:cNvSpPr txBox="1"/>
              <p:nvPr/>
            </p:nvSpPr>
            <p:spPr>
              <a:xfrm>
                <a:off x="3505947" y="3571763"/>
                <a:ext cx="665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/>
                  <a:t>m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44E305-9CC9-46EB-955B-9E82D0FA1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947" y="3571763"/>
                <a:ext cx="665247" cy="615553"/>
              </a:xfrm>
              <a:prstGeom prst="rect">
                <a:avLst/>
              </a:prstGeom>
              <a:blipFill>
                <a:blip r:embed="rId9"/>
                <a:stretch>
                  <a:fillRect l="-26415" t="-4082" r="-35849" b="-346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373DB8-1F9D-4FB5-9EB4-B0AF130B4BE8}"/>
                  </a:ext>
                </a:extLst>
              </p:cNvPr>
              <p:cNvSpPr txBox="1"/>
              <p:nvPr/>
            </p:nvSpPr>
            <p:spPr>
              <a:xfrm>
                <a:off x="5417876" y="3843830"/>
                <a:ext cx="863654" cy="15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373DB8-1F9D-4FB5-9EB4-B0AF130B4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76" y="3843830"/>
                <a:ext cx="863654" cy="1559401"/>
              </a:xfrm>
              <a:prstGeom prst="rect">
                <a:avLst/>
              </a:prstGeom>
              <a:blipFill>
                <a:blip r:embed="rId10"/>
                <a:stretch>
                  <a:fillRect l="-14493" r="-20290"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4C21D3-4279-4C6F-9FA4-0D95223D2812}"/>
                  </a:ext>
                </a:extLst>
              </p:cNvPr>
              <p:cNvSpPr txBox="1"/>
              <p:nvPr/>
            </p:nvSpPr>
            <p:spPr>
              <a:xfrm>
                <a:off x="7220828" y="3827912"/>
                <a:ext cx="863654" cy="15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 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4C21D3-4279-4C6F-9FA4-0D95223D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8" y="3827912"/>
                <a:ext cx="863654" cy="1556645"/>
              </a:xfrm>
              <a:prstGeom prst="rect">
                <a:avLst/>
              </a:prstGeom>
              <a:blipFill>
                <a:blip r:embed="rId11"/>
                <a:stretch>
                  <a:fillRect l="-14493" b="-1056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594222-3D2C-4333-BE43-16C4DAB30466}"/>
                  </a:ext>
                </a:extLst>
              </p:cNvPr>
              <p:cNvSpPr txBox="1"/>
              <p:nvPr/>
            </p:nvSpPr>
            <p:spPr>
              <a:xfrm>
                <a:off x="6367793" y="4023666"/>
                <a:ext cx="86365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594222-3D2C-4333-BE43-16C4DAB30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93" y="4023666"/>
                <a:ext cx="863654" cy="11079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189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39">
            <a:off x="8651" y="21274"/>
            <a:ext cx="9075498" cy="898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6471445" y="4182251"/>
            <a:ext cx="5067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ln w="0">
                  <a:noFill/>
                </a:ln>
                <a:solidFill>
                  <a:srgbClr val="96BA2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7 IcielLa Chic Pro Shad" panose="02000506090000020004" pitchFamily="2" charset="0"/>
                <a:ea typeface="微软雅黑" panose="020B0503020204020204" pitchFamily="34" charset="-122"/>
              </a:rPr>
              <a:t>KHÁM PHÁ</a:t>
            </a:r>
            <a:endParaRPr lang="zh-CN" altLang="en-US" sz="9600" b="1" dirty="0">
              <a:ln w="0">
                <a:noFill/>
              </a:ln>
              <a:solidFill>
                <a:srgbClr val="96BA2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#9Slide07 IcielLa Chic Pro Shad" panose="0200050609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83838" y="-48325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96B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96B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椭圆 15">
            <a:extLst>
              <a:ext uri="{FF2B5EF4-FFF2-40B4-BE49-F238E27FC236}">
                <a16:creationId xmlns:a16="http://schemas.microsoft.com/office/drawing/2014/main" id="{8CD1D312-F971-47EF-806F-1B6CF4792CF9}"/>
              </a:ext>
            </a:extLst>
          </p:cNvPr>
          <p:cNvSpPr/>
          <p:nvPr/>
        </p:nvSpPr>
        <p:spPr>
          <a:xfrm>
            <a:off x="-1000078" y="-253602"/>
            <a:ext cx="45719" cy="101992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C243AA28-EA4A-4C92-8854-A7907DB8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884" y="-73266"/>
            <a:ext cx="45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en-US" altLang="zh-CN" sz="1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Phân</a:t>
            </a:r>
            <a:r>
              <a:rPr lang="en-US" altLang="zh-CN" sz="1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1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số</a:t>
            </a:r>
            <a:r>
              <a:rPr lang="en-US" altLang="zh-CN" sz="1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1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đảo</a:t>
            </a:r>
            <a:r>
              <a:rPr lang="en-US" altLang="zh-CN" sz="1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1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ngược</a:t>
            </a:r>
            <a:endParaRPr lang="zh-CN" altLang="en-US" sz="100" b="1" dirty="0">
              <a:solidFill>
                <a:srgbClr val="02453E"/>
              </a:solidFill>
              <a:latin typeface="UTM Lok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  <p:bldP spid="1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1">
            <a:extLst>
              <a:ext uri="{FF2B5EF4-FFF2-40B4-BE49-F238E27FC236}">
                <a16:creationId xmlns:a16="http://schemas.microsoft.com/office/drawing/2014/main" id="{005F4C43-DF2E-44D2-8642-401808968252}"/>
              </a:ext>
            </a:extLst>
          </p:cNvPr>
          <p:cNvSpPr/>
          <p:nvPr/>
        </p:nvSpPr>
        <p:spPr>
          <a:xfrm>
            <a:off x="260822" y="1441011"/>
            <a:ext cx="11605235" cy="6291632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02736A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云形 1">
            <a:extLst>
              <a:ext uri="{FF2B5EF4-FFF2-40B4-BE49-F238E27FC236}">
                <a16:creationId xmlns:a16="http://schemas.microsoft.com/office/drawing/2014/main" id="{69AFF5AF-4BF8-4062-87E1-E9E073539C6E}"/>
              </a:ext>
            </a:extLst>
          </p:cNvPr>
          <p:cNvSpPr/>
          <p:nvPr/>
        </p:nvSpPr>
        <p:spPr>
          <a:xfrm>
            <a:off x="2616284" y="3166234"/>
            <a:ext cx="6959432" cy="2730500"/>
          </a:xfrm>
          <a:prstGeom prst="cloud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BC682C-430E-4A2E-8FBC-9146623E9995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CCDAD01-F830-4467-84F4-1C290EDCDEDF}"/>
              </a:ext>
            </a:extLst>
          </p:cNvPr>
          <p:cNvSpPr/>
          <p:nvPr/>
        </p:nvSpPr>
        <p:spPr>
          <a:xfrm>
            <a:off x="325943" y="263330"/>
            <a:ext cx="5758503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52B85A6C-AD44-4579-867B-AFDF43044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36" y="443666"/>
            <a:ext cx="42469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en-US" altLang="zh-CN" sz="32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Phân</a:t>
            </a:r>
            <a:r>
              <a:rPr lang="en-US" altLang="zh-CN" sz="32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số</a:t>
            </a:r>
            <a:r>
              <a:rPr lang="en-US" altLang="zh-CN" sz="32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đảo</a:t>
            </a:r>
            <a:r>
              <a:rPr lang="en-US" altLang="zh-CN" sz="32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ngược</a:t>
            </a:r>
            <a:endParaRPr lang="zh-CN" altLang="en-US" sz="3200" b="1" dirty="0">
              <a:solidFill>
                <a:srgbClr val="02453E"/>
              </a:solidFill>
              <a:latin typeface="UTM Lok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428A2626-3225-42B7-BA4D-CA6ED57307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t="-1" r="42475" b="77784"/>
          <a:stretch/>
        </p:blipFill>
        <p:spPr>
          <a:xfrm>
            <a:off x="-581028" y="5862678"/>
            <a:ext cx="12814112" cy="10200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897F5-7972-42CE-A0E8-0A1110DD56FA}"/>
                  </a:ext>
                </a:extLst>
              </p:cNvPr>
              <p:cNvSpPr txBox="1"/>
              <p:nvPr/>
            </p:nvSpPr>
            <p:spPr>
              <a:xfrm>
                <a:off x="687912" y="2029320"/>
                <a:ext cx="10962861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UTM Avo" panose="02040603050506020204" pitchFamily="18" charset="0"/>
                  </a:rPr>
                  <a:t>Phân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đảo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ngược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phân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>
                    <a:latin typeface="UTM Avo" panose="02040603050506020204" pitchFamily="18" charset="0"/>
                  </a:rPr>
                  <a:t>là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phân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897F5-7972-42CE-A0E8-0A1110DD5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12" y="2029320"/>
                <a:ext cx="10962861" cy="927433"/>
              </a:xfrm>
              <a:prstGeom prst="rect">
                <a:avLst/>
              </a:prstGeom>
              <a:blipFill>
                <a:blip r:embed="rId5"/>
                <a:stretch>
                  <a:fillRect l="-1389" b="-405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2A0245-5852-43FC-A660-A872A4968CE8}"/>
              </a:ext>
            </a:extLst>
          </p:cNvPr>
          <p:cNvSpPr txBox="1"/>
          <p:nvPr/>
        </p:nvSpPr>
        <p:spPr>
          <a:xfrm>
            <a:off x="3601951" y="3786982"/>
            <a:ext cx="56957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Phân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số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đảo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ngược</a:t>
            </a:r>
            <a:r>
              <a:rPr lang="en-US" sz="4400" dirty="0">
                <a:latin typeface="UTM Avo" panose="02040603050506020204" pitchFamily="18" charset="0"/>
              </a:rPr>
              <a:t> là </a:t>
            </a:r>
            <a:r>
              <a:rPr lang="en-US" sz="4400" dirty="0" err="1">
                <a:latin typeface="UTM Avo" panose="02040603050506020204" pitchFamily="18" charset="0"/>
              </a:rPr>
              <a:t>như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8502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1">
            <a:extLst>
              <a:ext uri="{FF2B5EF4-FFF2-40B4-BE49-F238E27FC236}">
                <a16:creationId xmlns:a16="http://schemas.microsoft.com/office/drawing/2014/main" id="{005F4C43-DF2E-44D2-8642-401808968252}"/>
              </a:ext>
            </a:extLst>
          </p:cNvPr>
          <p:cNvSpPr/>
          <p:nvPr/>
        </p:nvSpPr>
        <p:spPr>
          <a:xfrm>
            <a:off x="260822" y="1441011"/>
            <a:ext cx="11605235" cy="6291632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02736A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BC682C-430E-4A2E-8FBC-9146623E9995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CCDAD01-F830-4467-84F4-1C290EDCDEDF}"/>
              </a:ext>
            </a:extLst>
          </p:cNvPr>
          <p:cNvSpPr/>
          <p:nvPr/>
        </p:nvSpPr>
        <p:spPr>
          <a:xfrm>
            <a:off x="325943" y="263330"/>
            <a:ext cx="5758503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52B85A6C-AD44-4579-867B-AFDF43044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36" y="443666"/>
            <a:ext cx="42469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en-US" altLang="zh-CN" sz="32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Phân</a:t>
            </a:r>
            <a:r>
              <a:rPr lang="en-US" altLang="zh-CN" sz="32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số</a:t>
            </a:r>
            <a:r>
              <a:rPr lang="en-US" altLang="zh-CN" sz="32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đảo</a:t>
            </a:r>
            <a:r>
              <a:rPr lang="en-US" altLang="zh-CN" sz="3200" b="1" dirty="0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2453E"/>
                </a:solidFill>
                <a:latin typeface="UTM Loko" panose="02040603050506020204" pitchFamily="18" charset="0"/>
                <a:ea typeface="微软雅黑" panose="020B0503020204020204" pitchFamily="34" charset="-122"/>
                <a:cs typeface="+mn-ea"/>
                <a:sym typeface="+mn-lt"/>
              </a:rPr>
              <a:t>ngược</a:t>
            </a:r>
            <a:endParaRPr lang="zh-CN" altLang="en-US" sz="3200" b="1" dirty="0">
              <a:solidFill>
                <a:srgbClr val="02453E"/>
              </a:solidFill>
              <a:latin typeface="UTM Loko" panose="02040603050506020204" pitchFamily="18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428A2626-3225-42B7-BA4D-CA6ED57307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t="-1" r="42475" b="77784"/>
          <a:stretch/>
        </p:blipFill>
        <p:spPr>
          <a:xfrm>
            <a:off x="-581028" y="6038237"/>
            <a:ext cx="12814112" cy="844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897F5-7972-42CE-A0E8-0A1110DD56FA}"/>
                  </a:ext>
                </a:extLst>
              </p:cNvPr>
              <p:cNvSpPr txBox="1"/>
              <p:nvPr/>
            </p:nvSpPr>
            <p:spPr>
              <a:xfrm>
                <a:off x="687912" y="2029320"/>
                <a:ext cx="10962861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UTM Avo" panose="02040603050506020204" pitchFamily="18" charset="0"/>
                  </a:rPr>
                  <a:t>Phân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đảo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ngược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phân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>
                    <a:latin typeface="UTM Avo" panose="02040603050506020204" pitchFamily="18" charset="0"/>
                  </a:rPr>
                  <a:t>là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phân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897F5-7972-42CE-A0E8-0A1110DD5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12" y="2029320"/>
                <a:ext cx="10962861" cy="927433"/>
              </a:xfrm>
              <a:prstGeom prst="rect">
                <a:avLst/>
              </a:prstGeom>
              <a:blipFill>
                <a:blip r:embed="rId5"/>
                <a:stretch>
                  <a:fillRect l="-1389" b="-405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2A0245-5852-43FC-A660-A872A4968CE8}"/>
              </a:ext>
            </a:extLst>
          </p:cNvPr>
          <p:cNvSpPr txBox="1"/>
          <p:nvPr/>
        </p:nvSpPr>
        <p:spPr>
          <a:xfrm>
            <a:off x="1003886" y="3082498"/>
            <a:ext cx="1011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</a:rPr>
              <a:t>Phân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đảo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ngược</a:t>
            </a:r>
            <a:r>
              <a:rPr lang="en-US" sz="3600" dirty="0">
                <a:latin typeface="UTM Avo" panose="02040603050506020204" pitchFamily="18" charset="0"/>
              </a:rPr>
              <a:t> là </a:t>
            </a:r>
            <a:r>
              <a:rPr lang="en-US" sz="3600" dirty="0" err="1">
                <a:latin typeface="UTM Avo" panose="02040603050506020204" pitchFamily="18" charset="0"/>
              </a:rPr>
              <a:t>phân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đảo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ngược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UTM Avo" panose="02040603050506020204" pitchFamily="18" charset="0"/>
              </a:rPr>
              <a:t>tử</a:t>
            </a:r>
            <a:r>
              <a:rPr lang="en-US" sz="36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UTM Avo" panose="02040603050506020204" pitchFamily="18" charset="0"/>
              </a:rPr>
              <a:t>số</a:t>
            </a:r>
            <a:r>
              <a:rPr lang="en-US" sz="36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thành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thành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UTM Avo" panose="02040603050506020204" pitchFamily="18" charset="0"/>
              </a:rPr>
              <a:t>tử</a:t>
            </a:r>
            <a:r>
              <a:rPr lang="en-US" sz="36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UTM Avo" panose="02040603050506020204" pitchFamily="18" charset="0"/>
              </a:rPr>
              <a:t>số</a:t>
            </a:r>
            <a:endParaRPr lang="en-US" sz="3600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B1933-D985-4352-A069-16FC4EA78720}"/>
              </a:ext>
            </a:extLst>
          </p:cNvPr>
          <p:cNvSpPr txBox="1"/>
          <p:nvPr/>
        </p:nvSpPr>
        <p:spPr>
          <a:xfrm>
            <a:off x="2023132" y="4542028"/>
            <a:ext cx="939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</a:rPr>
              <a:t>Ví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dụ</a:t>
            </a:r>
            <a:r>
              <a:rPr lang="en-US" sz="3200" b="1" dirty="0"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latin typeface="UTM Avo" panose="02040603050506020204" pitchFamily="18" charset="0"/>
              </a:rPr>
              <a:t>Tìm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phân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đảo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ngược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phân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B6DD6-EBDF-48BD-A304-C5EBDA0ECA31}"/>
                  </a:ext>
                </a:extLst>
              </p:cNvPr>
              <p:cNvSpPr txBox="1"/>
              <p:nvPr/>
            </p:nvSpPr>
            <p:spPr>
              <a:xfrm>
                <a:off x="3865515" y="5222555"/>
                <a:ext cx="371897" cy="922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B6DD6-EBDF-48BD-A304-C5EBDA0EC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15" y="5222555"/>
                <a:ext cx="371897" cy="922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5D561E-53D0-4926-A6D8-5F7FB1EAAA20}"/>
                  </a:ext>
                </a:extLst>
              </p:cNvPr>
              <p:cNvSpPr txBox="1"/>
              <p:nvPr/>
            </p:nvSpPr>
            <p:spPr>
              <a:xfrm>
                <a:off x="5027966" y="5254982"/>
                <a:ext cx="6171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5D561E-53D0-4926-A6D8-5F7FB1EAA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66" y="5254982"/>
                <a:ext cx="617157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C92A18-E4E4-451A-9A02-0A3368CF5A26}"/>
                  </a:ext>
                </a:extLst>
              </p:cNvPr>
              <p:cNvSpPr txBox="1"/>
              <p:nvPr/>
            </p:nvSpPr>
            <p:spPr>
              <a:xfrm>
                <a:off x="6353546" y="5222555"/>
                <a:ext cx="61715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C92A18-E4E4-451A-9A02-0A3368CF5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46" y="5222555"/>
                <a:ext cx="617157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A99BB7-B342-4509-B7D9-667F2CF60864}"/>
                  </a:ext>
                </a:extLst>
              </p:cNvPr>
              <p:cNvSpPr txBox="1"/>
              <p:nvPr/>
            </p:nvSpPr>
            <p:spPr>
              <a:xfrm>
                <a:off x="7666794" y="5184913"/>
                <a:ext cx="617157" cy="920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A99BB7-B342-4509-B7D9-667F2CF60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794" y="5184913"/>
                <a:ext cx="617157" cy="9207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472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15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451</Words>
  <Application>Microsoft Office PowerPoint</Application>
  <PresentationFormat>Widescreen</PresentationFormat>
  <Paragraphs>179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SVN-Newton</vt:lpstr>
      <vt:lpstr>方正少儿简体</vt:lpstr>
      <vt:lpstr>Calibri</vt:lpstr>
      <vt:lpstr>UTM Flavour</vt:lpstr>
      <vt:lpstr>Fujiyama</vt:lpstr>
      <vt:lpstr>UTM HelvetIns</vt:lpstr>
      <vt:lpstr>Microsoft YaHei</vt:lpstr>
      <vt:lpstr>UTM Loko</vt:lpstr>
      <vt:lpstr>等线</vt:lpstr>
      <vt:lpstr>UTM Flamenco</vt:lpstr>
      <vt:lpstr>Tahoma</vt:lpstr>
      <vt:lpstr>#9Slide07 IcielLa Chic Pro Shad</vt:lpstr>
      <vt:lpstr>UTM Avo</vt:lpstr>
      <vt:lpstr>Calibri Light</vt:lpstr>
      <vt:lpstr>SimSun</vt:lpstr>
      <vt:lpstr>Cambria Math</vt:lpstr>
      <vt:lpstr>Times New Roman</vt:lpstr>
      <vt:lpstr>Arial</vt:lpstr>
      <vt:lpstr>Verdana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1146951</dc:title>
  <dc:creator>haiyen</dc:creator>
  <cp:keywords>Mangnonteam</cp:keywords>
  <cp:lastModifiedBy>ADMIN</cp:lastModifiedBy>
  <cp:revision>33</cp:revision>
  <dcterms:created xsi:type="dcterms:W3CDTF">2016-09-24T16:29:00Z</dcterms:created>
  <dcterms:modified xsi:type="dcterms:W3CDTF">2024-04-09T05:14:45Z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