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737" r:id="rId4"/>
    <p:sldMasterId id="2147483763" r:id="rId5"/>
    <p:sldMasterId id="2147483775" r:id="rId6"/>
    <p:sldMasterId id="2147483787" r:id="rId7"/>
    <p:sldMasterId id="2147483799" r:id="rId8"/>
  </p:sldMasterIdLst>
  <p:notesMasterIdLst>
    <p:notesMasterId r:id="rId23"/>
  </p:notesMasterIdLst>
  <p:sldIdLst>
    <p:sldId id="1582" r:id="rId9"/>
    <p:sldId id="2007577322" r:id="rId10"/>
    <p:sldId id="1575" r:id="rId11"/>
    <p:sldId id="387" r:id="rId12"/>
    <p:sldId id="7671" r:id="rId13"/>
    <p:sldId id="2007577319" r:id="rId14"/>
    <p:sldId id="2007577320" r:id="rId15"/>
    <p:sldId id="2007577310" r:id="rId16"/>
    <p:sldId id="1585" r:id="rId17"/>
    <p:sldId id="2007577315" r:id="rId18"/>
    <p:sldId id="1817239739" r:id="rId19"/>
    <p:sldId id="332" r:id="rId20"/>
    <p:sldId id="258" r:id="rId21"/>
    <p:sldId id="766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F10C58-A999-4710-A8BE-F947278CC4BE}">
          <p14:sldIdLst>
            <p14:sldId id="1582"/>
            <p14:sldId id="2007577322"/>
            <p14:sldId id="1575"/>
            <p14:sldId id="387"/>
            <p14:sldId id="7671"/>
            <p14:sldId id="2007577319"/>
            <p14:sldId id="2007577320"/>
            <p14:sldId id="2007577310"/>
            <p14:sldId id="1585"/>
            <p14:sldId id="2007577315"/>
            <p14:sldId id="1817239739"/>
            <p14:sldId id="332"/>
            <p14:sldId id="258"/>
            <p14:sldId id="7661"/>
          </p14:sldIdLst>
        </p14:section>
        <p14:section name="Untitled Section" id="{18B50D7D-084A-40E4-9738-159A5B75918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9ABF"/>
    <a:srgbClr val="7FA9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9376" autoAdjust="0"/>
  </p:normalViewPr>
  <p:slideViewPr>
    <p:cSldViewPr snapToGrid="0">
      <p:cViewPr varScale="1">
        <p:scale>
          <a:sx n="74" d="100"/>
          <a:sy n="74" d="100"/>
        </p:scale>
        <p:origin x="9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8F17-9AC7-411D-8711-10652873E91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F5163-9A51-4A41-ADCF-418CCF52B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85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71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050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3E079-AABC-4496-BD21-87748C05EE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Thiết kế Hân Di zalo 0948607584</a:t>
            </a:r>
          </a:p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7F5163-9A51-4A41-ADCF-418CCF52B2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B24C5-D0C7-915C-F23C-F072A39C3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5327A15A-8448-6606-F02E-D67A4377A6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F16BD18-13F9-D660-BC56-916936A8B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A459286-A618-E988-7E0F-6DA5A9338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81128-6750-3AC4-23EA-FD02EE9D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C4C727B1-05E8-9CDA-F7BC-B7B20257E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12918B9-5E90-945C-3D79-82E9EAF08D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4C33285-B97D-61F9-AA6B-91EBAA717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17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8EDE3-A249-E631-0FE1-CDF98AC35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88EFFD3A-EBFD-8E27-32DE-8BCED650B5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DD82A51B-E877-0A7A-E408-E3355FC732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EA3D8D7-65B3-339D-3EF4-5C78C138A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435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550D-9C0B-8945-F864-A8F95DB0D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EA8CB593-BA8E-B06E-54E1-FD3E5920B2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CE73D01A-4082-57AB-BFB7-DD16FEBEB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9E1FDAB-8107-F0AA-AFF5-F5883B1016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7390C9-E209-452A-AF2C-23D0DB5DF8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995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9DC62-3553-A2B1-7379-78A082E61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857302C-250D-121A-F28B-4B59A30E4A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36D7504D-0CA6-D367-0421-962A1C970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D7591F0-FDEA-A238-BBF0-091EBC0C2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30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5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70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00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29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682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09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67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3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2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2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97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16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4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713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9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7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90404"/>
      </p:ext>
    </p:extLst>
  </p:cSld>
  <p:clrMapOvr>
    <a:masterClrMapping/>
  </p:clrMapOvr>
  <p:transition spd="slow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6767"/>
            <a:ext cx="5780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6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6933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97280" y="5254752"/>
            <a:ext cx="6327600" cy="5976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667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3733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73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3206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95120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110216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491204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1222312" y="818023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0556720" y="183995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1418396" y="295684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6"/>
          <p:cNvSpPr/>
          <p:nvPr/>
        </p:nvSpPr>
        <p:spPr>
          <a:xfrm flipH="1">
            <a:off x="11217512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6"/>
          <p:cNvSpPr/>
          <p:nvPr/>
        </p:nvSpPr>
        <p:spPr>
          <a:xfrm flipH="1">
            <a:off x="10551920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6"/>
          <p:cNvSpPr/>
          <p:nvPr/>
        </p:nvSpPr>
        <p:spPr>
          <a:xfrm flipH="1">
            <a:off x="11413596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6"/>
          <p:cNvSpPr/>
          <p:nvPr/>
        </p:nvSpPr>
        <p:spPr>
          <a:xfrm>
            <a:off x="290320" y="5365595"/>
            <a:ext cx="684168" cy="65959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6"/>
          <p:cNvSpPr/>
          <p:nvPr/>
        </p:nvSpPr>
        <p:spPr>
          <a:xfrm>
            <a:off x="1105416" y="6143782"/>
            <a:ext cx="534664" cy="51543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6"/>
          <p:cNvSpPr/>
          <p:nvPr/>
        </p:nvSpPr>
        <p:spPr>
          <a:xfrm>
            <a:off x="486404" y="6255531"/>
            <a:ext cx="292000" cy="292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10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8814043" y="-1668483"/>
            <a:ext cx="5071763" cy="4500585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35064" y="610491"/>
            <a:ext cx="785605" cy="75737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980457" y="215081"/>
            <a:ext cx="531927" cy="5128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27"/>
          <p:cNvSpPr/>
          <p:nvPr/>
        </p:nvSpPr>
        <p:spPr>
          <a:xfrm flipH="1">
            <a:off x="1222399" y="1002987"/>
            <a:ext cx="264000" cy="264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1213645" y="6012667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0582503" y="6227402"/>
            <a:ext cx="448896" cy="4327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0846748" y="5737999"/>
            <a:ext cx="222504" cy="222504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96379" y="5939501"/>
            <a:ext cx="662979" cy="639156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135165" y="6440299"/>
            <a:ext cx="222504" cy="222504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3739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833895-2EE1-A143-93B4-FD15908CC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1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15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094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22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6E507B-8EF9-5A45-A7A7-4819713C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58AFCA-29AA-3E4B-BD83-C832ABE5FD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7D35DE-AD6B-B542-8541-668B1D7B9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775A51-30D3-6C44-AAC4-C87AB51CD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9A7E92-DECB-A340-99DA-0C90C0CA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A7E75F-4E49-4240-AD66-D2883CC8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1644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F90D0-1BE0-BA48-82C9-0B8C07334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AD8CC1C-B463-4044-AEBB-947BD919B1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BF10EF-16DE-6846-A06E-1693B3847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7A8B7-C4FE-F24E-911A-9E2EE2D15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73C3BC-AE42-F64B-B54F-3287AAC267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4F4B9F-4709-5A46-A9D4-4826E1DF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3F01BBE-5D47-2F4C-88B9-AA4087E4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C04F0B3-B19C-E346-8202-F4AC30ADB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22320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7FC6-267C-5A49-8512-8866F377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6C64BA4-654E-DF4D-ADF5-131F2441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9057CD-4581-924E-B897-637418DF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642219-3993-924A-B4B1-A21D9CDE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4833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47A491-F390-7E48-BBCE-24C00CF9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BE830B-A946-BD45-B21F-C97EA38D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C00BC8-48BB-C744-9AF3-836A15D3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591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283F0-E3FD-7E40-8A2A-5EA972AE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16F400-E0F1-E040-9175-5D2DAA46E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7EBF29-02DB-4542-96F9-B1A8BC196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4C6A2D-0F64-4647-B185-CD17E13F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87D34-DF38-7C48-83AC-4F1FE249D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5ADA30-4C7A-E440-85B5-C8732AFD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378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54E4F6-5908-1543-B5C1-F9111C866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5F4A3AE-00F2-3642-BBBC-0C214EE4E3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18793E-9DE3-A140-9325-95C18E373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12BC96-BF1E-0A4D-8F8D-83D4AB90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5146E36-2D93-DA46-AA31-6A8FED95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03EAD5-F86F-EF49-988B-48276EE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13505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F8176E-F5DF-774C-B355-0AA56F2A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C685E8B-DA12-4949-BE60-1D3CAAC8D1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E4766-0E24-7747-AAC2-C6FFA6C78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E33624-D76D-7E40-9B73-0ED0268A1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10EBED-4848-C244-A701-09F285118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1214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7A3F6CB-FE33-2F48-966E-2748F6161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BA0D72-302B-4A4D-97DB-EECD3E5D2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6D65D0-3D99-F54A-B2DA-34F28AFF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35952-3F8E-FD4C-A747-C6ECA5ADAD11}" type="datetimeFigureOut">
              <a:rPr kumimoji="1" lang="zh-CN" altLang="en-US" smtClean="0"/>
              <a:t>2025/3/23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0B15F4-60EC-3F4E-B314-6E316015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3209C-A96C-1F4B-8109-542B2E87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04EC34-A23E-1A4A-8862-D1857A4B8E2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80913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A496-940D-4F6C-8015-4E1DB9A50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FD98-682A-4532-BB4D-5961374E5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64FE-8B49-40FB-BB41-FA9A416DA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3A12-C094-4DAD-A94C-2A02A3DF1951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CF184-45EE-43E0-AC25-F45B19CB0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5B17-4FB2-4D1E-98CB-BFCCED93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2E0C0-4DE7-48AA-B71E-3998E3990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29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534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16E8-D369-4144-B301-7416DD4BF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C471E-0752-4551-AB64-1F790B296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57D75-F2B2-46DD-A06C-3BC32E0BFB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F9065-BF97-49D6-9D54-F6EBB69F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70D04-E05B-4CA4-884C-DB843BCA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2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C6BB-97D3-4255-B7E1-017F5D926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CE5E5-5282-4D69-975C-3597BA141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55457-C0BC-482A-971B-45119F81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32992-0697-430C-8051-1D248174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E6479-B931-4084-8911-419EF843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79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7248C-A225-42CD-942F-B5162025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7D4FC-C44D-4092-8920-A139EB642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DA002-6AAA-4983-A20D-4613E5A1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4DD3E-6EC2-4DAF-BFF1-06725D4B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3CA01-B6E2-417F-AF2D-0FDE88F9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4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D07-1E4C-4FFD-88A1-75E7763B9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FDD73-4249-4FE5-8371-3412A1C2B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D1285-1161-4AA7-85C5-49183854A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B0C8D-09B2-4A55-8103-296BB2C7F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A73CA-A3F5-4546-BF01-E2C11F81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3F0AE-775C-4C48-8994-F16CC69D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1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119E-48EC-436F-98D5-2668D216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9E86D-8349-47F0-9A28-AE3B2FC0F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11436-4207-4DCD-BD51-41E992D59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604A0-B31A-4EB8-89A8-45BD72D58F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C6FE0-258C-4862-B91F-BB9173535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BE7F7-5494-4CB6-9476-DC97F636B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436DB7-E8E8-4542-BCB1-85A626F40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3B4F5-4369-4977-A2A5-1C163FE1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84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22FA0-2553-44B4-833B-A0195AD4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11B8-ECA4-4130-9237-DD73ED0F3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35CBA-358B-46F7-9682-303257E4B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94AA6-72CE-4B78-B1C0-D10CA67F6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88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7CA045-4382-42C8-ABC4-9EEC9BE400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C7DB-4D6C-461A-A5A6-FD29FFEF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E812C-8BA6-411C-9E8F-0863F8B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3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7C20-B7B3-48B4-AB66-33679180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EE4A-8E41-4029-A728-E7FEDEA3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E89355-D6EC-4A28-A685-35ED08F0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D83-5F12-4B2D-A2B0-5F9B729C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2A512-4AB7-4345-93C5-745D9F11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49FED7-CA14-4433-9F30-D7B96EC1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085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C1E65-BA50-4684-B3E7-442EA36B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A65D2E-6181-4684-BB59-42DAEFB3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364C6-F8A3-4689-97D0-5510EB729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67075A-014B-4F95-B0D5-68DF8CCF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3E13F-9D71-4E2B-9B78-94B4F873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5E93-3B64-4A46-BE03-CE6E635B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49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9AA8-10D1-457B-B137-1BAB6612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BD320-1079-4537-82DB-D124337A0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DB08B-4278-4C47-A120-35F435C3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8173-AF4D-4887-A2D2-FDF84E35C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21BE-1D65-4600-B931-37C8C8A1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33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FDB697-2710-4774-B700-0D4459F5CE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6483A-9012-4C24-B624-DCE02FF85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940F5-5310-4A6F-BAE1-59A8354D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4E842C-0380-4F91-90CB-D0A1C2F20BCF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2F22E-B2D8-4DC7-A989-BC0018739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4222B-FEE9-49CC-9BBE-DD5C6DC4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6ADE84-ACFC-48CE-94B5-EF33C16F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856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413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47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4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48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32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09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45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21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80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526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5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8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94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35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83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02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0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478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1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262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73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4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767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4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95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66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59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73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24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01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62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92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738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65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3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23/3/2025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8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08000"/>
            <a:ext cx="10281600" cy="6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163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7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E3DC4A-933A-6208-F8E4-5E0A93AE5F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138" y="74013"/>
            <a:ext cx="1440047" cy="14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0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570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3/23/2025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11" Type="http://schemas.microsoft.com/office/2007/relationships/hdphoto" Target="../media/hdphoto1.wdp"/><Relationship Id="rId5" Type="http://schemas.openxmlformats.org/officeDocument/2006/relationships/image" Target="../media/image29.png"/><Relationship Id="rId10" Type="http://schemas.openxmlformats.org/officeDocument/2006/relationships/image" Target="../media/image6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KHỞI ĐỘNG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8707031E-897A-9002-6BB4-47207BF5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80" y="-89031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C3D5C-6AA5-A63E-3B1D-B31034E2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2F828E02-244C-2E90-B33B-3BE3242FC1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F6CDDC6B-665B-EDC3-6ED1-7C985C9396EE}"/>
              </a:ext>
            </a:extLst>
          </p:cNvPr>
          <p:cNvSpPr/>
          <p:nvPr/>
        </p:nvSpPr>
        <p:spPr>
          <a:xfrm>
            <a:off x="337899" y="356660"/>
            <a:ext cx="11307899" cy="6293522"/>
          </a:xfrm>
          <a:custGeom>
            <a:avLst/>
            <a:gdLst>
              <a:gd name="connsiteX0" fmla="*/ 0 w 11307899"/>
              <a:gd name="connsiteY0" fmla="*/ 627590 h 6293522"/>
              <a:gd name="connsiteX1" fmla="*/ 627590 w 11307899"/>
              <a:gd name="connsiteY1" fmla="*/ 0 h 6293522"/>
              <a:gd name="connsiteX2" fmla="*/ 10680309 w 11307899"/>
              <a:gd name="connsiteY2" fmla="*/ 0 h 6293522"/>
              <a:gd name="connsiteX3" fmla="*/ 11307899 w 11307899"/>
              <a:gd name="connsiteY3" fmla="*/ 627590 h 6293522"/>
              <a:gd name="connsiteX4" fmla="*/ 11307899 w 11307899"/>
              <a:gd name="connsiteY4" fmla="*/ 5665932 h 6293522"/>
              <a:gd name="connsiteX5" fmla="*/ 10680309 w 11307899"/>
              <a:gd name="connsiteY5" fmla="*/ 6293522 h 6293522"/>
              <a:gd name="connsiteX6" fmla="*/ 627590 w 11307899"/>
              <a:gd name="connsiteY6" fmla="*/ 6293522 h 6293522"/>
              <a:gd name="connsiteX7" fmla="*/ 0 w 11307899"/>
              <a:gd name="connsiteY7" fmla="*/ 5665932 h 6293522"/>
              <a:gd name="connsiteX8" fmla="*/ 0 w 11307899"/>
              <a:gd name="connsiteY8" fmla="*/ 627590 h 6293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293522" fill="none" extrusionOk="0">
                <a:moveTo>
                  <a:pt x="0" y="627590"/>
                </a:moveTo>
                <a:cubicBezTo>
                  <a:pt x="2510" y="348915"/>
                  <a:pt x="313838" y="55142"/>
                  <a:pt x="627590" y="0"/>
                </a:cubicBezTo>
                <a:cubicBezTo>
                  <a:pt x="2391105" y="72427"/>
                  <a:pt x="7387016" y="61419"/>
                  <a:pt x="10680309" y="0"/>
                </a:cubicBezTo>
                <a:cubicBezTo>
                  <a:pt x="11022090" y="-33226"/>
                  <a:pt x="11301927" y="279176"/>
                  <a:pt x="11307899" y="627590"/>
                </a:cubicBezTo>
                <a:cubicBezTo>
                  <a:pt x="11408775" y="2234834"/>
                  <a:pt x="11200586" y="4857304"/>
                  <a:pt x="11307899" y="5665932"/>
                </a:cubicBezTo>
                <a:cubicBezTo>
                  <a:pt x="11308941" y="6007252"/>
                  <a:pt x="11015495" y="6280718"/>
                  <a:pt x="10680309" y="6293522"/>
                </a:cubicBezTo>
                <a:cubicBezTo>
                  <a:pt x="5952938" y="6323349"/>
                  <a:pt x="2522276" y="6214216"/>
                  <a:pt x="627590" y="6293522"/>
                </a:cubicBezTo>
                <a:cubicBezTo>
                  <a:pt x="333546" y="6287580"/>
                  <a:pt x="-58437" y="6024095"/>
                  <a:pt x="0" y="5665932"/>
                </a:cubicBezTo>
                <a:cubicBezTo>
                  <a:pt x="50037" y="3458491"/>
                  <a:pt x="770" y="1487530"/>
                  <a:pt x="0" y="627590"/>
                </a:cubicBezTo>
                <a:close/>
              </a:path>
              <a:path w="11307899" h="6293522" stroke="0" extrusionOk="0">
                <a:moveTo>
                  <a:pt x="0" y="627590"/>
                </a:moveTo>
                <a:cubicBezTo>
                  <a:pt x="46072" y="293540"/>
                  <a:pt x="282944" y="4088"/>
                  <a:pt x="627590" y="0"/>
                </a:cubicBezTo>
                <a:cubicBezTo>
                  <a:pt x="5195868" y="123000"/>
                  <a:pt x="9590758" y="-96860"/>
                  <a:pt x="10680309" y="0"/>
                </a:cubicBezTo>
                <a:cubicBezTo>
                  <a:pt x="10975817" y="-38946"/>
                  <a:pt x="11331973" y="232447"/>
                  <a:pt x="11307899" y="627590"/>
                </a:cubicBezTo>
                <a:cubicBezTo>
                  <a:pt x="11311072" y="1386137"/>
                  <a:pt x="11402166" y="4428488"/>
                  <a:pt x="11307899" y="5665932"/>
                </a:cubicBezTo>
                <a:cubicBezTo>
                  <a:pt x="11262098" y="6029133"/>
                  <a:pt x="11014238" y="6291447"/>
                  <a:pt x="10680309" y="6293522"/>
                </a:cubicBezTo>
                <a:cubicBezTo>
                  <a:pt x="5654306" y="6132815"/>
                  <a:pt x="4695937" y="6333189"/>
                  <a:pt x="627590" y="6293522"/>
                </a:cubicBezTo>
                <a:cubicBezTo>
                  <a:pt x="239749" y="6285194"/>
                  <a:pt x="-56822" y="5986798"/>
                  <a:pt x="0" y="5665932"/>
                </a:cubicBezTo>
                <a:cubicBezTo>
                  <a:pt x="32216" y="5117921"/>
                  <a:pt x="57206" y="1826348"/>
                  <a:pt x="0" y="62759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8EDDAB-DF50-944E-11E2-AC580090B1BA}"/>
              </a:ext>
            </a:extLst>
          </p:cNvPr>
          <p:cNvSpPr txBox="1"/>
          <p:nvPr/>
        </p:nvSpPr>
        <p:spPr>
          <a:xfrm>
            <a:off x="1295467" y="1124745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5BB98C-91C0-FB31-E887-DF48D46C4AAC}"/>
              </a:ext>
            </a:extLst>
          </p:cNvPr>
          <p:cNvSpPr txBox="1"/>
          <p:nvPr/>
        </p:nvSpPr>
        <p:spPr>
          <a:xfrm>
            <a:off x="7056107" y="1028734"/>
            <a:ext cx="48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6D13970-34A4-48D4-8FC7-B6E95EF5E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41" y="356660"/>
            <a:ext cx="10387986" cy="23147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BB3BC4E7-B7E6-C957-704D-14ACFE659AB3}"/>
                  </a:ext>
                </a:extLst>
              </p:cNvPr>
              <p:cNvSpPr/>
              <p:nvPr/>
            </p:nvSpPr>
            <p:spPr>
              <a:xfrm>
                <a:off x="1440630" y="2680854"/>
                <a:ext cx="8409952" cy="3820486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giải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iện tích đất trồng cam</a:t>
                </a:r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/>
                        </m:ctrlPr>
                      </m:fPr>
                      <m:num>
                        <m:r>
                          <a:rPr lang="en-US" sz="2800" b="1" i="1"/>
                          <m:t> </m:t>
                        </m:r>
                        <m:r>
                          <a:rPr lang="en-US" sz="2800" b="1" i="1"/>
                          <m:t>𝟐</m:t>
                        </m:r>
                      </m:num>
                      <m:den>
                        <m:r>
                          <a:rPr lang="en-US" sz="2800" b="1" i="1"/>
                          <m:t>𝟓</m:t>
                        </m:r>
                      </m:den>
                    </m:f>
                  </m:oMath>
                </a14:m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/>
                        </m:ctrlPr>
                      </m:fPr>
                      <m:num>
                        <m:r>
                          <a:rPr lang="en-US" sz="2800" b="1" i="1"/>
                          <m:t> </m:t>
                        </m:r>
                        <m:r>
                          <a:rPr lang="en-US" sz="2800" b="1" i="1"/>
                          <m:t>𝟒</m:t>
                        </m:r>
                      </m:num>
                      <m:den>
                        <m:r>
                          <a:rPr lang="en-US" sz="2800" b="1" i="1"/>
                          <m:t>𝟓</m:t>
                        </m:r>
                      </m:den>
                    </m:f>
                  </m:oMath>
                </a14:m>
                <a:r>
                  <a:rPr lang="pt-BR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(ha)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iện tích đất trồng bưởi</a:t>
                </a:r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/>
                        </m:ctrlPr>
                      </m:fPr>
                      <m:num>
                        <m:r>
                          <a:rPr lang="en-US" sz="2800" b="1" i="1"/>
                          <m:t> </m:t>
                        </m:r>
                        <m:r>
                          <a:rPr lang="en-US" sz="2800" b="1" i="1"/>
                          <m:t>𝟏</m:t>
                        </m:r>
                      </m:num>
                      <m:den>
                        <m:r>
                          <a:rPr lang="en-US" sz="2800" b="1" i="1"/>
                          <m:t>𝟐</m:t>
                        </m:r>
                      </m:den>
                    </m:f>
                  </m:oMath>
                </a14:m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2 =  1 ( ha)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vi-V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iện tích đất trồng táo</a:t>
                </a:r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2 - 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/>
                        </m:ctrlPr>
                      </m:fPr>
                      <m:num>
                        <m:r>
                          <a:rPr lang="pt-BR" sz="2800" b="1" i="1"/>
                          <m:t> </m:t>
                        </m:r>
                        <m:r>
                          <a:rPr lang="en-US" sz="2800" b="1" i="1"/>
                          <m:t>𝟐</m:t>
                        </m:r>
                      </m:num>
                      <m:den>
                        <m:r>
                          <a:rPr lang="en-US" sz="2800" b="1" i="1"/>
                          <m:t>𝟓</m:t>
                        </m:r>
                      </m:den>
                    </m:f>
                    <m:r>
                      <a:rPr lang="pt-BR" sz="2800" b="1" i="1"/>
                      <m:t>+</m:t>
                    </m:r>
                    <m:r>
                      <a:rPr lang="pt-BR" sz="2800" b="1" i="1"/>
                      <m:t>𝟏</m:t>
                    </m:r>
                    <m:r>
                      <a:rPr lang="pt-BR" sz="2800" b="1" i="1"/>
                      <m:t>)</m:t>
                    </m:r>
                  </m:oMath>
                </a14:m>
                <a:r>
                  <a:rPr lang="pt-BR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/>
                        </m:ctrlPr>
                      </m:fPr>
                      <m:num>
                        <m:r>
                          <a:rPr lang="pt-BR" sz="2800" b="1" i="1"/>
                          <m:t> </m:t>
                        </m:r>
                        <m:r>
                          <a:rPr lang="en-US" sz="2800" b="1" i="1"/>
                          <m:t>𝟏</m:t>
                        </m:r>
                      </m:num>
                      <m:den>
                        <m:r>
                          <a:rPr lang="en-US" sz="2800" b="1" i="1"/>
                          <m:t>𝟓</m:t>
                        </m:r>
                      </m:den>
                    </m:f>
                  </m:oMath>
                </a14:m>
                <a:r>
                  <a:rPr lang="pt-BR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ha = 0,2 ( ha )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 0,2 ha</a:t>
                </a:r>
                <a:endParaRPr lang="vi-VN" sz="2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BB3BC4E7-B7E6-C957-704D-14ACFE659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630" y="2680854"/>
                <a:ext cx="8409952" cy="3820486"/>
              </a:xfrm>
              <a:prstGeom prst="roundRect">
                <a:avLst/>
              </a:prstGeom>
              <a:blipFill>
                <a:blip r:embed="rId5"/>
                <a:stretch>
                  <a:fillRect t="-4777" b="-76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6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FD76E00-F168-1C62-33BB-877B21EC7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788B5C-98A8-62BD-EB86-20524B015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80DAD3-66D7-6DE4-B2FF-FB1A8B576F40}"/>
              </a:ext>
            </a:extLst>
          </p:cNvPr>
          <p:cNvSpPr/>
          <p:nvPr/>
        </p:nvSpPr>
        <p:spPr>
          <a:xfrm>
            <a:off x="312057" y="127000"/>
            <a:ext cx="11567886" cy="6604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34AE6B3-9CB5-2958-735C-FB3ABF7E3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91" y="1101436"/>
            <a:ext cx="10484427" cy="4291445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0C29F659-1EF7-B830-2B47-C567E9EE73DC}"/>
              </a:ext>
            </a:extLst>
          </p:cNvPr>
          <p:cNvSpPr/>
          <p:nvPr/>
        </p:nvSpPr>
        <p:spPr>
          <a:xfrm>
            <a:off x="3823855" y="4197928"/>
            <a:ext cx="550718" cy="8936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80</a:t>
            </a:r>
            <a:endParaRPr lang="vi-VN" sz="2400">
              <a:solidFill>
                <a:srgbClr val="FF0000"/>
              </a:solidFill>
            </a:endParaRP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2A44CC9C-FD25-76A0-042F-33940CBC1842}"/>
              </a:ext>
            </a:extLst>
          </p:cNvPr>
          <p:cNvSpPr/>
          <p:nvPr/>
        </p:nvSpPr>
        <p:spPr>
          <a:xfrm>
            <a:off x="5820641" y="4197928"/>
            <a:ext cx="550718" cy="8936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64</a:t>
            </a:r>
            <a:endParaRPr lang="vi-VN"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47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9051"/>
            <a:ext cx="12192000" cy="6877051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1400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6" y="314326"/>
            <a:ext cx="11594465" cy="6210300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523" y="-911860"/>
            <a:ext cx="7945755" cy="6112511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3757" y="3840175"/>
            <a:ext cx="5404485" cy="2945765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2451" y="314325"/>
            <a:ext cx="1181100" cy="22860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85" y="2228851"/>
            <a:ext cx="2149475" cy="4295775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208709" y="1522311"/>
            <a:ext cx="483381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600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66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7441" y="452026"/>
            <a:ext cx="708176" cy="989740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71" y="137825"/>
            <a:ext cx="1757652" cy="1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8021B9EA-11D7-5406-8C66-2996E544E266}"/>
              </a:ext>
            </a:extLst>
          </p:cNvPr>
          <p:cNvSpPr/>
          <p:nvPr/>
        </p:nvSpPr>
        <p:spPr>
          <a:xfrm>
            <a:off x="4208709" y="2630306"/>
            <a:ext cx="7148555" cy="110799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</a:pPr>
            <a:r>
              <a:rPr lang="vi-V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Tùy tình hình lớp học, GV </a:t>
            </a:r>
            <a:r>
              <a:rPr lang="vi-VN" sz="1800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 thể tổ chức cho HS ôn tập lại các kiến thức liên quan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43B2B1-7CA0-9849-8459-DAA49A3830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93" y="0"/>
            <a:ext cx="12210586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05177B6-F638-0E43-B01F-6C59163032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2922">
            <a:off x="7188411" y="439991"/>
            <a:ext cx="4223273" cy="5642030"/>
          </a:xfrm>
          <a:prstGeom prst="rect">
            <a:avLst/>
          </a:prstGeom>
        </p:spPr>
      </p:pic>
      <p:sp>
        <p:nvSpPr>
          <p:cNvPr id="21" name="对话气泡: 圆角矩形 1">
            <a:extLst>
              <a:ext uri="{FF2B5EF4-FFF2-40B4-BE49-F238E27FC236}">
                <a16:creationId xmlns:a16="http://schemas.microsoft.com/office/drawing/2014/main" id="{AB2CB59F-B7B1-46FA-B98B-487B7D54CD82}"/>
              </a:ext>
            </a:extLst>
          </p:cNvPr>
          <p:cNvSpPr/>
          <p:nvPr/>
        </p:nvSpPr>
        <p:spPr>
          <a:xfrm>
            <a:off x="1852851" y="2331056"/>
            <a:ext cx="4903550" cy="10216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Hoàn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 thành bài tập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对话气泡: 圆角矩形 26">
            <a:extLst>
              <a:ext uri="{FF2B5EF4-FFF2-40B4-BE49-F238E27FC236}">
                <a16:creationId xmlns:a16="http://schemas.microsoft.com/office/drawing/2014/main" id="{E48D5C89-803D-40A9-B5E4-FA242691D0E8}"/>
              </a:ext>
            </a:extLst>
          </p:cNvPr>
          <p:cNvSpPr/>
          <p:nvPr/>
        </p:nvSpPr>
        <p:spPr>
          <a:xfrm>
            <a:off x="1812020" y="3410625"/>
            <a:ext cx="4607290" cy="8592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prstClr val="black"/>
                </a:solidFill>
                <a:latin typeface="Times New Roman" panose="02020603050405020304" pitchFamily="18" charset="0"/>
                <a:ea typeface="Noto Sans CJK Bold" panose="020B0800000000000000" pitchFamily="34" charset="-122"/>
                <a:cs typeface="Times New Roman" panose="02020603050405020304" pitchFamily="18" charset="0"/>
              </a:rPr>
              <a:t>Chuẩn bị bài sau</a:t>
            </a:r>
            <a:endParaRPr kumimoji="0" lang="zh-CN" alt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Noto Sans CJK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14">
            <a:extLst>
              <a:ext uri="{FF2B5EF4-FFF2-40B4-BE49-F238E27FC236}">
                <a16:creationId xmlns:a16="http://schemas.microsoft.com/office/drawing/2014/main" id="{F813C8D3-37D0-491F-9E7F-481010328C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5" t="36577" r="44668" b="6482"/>
          <a:stretch/>
        </p:blipFill>
        <p:spPr>
          <a:xfrm rot="398458">
            <a:off x="706686" y="2314079"/>
            <a:ext cx="1081711" cy="1177408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32EAD914-83FE-4786-9DB7-C610077817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1" t="14586" r="10552" b="82861"/>
          <a:stretch/>
        </p:blipFill>
        <p:spPr>
          <a:xfrm>
            <a:off x="642232" y="3703281"/>
            <a:ext cx="1210619" cy="359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A6BEAF-EE9D-9DB1-D2CD-C9E1DCA3F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6431" y="535615"/>
            <a:ext cx="9199661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6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C30389-7FD3-EE4B-9EE5-7FFD4BA72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86" y="0"/>
            <a:ext cx="12210586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0A31EDB-EF3A-884A-9CDC-039710C3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73851" y="548640"/>
            <a:ext cx="7337980" cy="73379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8EB761-0947-414A-8273-C07270A96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99" t="20859"/>
          <a:stretch/>
        </p:blipFill>
        <p:spPr>
          <a:xfrm flipH="1">
            <a:off x="102258" y="548640"/>
            <a:ext cx="4889120" cy="6429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98C0C2-ADF4-B5B5-3B21-44506281C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1899" y="548640"/>
            <a:ext cx="7108552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2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èo con lười học - Chun Chin - Nhạc thiếu nhi vui nhộn" descr="Ảnh có chứa hình mẫu, hình vẽ, phim hoạt hình, minh họa&#10;&#10;Nội dung do AI tạo ra có thể không chính xác.">
            <a:hlinkClick r:id="" action="ppaction://media"/>
            <a:extLst>
              <a:ext uri="{FF2B5EF4-FFF2-40B4-BE49-F238E27FC236}">
                <a16:creationId xmlns:a16="http://schemas.microsoft.com/office/drawing/2014/main" id="{CBA5B2A9-63F7-0C00-E082-2D9272D3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839973" y="2007066"/>
            <a:ext cx="10729538" cy="2259078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vi-VN" altLang="zh-CN" sz="48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4800" b="1" kern="800" noProof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152</a:t>
            </a:r>
            <a:r>
              <a:rPr kumimoji="0" lang="vi-VN" altLang="zh-CN" sz="4800" b="1" i="0" u="none" strike="noStrike" kern="800" cap="none" spc="0" normalizeH="0" baseline="0" noProof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/>
            <a:r>
              <a:rPr lang="vi-VN" sz="4400" b="1">
                <a:solidFill>
                  <a:srgbClr val="FF0000"/>
                </a:solidFill>
                <a:latin typeface="+mj-lt"/>
              </a:rPr>
              <a:t> ÔN TẬP VỀCÁC PHÉP TÍNH VỚI PHÂN SỐ</a:t>
            </a:r>
            <a:endParaRPr lang="vi-VN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446139" y="1026978"/>
            <a:ext cx="7051625" cy="604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buNone/>
            </a:pP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36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4 hàng" panose="020B0603050302020204" pitchFamily="34" charset="0"/>
              </a:rPr>
              <a:t>….</a:t>
            </a:r>
            <a:r>
              <a:rPr lang="en-US" sz="3600" b="1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>
                <a:solidFill>
                  <a:prstClr val="black"/>
                </a:solidFill>
                <a:latin typeface="HP001 4 hàng" panose="020B0603050302020204" pitchFamily="34" charset="0"/>
              </a:rPr>
              <a:t> …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563848" y="2417894"/>
            <a:ext cx="5747955" cy="594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3200" kern="800">
                <a:ln w="28575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YÊU CẦU CẦN ĐẠT</a:t>
            </a:r>
            <a:endParaRPr lang="zh-CN" altLang="en-US" sz="3200" kern="800">
              <a:ln w="28575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850606" y="2889754"/>
            <a:ext cx="8537944" cy="3344792"/>
          </a:xfrm>
          <a:prstGeom prst="rect">
            <a:avLst/>
          </a:prstGeom>
        </p:spPr>
        <p:txBody>
          <a:bodyPr anchor="ctr"/>
          <a:lstStyle/>
          <a:p>
            <a:r>
              <a:rPr lang="nl-NL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thạo cộng, trừ, nhân, chia phân số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các tích chất của phép cộng, phép nhân phân số để tính bằng cách thuận tiện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Giải thành thạo bài toán dạng “Tìm phân số của một số”</a:t>
            </a:r>
          </a:p>
          <a:p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 được để giải quyết một số vấn đề trong thực tiễn.</a:t>
            </a:r>
          </a:p>
        </p:txBody>
      </p:sp>
    </p:spTree>
    <p:extLst>
      <p:ext uri="{BB962C8B-B14F-4D97-AF65-F5344CB8AC3E}">
        <p14:creationId xmlns:p14="http://schemas.microsoft.com/office/powerpoint/2010/main" val="4281001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0477524-C9FE-20C6-4DA3-4A6AE9D2B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22A37-93B4-37D8-FEB5-9D283450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01A94196-D1FF-739E-C27B-7B12BB2E39D5}"/>
              </a:ext>
            </a:extLst>
          </p:cNvPr>
          <p:cNvSpPr txBox="1"/>
          <p:nvPr/>
        </p:nvSpPr>
        <p:spPr>
          <a:xfrm>
            <a:off x="664029" y="1587879"/>
            <a:ext cx="10646228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kumimoji="0" lang="zh-CN" altLang="en-US" sz="8000" b="0" i="0" u="none" strike="noStrike" kern="8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37C90FEB-6528-E47E-5CB2-74A26D6A6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B044E-6C16-6D20-F863-8504536B6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A8D8033C-A6F2-182F-3CD7-7BBD3DFF5F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0D4994FD-4238-C188-5CE0-6E86B059F72F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B2C00F-1843-495A-5E2F-A77637BB00DF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B80B39-E25A-C292-4DE1-CE8D7265EF42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ABBF0050-6D07-5B42-BB20-11A01A55A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93" y="694232"/>
            <a:ext cx="10130333" cy="2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3">
                <a:extLst>
                  <a:ext uri="{FF2B5EF4-FFF2-40B4-BE49-F238E27FC236}">
                    <a16:creationId xmlns:a16="http://schemas.microsoft.com/office/drawing/2014/main" id="{2274BFB9-2DEC-C509-56D4-BB2BDCA782B7}"/>
                  </a:ext>
                </a:extLst>
              </p:cNvPr>
              <p:cNvSpPr txBox="1"/>
              <p:nvPr/>
            </p:nvSpPr>
            <p:spPr>
              <a:xfrm>
                <a:off x="789709" y="3752656"/>
                <a:ext cx="6266398" cy="834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pt-BR" sz="32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3">
                <a:extLst>
                  <a:ext uri="{FF2B5EF4-FFF2-40B4-BE49-F238E27FC236}">
                    <a16:creationId xmlns:a16="http://schemas.microsoft.com/office/drawing/2014/main" id="{2274BFB9-2DEC-C509-56D4-BB2BDCA782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09" y="3752656"/>
                <a:ext cx="6266398" cy="834844"/>
              </a:xfrm>
              <a:prstGeom prst="rect">
                <a:avLst/>
              </a:prstGeom>
              <a:blipFill>
                <a:blip r:embed="rId5"/>
                <a:stretch>
                  <a:fillRect b="-65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3">
                <a:extLst>
                  <a:ext uri="{FF2B5EF4-FFF2-40B4-BE49-F238E27FC236}">
                    <a16:creationId xmlns:a16="http://schemas.microsoft.com/office/drawing/2014/main" id="{3CF0C9D9-1C6A-C573-897F-04A7CD2EB306}"/>
                  </a:ext>
                </a:extLst>
              </p:cNvPr>
              <p:cNvSpPr txBox="1"/>
              <p:nvPr/>
            </p:nvSpPr>
            <p:spPr>
              <a:xfrm>
                <a:off x="5831210" y="3705811"/>
                <a:ext cx="6266398" cy="834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pt-BR" sz="32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3">
                <a:extLst>
                  <a:ext uri="{FF2B5EF4-FFF2-40B4-BE49-F238E27FC236}">
                    <a16:creationId xmlns:a16="http://schemas.microsoft.com/office/drawing/2014/main" id="{3CF0C9D9-1C6A-C573-897F-04A7CD2EB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210" y="3705811"/>
                <a:ext cx="6266398" cy="834844"/>
              </a:xfrm>
              <a:prstGeom prst="rect">
                <a:avLst/>
              </a:prstGeom>
              <a:blipFill>
                <a:blip r:embed="rId6"/>
                <a:stretch>
                  <a:fillRect b="-58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3">
                <a:extLst>
                  <a:ext uri="{FF2B5EF4-FFF2-40B4-BE49-F238E27FC236}">
                    <a16:creationId xmlns:a16="http://schemas.microsoft.com/office/drawing/2014/main" id="{944DA924-4FE0-04A2-1146-05AABE069724}"/>
                  </a:ext>
                </a:extLst>
              </p:cNvPr>
              <p:cNvSpPr txBox="1"/>
              <p:nvPr/>
            </p:nvSpPr>
            <p:spPr>
              <a:xfrm>
                <a:off x="569396" y="5009505"/>
                <a:ext cx="6266398" cy="832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pt-BR" sz="32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3">
                <a:extLst>
                  <a:ext uri="{FF2B5EF4-FFF2-40B4-BE49-F238E27FC236}">
                    <a16:creationId xmlns:a16="http://schemas.microsoft.com/office/drawing/2014/main" id="{944DA924-4FE0-04A2-1146-05AABE069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96" y="5009505"/>
                <a:ext cx="6266398" cy="832344"/>
              </a:xfrm>
              <a:prstGeom prst="rect">
                <a:avLst/>
              </a:prstGeom>
              <a:blipFill>
                <a:blip r:embed="rId7"/>
                <a:stretch>
                  <a:fillRect b="-661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3">
                <a:extLst>
                  <a:ext uri="{FF2B5EF4-FFF2-40B4-BE49-F238E27FC236}">
                    <a16:creationId xmlns:a16="http://schemas.microsoft.com/office/drawing/2014/main" id="{46215B26-2781-0218-AFDE-2B89093767F9}"/>
                  </a:ext>
                </a:extLst>
              </p:cNvPr>
              <p:cNvSpPr txBox="1"/>
              <p:nvPr/>
            </p:nvSpPr>
            <p:spPr>
              <a:xfrm>
                <a:off x="5655067" y="4962660"/>
                <a:ext cx="6266398" cy="8323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pt-BR" sz="32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: 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𝟐𝟕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3">
                <a:extLst>
                  <a:ext uri="{FF2B5EF4-FFF2-40B4-BE49-F238E27FC236}">
                    <a16:creationId xmlns:a16="http://schemas.microsoft.com/office/drawing/2014/main" id="{46215B26-2781-0218-AFDE-2B8909376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067" y="4962660"/>
                <a:ext cx="6266398" cy="832344"/>
              </a:xfrm>
              <a:prstGeom prst="rect">
                <a:avLst/>
              </a:prstGeom>
              <a:blipFill>
                <a:blip r:embed="rId8"/>
                <a:stretch>
                  <a:fillRect b="-583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92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A84B5-C589-00C8-B306-5A70F60AD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57F44568-D86A-E745-DF78-31FFC925FD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1B44A985-8BC1-2267-D1CF-3C3ABF8BA650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FD1C3-12F7-908F-FB87-55ABBC431892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DEAA86-759C-C1DC-0FDC-814DE0EEE078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5454C64F-5720-07DF-6051-FA0E09547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054" y="553637"/>
            <a:ext cx="10422081" cy="31039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9B46FAC4-9021-ABC0-D71E-A77CEDA6B33E}"/>
                  </a:ext>
                </a:extLst>
              </p:cNvPr>
              <p:cNvSpPr txBox="1"/>
              <p:nvPr/>
            </p:nvSpPr>
            <p:spPr>
              <a:xfrm>
                <a:off x="1007917" y="3657600"/>
                <a:ext cx="8385465" cy="829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r>
                  <a:rPr lang="pt-BR" sz="32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pt-BR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𝟑𝟓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pt-BR" sz="32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𝟔𝟓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𝟔</m:t>
                            </m:r>
                          </m:den>
                        </m:f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𝟏𝟎𝟎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𝟏𝟐𝟎𝟎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𝟏𝟓𝟎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𝟖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3">
                <a:extLst>
                  <a:ext uri="{FF2B5EF4-FFF2-40B4-BE49-F238E27FC236}">
                    <a16:creationId xmlns:a16="http://schemas.microsoft.com/office/drawing/2014/main" id="{9B46FAC4-9021-ABC0-D71E-A77CEDA6B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917" y="3657600"/>
                <a:ext cx="8385465" cy="829330"/>
              </a:xfrm>
              <a:prstGeom prst="rect">
                <a:avLst/>
              </a:prstGeom>
              <a:blipFill>
                <a:blip r:embed="rId5"/>
                <a:stretch>
                  <a:fillRect b="-80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ABFCE9-F2DE-D931-C283-15B8836CDFC2}"/>
                  </a:ext>
                </a:extLst>
              </p:cNvPr>
              <p:cNvSpPr txBox="1"/>
              <p:nvPr/>
            </p:nvSpPr>
            <p:spPr>
              <a:xfrm>
                <a:off x="852054" y="4486930"/>
                <a:ext cx="6535883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1 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ABFCE9-F2DE-D931-C283-15B8836CDF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54" y="4486930"/>
                <a:ext cx="6535883" cy="803682"/>
              </a:xfrm>
              <a:prstGeom prst="rect">
                <a:avLst/>
              </a:prstGeom>
              <a:blipFill>
                <a:blip r:embed="rId6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71557C57-7766-0009-8145-12DC81B22287}"/>
                  </a:ext>
                </a:extLst>
              </p:cNvPr>
              <p:cNvSpPr txBox="1"/>
              <p:nvPr/>
            </p:nvSpPr>
            <p:spPr>
              <a:xfrm>
                <a:off x="546202" y="5335316"/>
                <a:ext cx="8302338" cy="9008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  <m:f>
                      <m:fPr>
                        <m:ctrlPr>
                          <a:rPr lang="pt-BR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m:rPr>
                        <m:nor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3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3">
                <a:extLst>
                  <a:ext uri="{FF2B5EF4-FFF2-40B4-BE49-F238E27FC236}">
                    <a16:creationId xmlns:a16="http://schemas.microsoft.com/office/drawing/2014/main" id="{71557C57-7766-0009-8145-12DC81B22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02" y="5335316"/>
                <a:ext cx="8302338" cy="900824"/>
              </a:xfrm>
              <a:prstGeom prst="rect">
                <a:avLst/>
              </a:prstGeom>
              <a:blipFill>
                <a:blip r:embed="rId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20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356660"/>
            <a:ext cx="11307899" cy="6120341"/>
          </a:xfrm>
          <a:custGeom>
            <a:avLst/>
            <a:gdLst>
              <a:gd name="connsiteX0" fmla="*/ 0 w 11307899"/>
              <a:gd name="connsiteY0" fmla="*/ 610320 h 6120341"/>
              <a:gd name="connsiteX1" fmla="*/ 610320 w 11307899"/>
              <a:gd name="connsiteY1" fmla="*/ 0 h 6120341"/>
              <a:gd name="connsiteX2" fmla="*/ 10697579 w 11307899"/>
              <a:gd name="connsiteY2" fmla="*/ 0 h 6120341"/>
              <a:gd name="connsiteX3" fmla="*/ 11307899 w 11307899"/>
              <a:gd name="connsiteY3" fmla="*/ 610320 h 6120341"/>
              <a:gd name="connsiteX4" fmla="*/ 11307899 w 11307899"/>
              <a:gd name="connsiteY4" fmla="*/ 5510021 h 6120341"/>
              <a:gd name="connsiteX5" fmla="*/ 10697579 w 11307899"/>
              <a:gd name="connsiteY5" fmla="*/ 6120341 h 6120341"/>
              <a:gd name="connsiteX6" fmla="*/ 610320 w 11307899"/>
              <a:gd name="connsiteY6" fmla="*/ 6120341 h 6120341"/>
              <a:gd name="connsiteX7" fmla="*/ 0 w 11307899"/>
              <a:gd name="connsiteY7" fmla="*/ 5510021 h 6120341"/>
              <a:gd name="connsiteX8" fmla="*/ 0 w 11307899"/>
              <a:gd name="connsiteY8" fmla="*/ 610320 h 6120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120341" fill="none" extrusionOk="0">
                <a:moveTo>
                  <a:pt x="0" y="610320"/>
                </a:moveTo>
                <a:cubicBezTo>
                  <a:pt x="1488" y="313536"/>
                  <a:pt x="305109" y="53470"/>
                  <a:pt x="610320" y="0"/>
                </a:cubicBezTo>
                <a:cubicBezTo>
                  <a:pt x="4961513" y="72427"/>
                  <a:pt x="6006049" y="61419"/>
                  <a:pt x="10697579" y="0"/>
                </a:cubicBezTo>
                <a:cubicBezTo>
                  <a:pt x="11028557" y="-41935"/>
                  <a:pt x="11298569" y="270428"/>
                  <a:pt x="11307899" y="610320"/>
                </a:cubicBezTo>
                <a:cubicBezTo>
                  <a:pt x="11408775" y="1446139"/>
                  <a:pt x="11200586" y="4580374"/>
                  <a:pt x="11307899" y="5510021"/>
                </a:cubicBezTo>
                <a:cubicBezTo>
                  <a:pt x="11309601" y="5838453"/>
                  <a:pt x="11014807" y="6098098"/>
                  <a:pt x="10697579" y="6120341"/>
                </a:cubicBezTo>
                <a:cubicBezTo>
                  <a:pt x="7125400" y="6150168"/>
                  <a:pt x="5396004" y="6041035"/>
                  <a:pt x="610320" y="6120341"/>
                </a:cubicBezTo>
                <a:cubicBezTo>
                  <a:pt x="310434" y="6116138"/>
                  <a:pt x="-17795" y="5850610"/>
                  <a:pt x="0" y="5510021"/>
                </a:cubicBezTo>
                <a:cubicBezTo>
                  <a:pt x="50037" y="3891260"/>
                  <a:pt x="770" y="1563591"/>
                  <a:pt x="0" y="610320"/>
                </a:cubicBezTo>
                <a:close/>
              </a:path>
              <a:path w="11307899" h="6120341" stroke="0" extrusionOk="0">
                <a:moveTo>
                  <a:pt x="0" y="610320"/>
                </a:moveTo>
                <a:cubicBezTo>
                  <a:pt x="32225" y="282034"/>
                  <a:pt x="275989" y="5707"/>
                  <a:pt x="610320" y="0"/>
                </a:cubicBezTo>
                <a:cubicBezTo>
                  <a:pt x="5071524" y="123000"/>
                  <a:pt x="5972231" y="-96860"/>
                  <a:pt x="10697579" y="0"/>
                </a:cubicBezTo>
                <a:cubicBezTo>
                  <a:pt x="11004212" y="-23197"/>
                  <a:pt x="11314410" y="260124"/>
                  <a:pt x="11307899" y="610320"/>
                </a:cubicBezTo>
                <a:cubicBezTo>
                  <a:pt x="11311072" y="1575483"/>
                  <a:pt x="11402166" y="4132651"/>
                  <a:pt x="11307899" y="5510021"/>
                </a:cubicBezTo>
                <a:cubicBezTo>
                  <a:pt x="11245574" y="5869670"/>
                  <a:pt x="11004033" y="6115330"/>
                  <a:pt x="10697579" y="6120341"/>
                </a:cubicBezTo>
                <a:cubicBezTo>
                  <a:pt x="7201065" y="5959634"/>
                  <a:pt x="4930809" y="6160008"/>
                  <a:pt x="610320" y="6120341"/>
                </a:cubicBezTo>
                <a:cubicBezTo>
                  <a:pt x="257782" y="6117217"/>
                  <a:pt x="-37723" y="5830001"/>
                  <a:pt x="0" y="5510021"/>
                </a:cubicBezTo>
                <a:cubicBezTo>
                  <a:pt x="32216" y="3700377"/>
                  <a:pt x="57206" y="1696959"/>
                  <a:pt x="0" y="61032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5122CF-BFE0-006B-F8BF-14B1D692FC53}"/>
              </a:ext>
            </a:extLst>
          </p:cNvPr>
          <p:cNvSpPr txBox="1"/>
          <p:nvPr/>
        </p:nvSpPr>
        <p:spPr>
          <a:xfrm>
            <a:off x="1295467" y="1124745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E68BF5-438F-B73F-E328-24E3DBC3081D}"/>
              </a:ext>
            </a:extLst>
          </p:cNvPr>
          <p:cNvSpPr txBox="1"/>
          <p:nvPr/>
        </p:nvSpPr>
        <p:spPr>
          <a:xfrm>
            <a:off x="7056107" y="1028734"/>
            <a:ext cx="480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B3AE3E3C-DDD9-06AD-5DD0-B5E29D436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315" y="716972"/>
            <a:ext cx="9601065" cy="51122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99243982-5F3A-3DD3-118D-ABCDC15F3DFB}"/>
                  </a:ext>
                </a:extLst>
              </p:cNvPr>
              <p:cNvSpPr/>
              <p:nvPr/>
            </p:nvSpPr>
            <p:spPr>
              <a:xfrm>
                <a:off x="3314700" y="4468091"/>
                <a:ext cx="488373" cy="84166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𝟑𝟒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/>
              </a:p>
            </p:txBody>
          </p:sp>
        </mc:Choice>
        <mc:Fallback>
          <p:sp>
            <p:nvSpPr>
              <p:cNvPr id="5" name="Hình chữ nhật: Góc Tròn 4">
                <a:extLst>
                  <a:ext uri="{FF2B5EF4-FFF2-40B4-BE49-F238E27FC236}">
                    <a16:creationId xmlns:a16="http://schemas.microsoft.com/office/drawing/2014/main" id="{99243982-5F3A-3DD3-118D-ABCDC15F3D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700" y="4468091"/>
                <a:ext cx="488373" cy="841664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0627CF39-E534-7F4D-0310-22FF24149049}"/>
                  </a:ext>
                </a:extLst>
              </p:cNvPr>
              <p:cNvSpPr/>
              <p:nvPr/>
            </p:nvSpPr>
            <p:spPr>
              <a:xfrm>
                <a:off x="7654636" y="4468091"/>
                <a:ext cx="488373" cy="84166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𝟒𝟎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vi-VN"/>
              </a:p>
            </p:txBody>
          </p:sp>
        </mc:Choice>
        <mc:Fallback>
          <p:sp>
            <p:nvSpPr>
              <p:cNvPr id="6" name="Hình chữ nhật: Góc Tròn 5">
                <a:extLst>
                  <a:ext uri="{FF2B5EF4-FFF2-40B4-BE49-F238E27FC236}">
                    <a16:creationId xmlns:a16="http://schemas.microsoft.com/office/drawing/2014/main" id="{0627CF39-E534-7F4D-0310-22FF241490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636" y="4468091"/>
                <a:ext cx="488373" cy="841664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33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2192000" cy="685714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2514995" y="2284564"/>
            <a:ext cx="6510004" cy="1323437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32">
              <a:defRPr/>
            </a:pP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</a:t>
            </a:r>
            <a:r>
              <a:rPr lang="en-US" altLang="zh-CN" sz="8000" kern="800" dirty="0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8000" kern="800" dirty="0" err="1">
                <a:ln w="28575">
                  <a:noFill/>
                </a:ln>
                <a:solidFill>
                  <a:srgbClr val="FF000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dụng</a:t>
            </a:r>
            <a:endParaRPr lang="zh-CN" altLang="en-US" sz="8000" kern="800" dirty="0">
              <a:ln w="28575">
                <a:noFill/>
              </a:ln>
              <a:solidFill>
                <a:srgbClr val="FF000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6694854A-53BF-CA1A-CEBD-E33527EF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68" y="368169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7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301</Words>
  <Application>Microsoft Office PowerPoint</Application>
  <PresentationFormat>Màn hình rộng</PresentationFormat>
  <Paragraphs>47</Paragraphs>
  <Slides>14</Slides>
  <Notes>11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14</vt:i4>
      </vt:variant>
    </vt:vector>
  </HeadingPairs>
  <TitlesOfParts>
    <vt:vector size="38" baseType="lpstr">
      <vt:lpstr>等线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Fredoka One</vt:lpstr>
      <vt:lpstr>Hachi Maru Pop</vt:lpstr>
      <vt:lpstr>HP001 4 hàng</vt:lpstr>
      <vt:lpstr>Lilita One</vt:lpstr>
      <vt:lpstr>Nunito</vt:lpstr>
      <vt:lpstr>Nunito SemiBold</vt:lpstr>
      <vt:lpstr>Times New Roman</vt:lpstr>
      <vt:lpstr>UTM Davida</vt:lpstr>
      <vt:lpstr>Office Theme</vt:lpstr>
      <vt:lpstr>11_Office Theme</vt:lpstr>
      <vt:lpstr>Chibi Anime Characters for Pre-K by Slidesgo</vt:lpstr>
      <vt:lpstr>1_Office 主题​​</vt:lpstr>
      <vt:lpstr>1_Custom Design</vt:lpstr>
      <vt:lpstr>Custom Design</vt:lpstr>
      <vt:lpstr>2_Custom Design</vt:lpstr>
      <vt:lpstr>3_Custom Design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</dc:creator>
  <cp:lastModifiedBy>LÔ THỊ DI</cp:lastModifiedBy>
  <cp:revision>212</cp:revision>
  <dcterms:created xsi:type="dcterms:W3CDTF">2023-04-19T08:21:59Z</dcterms:created>
  <dcterms:modified xsi:type="dcterms:W3CDTF">2025-03-23T07:49:17Z</dcterms:modified>
</cp:coreProperties>
</file>