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  <p:sldMasterId id="2147483787" r:id="rId7"/>
  </p:sldMasterIdLst>
  <p:notesMasterIdLst>
    <p:notesMasterId r:id="rId25"/>
  </p:notesMasterIdLst>
  <p:sldIdLst>
    <p:sldId id="1582" r:id="rId8"/>
    <p:sldId id="2007577323" r:id="rId9"/>
    <p:sldId id="1575" r:id="rId10"/>
    <p:sldId id="387" r:id="rId11"/>
    <p:sldId id="7671" r:id="rId12"/>
    <p:sldId id="2007577310" r:id="rId13"/>
    <p:sldId id="1585" r:id="rId14"/>
    <p:sldId id="2007577319" r:id="rId15"/>
    <p:sldId id="2007577324" r:id="rId16"/>
    <p:sldId id="2007577313" r:id="rId17"/>
    <p:sldId id="2007577325" r:id="rId18"/>
    <p:sldId id="2007577315" r:id="rId19"/>
    <p:sldId id="2007577320" r:id="rId20"/>
    <p:sldId id="2007577322" r:id="rId21"/>
    <p:sldId id="332" r:id="rId22"/>
    <p:sldId id="258" r:id="rId23"/>
    <p:sldId id="76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007577323"/>
            <p14:sldId id="1575"/>
            <p14:sldId id="387"/>
            <p14:sldId id="7671"/>
            <p14:sldId id="2007577310"/>
            <p14:sldId id="1585"/>
            <p14:sldId id="2007577319"/>
            <p14:sldId id="2007577324"/>
            <p14:sldId id="2007577313"/>
            <p14:sldId id="2007577325"/>
            <p14:sldId id="2007577315"/>
            <p14:sldId id="2007577320"/>
            <p14:sldId id="2007577322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9550D-9C0B-8945-F864-A8F95DB0D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EA8CB593-BA8E-B06E-54E1-FD3E5920B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CE73D01A-4082-57AB-BFB7-DD16FEBEB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9E1FDAB-8107-F0AA-AFF5-F5883B101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995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DFDBD-3ADE-947C-62C0-1288ECEA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2F1B649-FC78-CF1E-931F-F9F41E553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618BD84-AFC0-9F58-BCA3-1D2C62543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23B7BD7-1FF7-0F07-08A7-EF3D92E67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3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096D2-A736-70F6-3633-85437AFAC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47D9A018-FC88-8DF6-38EC-9560DBDF1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A54D64A-1D35-793D-C870-2E89384AF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B04496-B826-864D-E782-2C4D6E241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1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8C8D2-5F20-7DE6-E3BB-9A2B047A9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F889F17B-B5F6-849B-C4B0-7601C613D3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26CF036-F42D-675B-E050-B087C15D3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51198AE-E46B-9DA0-5551-6422B49A5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5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41892-ED4E-6263-CBAF-D70848D4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8DA4BF09-56AC-9FE4-0A5B-A7AEB7873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D515351-AFF5-02AD-77FA-F2CB5B544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129EC63-04FF-C4A7-2E78-264736B64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804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02AD0-C3C0-DE05-066B-6D0196621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78510E73-1A65-92BF-B038-5020BDE7D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C3D9624B-189F-5491-FF0A-F14440141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2148F81-4D90-451A-4AD2-408C8C704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1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98F4-392E-E6D0-2796-3C503E95C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77A733C7-4420-1D8E-2642-6012DFE3F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A2A14806-75E8-4BC6-FF05-3B81514BE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1209D34-DC6A-7930-E2B8-CB7599231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1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916B8-E468-74BA-F1BD-FCE86CD46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931A1172-4D1C-550E-3A9A-6B1720FBD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8BF506F1-C7C0-E6ED-AB60-EBC08EDAF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186945A-58AE-02DA-AE77-9385F97E6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040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47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48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2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4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8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9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3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83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0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47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73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4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DE321-3F49-AA3F-5D1A-60A19C28E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8A51192D-1B94-6D30-5504-F356FC480D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57F0EC52-0F86-0E79-E3AA-E506B239FAE7}"/>
              </a:ext>
            </a:extLst>
          </p:cNvPr>
          <p:cNvSpPr/>
          <p:nvPr/>
        </p:nvSpPr>
        <p:spPr>
          <a:xfrm>
            <a:off x="275554" y="294314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9FF49-DE51-0B62-1E26-150788B72C8F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1942FA-38CC-290E-542D-8DC48AD818E6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C10F3F4-DE52-BA1D-A01F-6E24A050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18" y="443345"/>
            <a:ext cx="10785764" cy="54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70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2F709-6D54-5E90-59D4-C27000B5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64A1E89-1846-EE56-A1B7-E68F97252A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964E5421-1022-F960-E43F-F204BF612121}"/>
              </a:ext>
            </a:extLst>
          </p:cNvPr>
          <p:cNvSpPr/>
          <p:nvPr/>
        </p:nvSpPr>
        <p:spPr>
          <a:xfrm>
            <a:off x="337898" y="368829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F4152-9182-B121-2E38-5D9F9D7404AC}"/>
              </a:ext>
            </a:extLst>
          </p:cNvPr>
          <p:cNvSpPr txBox="1"/>
          <p:nvPr/>
        </p:nvSpPr>
        <p:spPr>
          <a:xfrm>
            <a:off x="1295467" y="1124745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8B6D95-5198-22E9-1127-42C9B4758B86}"/>
              </a:ext>
            </a:extLst>
          </p:cNvPr>
          <p:cNvSpPr txBox="1"/>
          <p:nvPr/>
        </p:nvSpPr>
        <p:spPr>
          <a:xfrm>
            <a:off x="7056107" y="1028734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61C14D9-5446-5ABF-FC0C-098B03C5E7AD}"/>
              </a:ext>
            </a:extLst>
          </p:cNvPr>
          <p:cNvSpPr/>
          <p:nvPr/>
        </p:nvSpPr>
        <p:spPr>
          <a:xfrm>
            <a:off x="1059103" y="446713"/>
            <a:ext cx="10260344" cy="6042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trần nhà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× 8 = 144 (m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các tường bên trong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(18 + 8) × 2 × 4,2 = 218,4 (m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2 cửa ra vào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1,2 × 2,1 × 2 = 5,04 (m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4 cửa sổ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1,8 × 1,2 × 4 = 8,64 (m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phần quét sơn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144 + 218,4 - 5,04 - 8,64 = 348,72 (m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kg sơn để sơn hội trường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348,72 : 4,8 = 72,65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 Chú Tư cần 72,65 kg sơn để sơn hội trường đó.</a:t>
            </a:r>
          </a:p>
        </p:txBody>
      </p:sp>
    </p:spTree>
    <p:extLst>
      <p:ext uri="{BB962C8B-B14F-4D97-AF65-F5344CB8AC3E}">
        <p14:creationId xmlns:p14="http://schemas.microsoft.com/office/powerpoint/2010/main" val="596221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C3D5C-6AA5-A63E-3B1D-B31034E2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2F828E02-244C-2E90-B33B-3BE3242FC1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F6CDDC6B-665B-EDC3-6ED1-7C985C9396EE}"/>
              </a:ext>
            </a:extLst>
          </p:cNvPr>
          <p:cNvSpPr/>
          <p:nvPr/>
        </p:nvSpPr>
        <p:spPr>
          <a:xfrm>
            <a:off x="337898" y="368829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EDDAB-DF50-944E-11E2-AC580090B1BA}"/>
              </a:ext>
            </a:extLst>
          </p:cNvPr>
          <p:cNvSpPr txBox="1"/>
          <p:nvPr/>
        </p:nvSpPr>
        <p:spPr>
          <a:xfrm>
            <a:off x="1295467" y="1124745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5BB98C-91C0-FB31-E887-DF48D46C4AAC}"/>
              </a:ext>
            </a:extLst>
          </p:cNvPr>
          <p:cNvSpPr txBox="1"/>
          <p:nvPr/>
        </p:nvSpPr>
        <p:spPr>
          <a:xfrm>
            <a:off x="7056107" y="1028734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C94A246-11AB-14DB-994D-90F596FCA7D7}"/>
              </a:ext>
            </a:extLst>
          </p:cNvPr>
          <p:cNvSpPr/>
          <p:nvPr/>
        </p:nvSpPr>
        <p:spPr>
          <a:xfrm>
            <a:off x="768158" y="627029"/>
            <a:ext cx="10260344" cy="18148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bể bơi dạng hình hộp chữ nhật có chiều dài 50 m, chiều rộng 30 m, sâu 2 m. Cần bao nhiêu lít nước để bơm đầy 95% thể tích bể bơi đó? 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A98DFDA-ECB0-48CE-8826-8F775BB9C6E5}"/>
              </a:ext>
            </a:extLst>
          </p:cNvPr>
          <p:cNvSpPr/>
          <p:nvPr/>
        </p:nvSpPr>
        <p:spPr>
          <a:xfrm>
            <a:off x="768158" y="2539054"/>
            <a:ext cx="10260344" cy="36591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bể bơi đó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× 30 × 2 = 3 000 (m</a:t>
            </a:r>
            <a:r>
              <a:rPr lang="vi-VN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3 000 m3 = 3 000 000 lít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số lít nước để bơm đầy 95% thể tích bể bơi đó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3 000 000 : 95 × 100 = 2 850 000 (lít)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2 850 000 lít nước.</a:t>
            </a:r>
          </a:p>
        </p:txBody>
      </p:sp>
    </p:spTree>
    <p:extLst>
      <p:ext uri="{BB962C8B-B14F-4D97-AF65-F5344CB8AC3E}">
        <p14:creationId xmlns:p14="http://schemas.microsoft.com/office/powerpoint/2010/main" val="14836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DEA18-4024-1399-EB7F-1025F6FC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76291131-3C2A-B32E-3E62-F1CD2A3FCA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5B7E69E9-C803-1E4A-7A36-9252063D7524}"/>
              </a:ext>
            </a:extLst>
          </p:cNvPr>
          <p:cNvSpPr/>
          <p:nvPr/>
        </p:nvSpPr>
        <p:spPr>
          <a:xfrm>
            <a:off x="442050" y="114301"/>
            <a:ext cx="11307899" cy="6650182"/>
          </a:xfrm>
          <a:custGeom>
            <a:avLst/>
            <a:gdLst>
              <a:gd name="connsiteX0" fmla="*/ 0 w 11307899"/>
              <a:gd name="connsiteY0" fmla="*/ 663156 h 6650182"/>
              <a:gd name="connsiteX1" fmla="*/ 663156 w 11307899"/>
              <a:gd name="connsiteY1" fmla="*/ 0 h 6650182"/>
              <a:gd name="connsiteX2" fmla="*/ 10644743 w 11307899"/>
              <a:gd name="connsiteY2" fmla="*/ 0 h 6650182"/>
              <a:gd name="connsiteX3" fmla="*/ 11307899 w 11307899"/>
              <a:gd name="connsiteY3" fmla="*/ 663156 h 6650182"/>
              <a:gd name="connsiteX4" fmla="*/ 11307899 w 11307899"/>
              <a:gd name="connsiteY4" fmla="*/ 5987026 h 6650182"/>
              <a:gd name="connsiteX5" fmla="*/ 10644743 w 11307899"/>
              <a:gd name="connsiteY5" fmla="*/ 6650182 h 6650182"/>
              <a:gd name="connsiteX6" fmla="*/ 663156 w 11307899"/>
              <a:gd name="connsiteY6" fmla="*/ 6650182 h 6650182"/>
              <a:gd name="connsiteX7" fmla="*/ 0 w 11307899"/>
              <a:gd name="connsiteY7" fmla="*/ 5987026 h 6650182"/>
              <a:gd name="connsiteX8" fmla="*/ 0 w 11307899"/>
              <a:gd name="connsiteY8" fmla="*/ 663156 h 665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650182" fill="none" extrusionOk="0">
                <a:moveTo>
                  <a:pt x="0" y="663156"/>
                </a:moveTo>
                <a:cubicBezTo>
                  <a:pt x="2413" y="362222"/>
                  <a:pt x="326415" y="49526"/>
                  <a:pt x="663156" y="0"/>
                </a:cubicBezTo>
                <a:cubicBezTo>
                  <a:pt x="5407102" y="72427"/>
                  <a:pt x="6562607" y="61419"/>
                  <a:pt x="10644743" y="0"/>
                </a:cubicBezTo>
                <a:cubicBezTo>
                  <a:pt x="11004028" y="-47954"/>
                  <a:pt x="11238378" y="275877"/>
                  <a:pt x="11307899" y="663156"/>
                </a:cubicBezTo>
                <a:cubicBezTo>
                  <a:pt x="11408775" y="2790355"/>
                  <a:pt x="11200586" y="4064503"/>
                  <a:pt x="11307899" y="5987026"/>
                </a:cubicBezTo>
                <a:cubicBezTo>
                  <a:pt x="11318394" y="6300014"/>
                  <a:pt x="10965018" y="6598643"/>
                  <a:pt x="10644743" y="6650182"/>
                </a:cubicBezTo>
                <a:cubicBezTo>
                  <a:pt x="6558248" y="6680009"/>
                  <a:pt x="4589365" y="6570876"/>
                  <a:pt x="663156" y="6650182"/>
                </a:cubicBezTo>
                <a:cubicBezTo>
                  <a:pt x="308668" y="6648852"/>
                  <a:pt x="-65205" y="6366171"/>
                  <a:pt x="0" y="5987026"/>
                </a:cubicBezTo>
                <a:cubicBezTo>
                  <a:pt x="50037" y="4651705"/>
                  <a:pt x="770" y="2052247"/>
                  <a:pt x="0" y="663156"/>
                </a:cubicBezTo>
                <a:close/>
              </a:path>
              <a:path w="11307899" h="6650182" stroke="0" extrusionOk="0">
                <a:moveTo>
                  <a:pt x="0" y="663156"/>
                </a:moveTo>
                <a:cubicBezTo>
                  <a:pt x="31936" y="305610"/>
                  <a:pt x="326818" y="62324"/>
                  <a:pt x="663156" y="0"/>
                </a:cubicBezTo>
                <a:cubicBezTo>
                  <a:pt x="5451943" y="123000"/>
                  <a:pt x="5713376" y="-96860"/>
                  <a:pt x="10644743" y="0"/>
                </a:cubicBezTo>
                <a:cubicBezTo>
                  <a:pt x="10984339" y="-20315"/>
                  <a:pt x="11331512" y="249301"/>
                  <a:pt x="11307899" y="663156"/>
                </a:cubicBezTo>
                <a:cubicBezTo>
                  <a:pt x="11311072" y="2948018"/>
                  <a:pt x="11402166" y="3897393"/>
                  <a:pt x="11307899" y="5987026"/>
                </a:cubicBezTo>
                <a:cubicBezTo>
                  <a:pt x="11288662" y="6360246"/>
                  <a:pt x="10983618" y="6645702"/>
                  <a:pt x="10644743" y="6650182"/>
                </a:cubicBezTo>
                <a:cubicBezTo>
                  <a:pt x="6137282" y="6489475"/>
                  <a:pt x="4212239" y="6689849"/>
                  <a:pt x="663156" y="6650182"/>
                </a:cubicBezTo>
                <a:cubicBezTo>
                  <a:pt x="285588" y="6647896"/>
                  <a:pt x="-26066" y="6341468"/>
                  <a:pt x="0" y="5987026"/>
                </a:cubicBezTo>
                <a:cubicBezTo>
                  <a:pt x="32216" y="3778222"/>
                  <a:pt x="57206" y="1798468"/>
                  <a:pt x="0" y="66315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76275-6E38-EDC3-92BE-7D0FD0076F05}"/>
              </a:ext>
            </a:extLst>
          </p:cNvPr>
          <p:cNvSpPr txBox="1"/>
          <p:nvPr/>
        </p:nvSpPr>
        <p:spPr>
          <a:xfrm>
            <a:off x="7056107" y="1028734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FD3BA51-859B-CB1E-735A-EBC0EDA06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12" y="602672"/>
            <a:ext cx="10775373" cy="54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9492C9-97C4-98ED-E2AB-731A05030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653B3-ACED-882F-3A3E-7D64E801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DCE3E2-E26C-CAD6-E9CD-BC7344AA96B0}"/>
              </a:ext>
            </a:extLst>
          </p:cNvPr>
          <p:cNvSpPr/>
          <p:nvPr/>
        </p:nvSpPr>
        <p:spPr>
          <a:xfrm>
            <a:off x="312057" y="1270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A057C34-5D59-2DE9-C290-0A9402E07905}"/>
              </a:ext>
            </a:extLst>
          </p:cNvPr>
          <p:cNvSpPr/>
          <p:nvPr/>
        </p:nvSpPr>
        <p:spPr>
          <a:xfrm>
            <a:off x="312057" y="249383"/>
            <a:ext cx="11367325" cy="648161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Cạnh khối lập phương lớn là: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× 3 = 3 (cm)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khối lập phương lớn là: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× 3 × 3 = 27 (cm</a:t>
            </a:r>
            <a:r>
              <a:rPr lang="vi-VN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Số hình lập phương nhỏ được sơn 3 mặt là: 8 hình nằm ở 8 đỉnh khối lập phương lớn.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thấy, mỗi cạnh của hình lập phương lớn có 1 hình lập phương được sơn 2 mặt.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hình lập phương nhỏ được sơn 2 mặt là 1 × 12 = 12 (hình)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mặt của khối lập phương có 1 hình lập phương được sơn 1 mặt</a:t>
            </a:r>
          </a:p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hình lập phương được sơn 1 mặt là 1 × 6 = 6 (hình)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a) 27 cm</a:t>
            </a:r>
            <a:r>
              <a:rPr 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3 mặt: 8 hình; 2 mặt: 12 hình; 1 mặt: 6 hình.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73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021B9EA-11D7-5406-8C66-2996E544E266}"/>
              </a:ext>
            </a:extLst>
          </p:cNvPr>
          <p:cNvSpPr/>
          <p:nvPr/>
        </p:nvSpPr>
        <p:spPr>
          <a:xfrm>
            <a:off x="4208709" y="2630307"/>
            <a:ext cx="7148555" cy="1411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vi-VN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Tùy tình hình lớp học, GV cho HS ôn lại những kiến thức cần củng cố </a:t>
            </a:r>
            <a:endParaRPr lang="vi-V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859AE-8CEE-7430-03AD-A29A84F61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7AFCFA02-3185-85D9-5499-2A26845A86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851687BA-3224-A591-C52F-912BDBCAA54A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9BF56-0C7D-0F6C-967F-200DD6B55DF7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22DCCA-40D7-497C-892D-D34335E1E0BB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7E6352-DED8-F475-0A79-058BBF9EE4CF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1D72858-D41A-9AAA-5D3B-D143A4699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63BD2FBC-D5F4-0398-8A99-6CC7A4838961}"/>
                </a:ext>
              </a:extLst>
            </p:cNvPr>
            <p:cNvSpPr/>
            <p:nvPr/>
          </p:nvSpPr>
          <p:spPr>
            <a:xfrm>
              <a:off x="5399450" y="2141216"/>
              <a:ext cx="5097517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hắc lại công thức tính diện tích xung quanh, diện tích toàn phần và thể tích của hình lập phương, hình hộp chữ nhật.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Graphic 8">
            <a:extLst>
              <a:ext uri="{FF2B5EF4-FFF2-40B4-BE49-F238E27FC236}">
                <a16:creationId xmlns:a16="http://schemas.microsoft.com/office/drawing/2014/main" id="{6E9717B5-48B1-3FA4-9C76-E02A38254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394855" y="2007066"/>
            <a:ext cx="11174656" cy="1643525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161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>
                <a:solidFill>
                  <a:srgbClr val="FF0000"/>
                </a:solidFill>
                <a:latin typeface="+mj-lt"/>
              </a:rPr>
              <a:t>ÔN TẬP VỀ HÌNH HỌC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</a:t>
            </a: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 THEO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các yếu tố mặt, đỉnh và cạnh của khối lập phương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Thuộc và vận dụng được các quy tắc tính diện tích xung quanh, diện tích toàn phần và thể tích của hình hộp chữ nhật và hình lập phương.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để xử lý các tình huống trong cuộc sống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06726" y="368829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1295467" y="1124745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7056107" y="1028734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D3E783E-0A29-544F-E851-2D1186169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3" y="677538"/>
            <a:ext cx="10453255" cy="2618880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13748B7-D89D-DDC1-8F08-EBA4C1317C0E}"/>
              </a:ext>
            </a:extLst>
          </p:cNvPr>
          <p:cNvSpPr/>
          <p:nvPr/>
        </p:nvSpPr>
        <p:spPr>
          <a:xfrm>
            <a:off x="688364" y="3617296"/>
            <a:ext cx="4666288" cy="22734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Thể tích của hình hộp chữ nhật đó là:</a:t>
            </a: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× 8 × 6 = 576 (cm</a:t>
            </a:r>
            <a:r>
              <a:rPr lang="vi-VN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576 cm</a:t>
            </a:r>
            <a:r>
              <a:rPr lang="vi-VN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1A1D555-5261-3ACE-653B-DC53E9CB2891}"/>
              </a:ext>
            </a:extLst>
          </p:cNvPr>
          <p:cNvSpPr/>
          <p:nvPr/>
        </p:nvSpPr>
        <p:spPr>
          <a:xfrm>
            <a:off x="5611091" y="3647614"/>
            <a:ext cx="5819435" cy="247303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Thể tích của hình hộp chữ nhật đó là: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 × 8,2 × 1,8 = 184,5 (m</a:t>
            </a:r>
            <a:r>
              <a:rPr 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184,5 m</a:t>
            </a:r>
            <a:r>
              <a:rPr 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4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C2037-123C-440B-8C30-0770253EC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1322E53-DD69-C3A0-4ABF-938606A2A6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A76F047C-46FB-8E94-5F13-50A900DE093C}"/>
              </a:ext>
            </a:extLst>
          </p:cNvPr>
          <p:cNvSpPr/>
          <p:nvPr/>
        </p:nvSpPr>
        <p:spPr>
          <a:xfrm>
            <a:off x="265163" y="283923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B4C93-1508-4F8E-BF2C-6F34A01AC5FD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1940D2-6D2D-4C6C-32D3-C3148B8A381A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01A1D5B-20A0-3A9C-762E-4CBC1087E03B}"/>
              </a:ext>
            </a:extLst>
          </p:cNvPr>
          <p:cNvSpPr/>
          <p:nvPr/>
        </p:nvSpPr>
        <p:spPr>
          <a:xfrm>
            <a:off x="618938" y="709500"/>
            <a:ext cx="10554600" cy="430930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Số?</a:t>
            </a:r>
          </a:p>
          <a:p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thợ cần 2,16 m</a:t>
            </a:r>
            <a:r>
              <a:rPr lang="vi-VN" sz="4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tôn để gò một thùng đựng hàng hình lập phương cạnh 0,6 m. Vậy chú thợ cần (?) m</a:t>
            </a:r>
            <a:r>
              <a:rPr lang="vi-VN" sz="4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tôn để gò một thùng đựng hàng hình lập phương cạnh dài gấp đôi thùng đó. </a:t>
            </a:r>
          </a:p>
        </p:txBody>
      </p:sp>
    </p:spTree>
    <p:extLst>
      <p:ext uri="{BB962C8B-B14F-4D97-AF65-F5344CB8AC3E}">
        <p14:creationId xmlns:p14="http://schemas.microsoft.com/office/powerpoint/2010/main" val="2820432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0904A-21A4-097C-7DB5-6F0E8CA32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0363289-67C7-6EF6-0777-EBC68D6BE7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13FBB686-6DEC-D19B-449B-130C98FB4148}"/>
              </a:ext>
            </a:extLst>
          </p:cNvPr>
          <p:cNvSpPr/>
          <p:nvPr/>
        </p:nvSpPr>
        <p:spPr>
          <a:xfrm>
            <a:off x="265163" y="283923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6EB1A-E681-72B6-1996-C601178DF479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9E81B7-E119-36CA-15F7-F18BBFB43F9F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5438D51-67C3-094A-9464-40A15017EDD8}"/>
              </a:ext>
            </a:extLst>
          </p:cNvPr>
          <p:cNvSpPr/>
          <p:nvPr/>
        </p:nvSpPr>
        <p:spPr>
          <a:xfrm>
            <a:off x="641812" y="453736"/>
            <a:ext cx="10554600" cy="58327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toàn phần thùng đựng hàng cạnh 0,6 m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 × 0,6 × 6 = 2,16 (m</a:t>
            </a:r>
            <a:r>
              <a:rPr lang="vi-VN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toàn phần thùng đựng hàng mới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2,16 × 4 = 8,64 (m</a:t>
            </a:r>
            <a:r>
              <a:rPr lang="vi-VN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m2 thùng đựng hàng cần số mét vuông tôn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2,16 : 2,16 = 1 (m</a:t>
            </a:r>
            <a:r>
              <a:rPr lang="vi-VN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vuông tôn để gò thùng đựng hàng mới là: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× 8,64 = 8,64 (m</a:t>
            </a:r>
            <a:r>
              <a:rPr lang="vi-VN" sz="32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chú thợ cần 8,64 m2 tôn để gò một thùng đựng hàng hình lập phương cạnh dài gấp đôi thùng đó.</a:t>
            </a:r>
          </a:p>
        </p:txBody>
      </p:sp>
    </p:spTree>
    <p:extLst>
      <p:ext uri="{BB962C8B-B14F-4D97-AF65-F5344CB8AC3E}">
        <p14:creationId xmlns:p14="http://schemas.microsoft.com/office/powerpoint/2010/main" val="3097112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3940</TotalTime>
  <Words>765</Words>
  <Application>Microsoft Office PowerPoint</Application>
  <PresentationFormat>Màn hình rộng</PresentationFormat>
  <Paragraphs>85</Paragraphs>
  <Slides>17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17</vt:i4>
      </vt:variant>
    </vt:vector>
  </HeadingPairs>
  <TitlesOfParts>
    <vt:vector size="39" baseType="lpstr">
      <vt:lpstr>等线</vt:lpstr>
      <vt:lpstr>Aptos</vt:lpstr>
      <vt:lpstr>Aptos Display</vt:lpstr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Custom Design</vt:lpstr>
      <vt:lpstr>2_Custom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210</cp:revision>
  <dcterms:created xsi:type="dcterms:W3CDTF">2023-04-19T08:21:59Z</dcterms:created>
  <dcterms:modified xsi:type="dcterms:W3CDTF">2025-03-24T15:39:23Z</dcterms:modified>
</cp:coreProperties>
</file>