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</p:sldMasterIdLst>
  <p:notesMasterIdLst>
    <p:notesMasterId r:id="rId19"/>
  </p:notesMasterIdLst>
  <p:sldIdLst>
    <p:sldId id="256" r:id="rId2"/>
    <p:sldId id="1578" r:id="rId3"/>
    <p:sldId id="1585" r:id="rId4"/>
    <p:sldId id="339" r:id="rId5"/>
    <p:sldId id="1574" r:id="rId6"/>
    <p:sldId id="1566" r:id="rId7"/>
    <p:sldId id="1580" r:id="rId8"/>
    <p:sldId id="285" r:id="rId9"/>
    <p:sldId id="1567" r:id="rId10"/>
    <p:sldId id="1568" r:id="rId11"/>
    <p:sldId id="1582" r:id="rId12"/>
    <p:sldId id="1577" r:id="rId13"/>
    <p:sldId id="1575" r:id="rId14"/>
    <p:sldId id="1583" r:id="rId15"/>
    <p:sldId id="311" r:id="rId16"/>
    <p:sldId id="281" r:id="rId17"/>
    <p:sldId id="1576" r:id="rId18"/>
  </p:sldIdLst>
  <p:sldSz cx="12192000" cy="6858000"/>
  <p:notesSz cx="6858000" cy="9144000"/>
  <p:embeddedFontLst>
    <p:embeddedFont>
      <p:font typeface="Calibri Light" panose="020F0302020204030204" pitchFamily="34" charset="0"/>
      <p:regular r:id="rId20"/>
      <p:italic r:id="rId21"/>
    </p:embeddedFont>
    <p:embeddedFont>
      <p:font typeface="Tahoma" panose="020B0604030504040204" pitchFamily="34" charset="0"/>
      <p:regular r:id="rId22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mbria Math" panose="02040503050406030204" pitchFamily="18" charset="0"/>
      <p:regular r:id="rId28"/>
    </p:embeddedFont>
    <p:embeddedFont>
      <p:font typeface="DengXian" panose="020B0604020202020204" charset="-122"/>
      <p:regular r:id="rId29"/>
      <p:bold r:id="rId30"/>
    </p:embeddedFont>
    <p:embeddedFont>
      <p:font typeface="Verdana" panose="020B0604030504040204" pitchFamily="34" charset="0"/>
      <p:regular r:id="rId31"/>
      <p:bold r:id="rId32"/>
      <p:italic r:id="rId33"/>
      <p:boldItalic r:id="rId34"/>
    </p:embeddedFont>
    <p:embeddedFont>
      <p:font typeface="Fujiyama" panose="02020500000000000000" pitchFamily="18" charset="0"/>
      <p:regular r:id="rId35"/>
    </p:embeddedFont>
    <p:embeddedFont>
      <p:font typeface="UTM Showcard" panose="02040603050506020204" pitchFamily="18" charset="0"/>
      <p:regular r:id="rId36"/>
    </p:embeddedFont>
    <p:embeddedFont>
      <p:font typeface="SimSun" panose="02010600030101010101" pitchFamily="2" charset="-122"/>
      <p:regular r:id="rId37"/>
    </p:embeddedFont>
    <p:embeddedFont>
      <p:font typeface="UTM HelvetIns" pitchFamily="2" charset="0"/>
      <p:regular r:id="rId38"/>
    </p:embeddedFont>
  </p:embeddedFontLst>
  <p:custDataLst>
    <p:tags r:id="rId3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456A"/>
    <a:srgbClr val="CDBF97"/>
    <a:srgbClr val="92D050"/>
    <a:srgbClr val="CC00FF"/>
    <a:srgbClr val="FFE4DB"/>
    <a:srgbClr val="FFD268"/>
    <a:srgbClr val="E7F6FF"/>
    <a:srgbClr val="8D7545"/>
    <a:srgbClr val="ECE8E5"/>
    <a:srgbClr val="E4CB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37" autoAdjust="0"/>
    <p:restoredTop sz="93792" autoAdjust="0"/>
  </p:normalViewPr>
  <p:slideViewPr>
    <p:cSldViewPr snapToGrid="0">
      <p:cViewPr varScale="1">
        <p:scale>
          <a:sx n="81" d="100"/>
          <a:sy n="81" d="100"/>
        </p:scale>
        <p:origin x="47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tags" Target="tags/tag1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9707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911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26280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8424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27884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17040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240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861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341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971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37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EC274-385E-493F-B839-0174A9E23DBF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7D22C-17A8-441B-A76B-2A3F5DB63A2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78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E4517-F7BE-475A-BACA-E364026622AB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2EA6D-58D8-42AE-9683-5B6C09E0B5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3926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628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160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930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249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033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83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153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755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2037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15" r:id="rId12"/>
    <p:sldLayoutId id="2147483716" r:id="rId13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6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666251" y="1463467"/>
            <a:ext cx="8859499" cy="2098458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kern="80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Tiết 165</a:t>
            </a:r>
            <a:endParaRPr kumimoji="0" lang="en-US" altLang="zh-CN" sz="6000" b="0" i="0" u="none" strike="noStrike" kern="800" cap="none" spc="0" normalizeH="0" baseline="0" noProof="0">
              <a:ln w="28575"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HelvetIns" pitchFamily="2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ÔN TẬP VỀ </a:t>
            </a:r>
            <a:r>
              <a:rPr lang="en-US" altLang="zh-CN" sz="6000" kern="800">
                <a:ln w="28575">
                  <a:noFill/>
                </a:ln>
                <a:solidFill>
                  <a:srgbClr val="C00000"/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ĐO LƯỜNG</a:t>
            </a:r>
            <a:endParaRPr kumimoji="0" lang="zh-CN" altLang="en-US" sz="6000" b="0" i="0" u="none" strike="noStrike" kern="800" cap="none" spc="0" normalizeH="0" baseline="0" noProof="0">
              <a:ln w="28575">
                <a:noFill/>
              </a:ln>
              <a:solidFill>
                <a:srgbClr val="C00000"/>
              </a:solidFill>
              <a:effectLst/>
              <a:uLnTx/>
              <a:uFillTx/>
              <a:latin typeface="UTM HelvetIns" pitchFamily="2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7" name="Subtitle 3">
            <a:extLst>
              <a:ext uri="{FF2B5EF4-FFF2-40B4-BE49-F238E27FC236}">
                <a16:creationId xmlns:a16="http://schemas.microsoft.com/office/drawing/2014/main" id="{6734CE7D-5AFB-4EF2-BBED-165338F4FADE}"/>
              </a:ext>
            </a:extLst>
          </p:cNvPr>
          <p:cNvSpPr txBox="1">
            <a:spLocks/>
          </p:cNvSpPr>
          <p:nvPr/>
        </p:nvSpPr>
        <p:spPr>
          <a:xfrm>
            <a:off x="2570188" y="3733356"/>
            <a:ext cx="7051625" cy="5078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(Sách giáo khoa 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 4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Tập </a:t>
            </a:r>
            <a:r>
              <a:rPr lang="en-US" sz="3000" b="1">
                <a:solidFill>
                  <a:prstClr val="black"/>
                </a:solidFill>
                <a:latin typeface="Calibri" panose="020F0502020204030204"/>
              </a:rPr>
              <a:t>hai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Trang </a:t>
            </a:r>
            <a:r>
              <a:rPr lang="en-US" sz="3000">
                <a:solidFill>
                  <a:prstClr val="black"/>
                </a:solidFill>
                <a:latin typeface="Calibri" panose="020F0502020204030204"/>
              </a:rPr>
              <a:t>92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0667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E0ED50-7C09-4FAD-8308-FBD900CE47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  <p:sp>
        <p:nvSpPr>
          <p:cNvPr id="33" name="Rectangle 6">
            <a:extLst>
              <a:ext uri="{FF2B5EF4-FFF2-40B4-BE49-F238E27FC236}">
                <a16:creationId xmlns:a16="http://schemas.microsoft.com/office/drawing/2014/main" id="{5B32F1D4-0879-4C0F-B31D-3AF7237535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2925" y="665185"/>
            <a:ext cx="5023820" cy="737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t" anchorCtr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Bài 3.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&lt; &gt; =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FE5C959F-9E0E-80AD-50F1-730AEF796C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5543" y="3605184"/>
            <a:ext cx="6388287" cy="1923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119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                  </a:t>
            </a:r>
            <a:endParaRPr kumimoji="0" lang="vi-VN" alt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7119B869-7BC1-196C-8376-FD10185B8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8" y="1618735"/>
            <a:ext cx="10227876" cy="391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31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A1B750-6953-4778-9454-4DEBAB759D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  <p:sp>
        <p:nvSpPr>
          <p:cNvPr id="9" name="Rectangle 6">
            <a:extLst>
              <a:ext uri="{FF2B5EF4-FFF2-40B4-BE49-F238E27FC236}">
                <a16:creationId xmlns:a16="http://schemas.microsoft.com/office/drawing/2014/main" id="{B0945668-23FD-4E4C-BBDD-F9931B4995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432" y="743335"/>
            <a:ext cx="9268507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t" anchorCtr="0">
            <a:spAutoFit/>
          </a:bodyPr>
          <a:lstStyle/>
          <a:p>
            <a:r>
              <a:rPr lang="vi-VN" sz="3600" b="0" i="0">
                <a:solidFill>
                  <a:srgbClr val="000000"/>
                </a:solidFill>
                <a:effectLst/>
                <a:latin typeface="OpenSans"/>
              </a:rPr>
              <a:t>Bài 3 &lt; &gt; =            </a:t>
            </a:r>
          </a:p>
          <a:p>
            <a:pPr algn="ctr"/>
            <a:r>
              <a:rPr lang="vi-VN" sz="3600">
                <a:solidFill>
                  <a:srgbClr val="000000"/>
                </a:solidFill>
                <a:latin typeface="OpenSans"/>
              </a:rPr>
              <a:t>           </a:t>
            </a:r>
            <a:r>
              <a:rPr lang="vi-VN" sz="3600" b="0" i="0"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lang="vi-VN" sz="3600" b="0" i="0">
                <a:solidFill>
                  <a:srgbClr val="000000"/>
                </a:solidFill>
                <a:effectLst/>
                <a:latin typeface="OpenSans"/>
              </a:rPr>
            </a:br>
            <a:r>
              <a:rPr lang="vi-VN" sz="3600" b="0" i="0"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lang="vi-VN" sz="3600" b="0" i="0">
                <a:solidFill>
                  <a:srgbClr val="000000"/>
                </a:solidFill>
                <a:effectLst/>
                <a:latin typeface="OpenSans"/>
              </a:rPr>
            </a:b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683A0C9A-216A-732B-3490-D6135D0B2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259" y="1314890"/>
            <a:ext cx="10206681" cy="319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744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E0ED50-7C09-4FAD-8308-FBD900CE47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  <p:sp>
        <p:nvSpPr>
          <p:cNvPr id="33" name="Rectangle 6">
            <a:extLst>
              <a:ext uri="{FF2B5EF4-FFF2-40B4-BE49-F238E27FC236}">
                <a16:creationId xmlns:a16="http://schemas.microsoft.com/office/drawing/2014/main" id="{5B32F1D4-0879-4C0F-B31D-3AF7237535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6850" y="690814"/>
            <a:ext cx="4211887" cy="737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t" anchorCtr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4934F9D-ACEB-05D1-7DDC-D2995F6AEA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3742" y="280741"/>
            <a:ext cx="6541476" cy="40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9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 </a:t>
            </a:r>
            <a:endParaRPr kumimoji="0" lang="vi-VN" altLang="vi-VN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Chọn câu trả lời đúng:</a:t>
            </a:r>
            <a:endParaRPr kumimoji="0" lang="vi-VN" altLang="vi-VN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kumimoji="0" lang="en-US" altLang="vi-VN" sz="28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0" i="0" u="none" strike="noStrike" cap="none" normalizeH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vi-VN" sz="28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0" i="0" u="none" strike="noStrike" cap="none" normalizeH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kumimoji="0" lang="en-US" altLang="vi-VN" sz="28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0" i="0" u="none" strike="noStrike" cap="none" normalizeH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altLang="vi-VN" sz="28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0" i="0" u="none" strike="noStrike" cap="none" normalizeH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vi-VN" sz="28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0" i="0" u="none" strike="noStrike" cap="none" normalizeH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kumimoji="0" lang="en-US" altLang="vi-VN" sz="28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0" i="0" u="none" strike="noStrike" cap="none" normalizeH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vi-VN" sz="28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0" i="0" u="none" strike="noStrike" cap="none" normalizeH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vi-VN" sz="28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0" i="0" u="none" strike="noStrike" cap="none" normalizeH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kumimoji="0" lang="en-US" altLang="vi-VN" sz="28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0" i="0" u="none" strike="noStrike" cap="none" normalizeH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kumimoji="0" lang="en-US" altLang="vi-VN" sz="28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altLang="vi-VN" sz="2800" b="0" i="0" u="none" strike="noStrike" cap="none" normalizeH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vi-VN" sz="28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ình</a:t>
            </a:r>
            <a:r>
              <a:rPr lang="en-US" alt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vi-VN" altLang="vi-VN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hình vuôn</a:t>
            </a:r>
            <a:r>
              <a:rPr kumimoji="0" lang="en-US" altLang="vi-VN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kumimoji="0" lang="en-US" altLang="vi-VN" sz="28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0" i="0" u="none" strike="noStrike" cap="none" normalizeH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kumimoji="0" lang="en-US" altLang="vi-VN" sz="28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0" i="0" u="none" strike="noStrike" cap="none" normalizeH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kumimoji="0" lang="vi-VN" altLang="vi-VN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là:</a:t>
            </a:r>
            <a:endParaRPr kumimoji="0" lang="vi-VN" altLang="vi-VN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A.80 cm</a:t>
            </a:r>
            <a:r>
              <a:rPr kumimoji="0" lang="vi-VN" altLang="vi-VN" sz="2800" b="0" i="0" u="none" strike="noStrike" cap="none" normalizeH="0" baseline="300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vi-VN" altLang="vi-VN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 B. 400 cm</a:t>
            </a:r>
            <a:r>
              <a:rPr kumimoji="0" lang="vi-VN" altLang="vi-VN" sz="2800" b="0" i="0" u="none" strike="noStrike" cap="none" normalizeH="0" baseline="300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vi-VN" altLang="vi-VN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  C. 200 cm</a:t>
            </a:r>
            <a:r>
              <a:rPr kumimoji="0" lang="vi-VN" altLang="vi-VN" sz="2800" b="0" i="0" u="none" strike="noStrike" cap="none" normalizeH="0" baseline="300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vi-VN" altLang="vi-VN" sz="2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kumimoji="0" lang="vi-VN" altLang="vi-VN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</a:br>
            <a:endParaRPr kumimoji="0" lang="vi-VN" altLang="vi-V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3C3E6482-7896-22D4-42A2-FCADF9B14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990" y="1627831"/>
            <a:ext cx="3040067" cy="2155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21D1DC01-1F39-0083-BF2E-53DA6BE80BED}"/>
              </a:ext>
            </a:extLst>
          </p:cNvPr>
          <p:cNvSpPr/>
          <p:nvPr/>
        </p:nvSpPr>
        <p:spPr>
          <a:xfrm>
            <a:off x="956850" y="4374169"/>
            <a:ext cx="8997275" cy="174675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vi-VN" b="0" i="0" dirty="0">
              <a:solidFill>
                <a:srgbClr val="000000"/>
              </a:solidFill>
              <a:effectLst/>
              <a:latin typeface="OpenSans"/>
            </a:endParaRPr>
          </a:p>
          <a:p>
            <a:pPr algn="l"/>
            <a:endParaRPr lang="vi-VN" dirty="0">
              <a:solidFill>
                <a:srgbClr val="000000"/>
              </a:solidFill>
              <a:latin typeface="OpenSans"/>
            </a:endParaRPr>
          </a:p>
          <a:p>
            <a:pPr algn="l"/>
            <a:r>
              <a:rPr lang="vi-VN" sz="2800" b="0" i="0" dirty="0">
                <a:solidFill>
                  <a:srgbClr val="FF0000"/>
                </a:solidFill>
                <a:effectLst/>
                <a:latin typeface="+mj-lt"/>
              </a:rPr>
              <a:t>Diện tích hình vuông lớn là: 20 x 20 = 400 (cm</a:t>
            </a:r>
            <a:r>
              <a:rPr lang="vi-VN" sz="2800" b="0" i="0" baseline="30000" dirty="0">
                <a:solidFill>
                  <a:srgbClr val="FF0000"/>
                </a:solidFill>
                <a:effectLst/>
                <a:latin typeface="+mj-lt"/>
              </a:rPr>
              <a:t>2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+mj-lt"/>
              </a:rPr>
              <a:t>)</a:t>
            </a:r>
          </a:p>
          <a:p>
            <a:pPr algn="l"/>
            <a:r>
              <a:rPr lang="vi-VN" sz="2800" b="0" i="0" dirty="0">
                <a:solidFill>
                  <a:srgbClr val="FF0000"/>
                </a:solidFill>
                <a:effectLst/>
                <a:latin typeface="+mj-lt"/>
              </a:rPr>
              <a:t>Diện tích hình vuông nhỏ là: 400 : 2 = 200 (cm</a:t>
            </a:r>
            <a:r>
              <a:rPr lang="vi-VN" sz="2800" b="0" i="0" baseline="30000" dirty="0">
                <a:solidFill>
                  <a:srgbClr val="FF0000"/>
                </a:solidFill>
                <a:effectLst/>
                <a:latin typeface="+mj-lt"/>
              </a:rPr>
              <a:t>2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+mj-lt"/>
              </a:rPr>
              <a:t>) ( đáp án C)</a:t>
            </a:r>
          </a:p>
          <a:p>
            <a:r>
              <a:rPr lang="vi-VN" sz="2800" b="0" i="0" dirty="0">
                <a:solidFill>
                  <a:srgbClr val="FF0000"/>
                </a:solidFill>
                <a:effectLst/>
                <a:latin typeface="+mj-lt"/>
              </a:rPr>
              <a:t/>
            </a:r>
            <a:br>
              <a:rPr lang="vi-VN" sz="2800" b="0" i="0" dirty="0">
                <a:solidFill>
                  <a:srgbClr val="FF000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FF0000"/>
                </a:solidFill>
                <a:effectLst/>
                <a:latin typeface="OpenSans"/>
              </a:rPr>
              <a:t/>
            </a:r>
            <a:br>
              <a:rPr lang="vi-VN" sz="2800" b="0" i="0" dirty="0">
                <a:solidFill>
                  <a:srgbClr val="FF0000"/>
                </a:solidFill>
                <a:effectLst/>
                <a:latin typeface="OpenSans"/>
              </a:rPr>
            </a:br>
            <a:endParaRPr lang="vi-V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21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B0390D8-FB00-410D-97CE-1132994935A4}"/>
              </a:ext>
            </a:extLst>
          </p:cNvPr>
          <p:cNvGrpSpPr/>
          <p:nvPr/>
        </p:nvGrpSpPr>
        <p:grpSpPr>
          <a:xfrm>
            <a:off x="38099" y="0"/>
            <a:ext cx="12232652" cy="6858000"/>
            <a:chOff x="76199" y="0"/>
            <a:chExt cx="12232652" cy="68580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AB679D6-16D8-4B7F-9BF8-F2E01A9AA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99" y="0"/>
              <a:ext cx="12115801" cy="6858000"/>
            </a:xfrm>
            <a:prstGeom prst="rect">
              <a:avLst/>
            </a:prstGeom>
          </p:spPr>
        </p:pic>
        <p:pic>
          <p:nvPicPr>
            <p:cNvPr id="13" name="图片 7">
              <a:extLst>
                <a:ext uri="{FF2B5EF4-FFF2-40B4-BE49-F238E27FC236}">
                  <a16:creationId xmlns:a16="http://schemas.microsoft.com/office/drawing/2014/main" id="{00211AB6-D7A9-40F5-9D99-D59847D8C7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57" t="25408" r="59513" b="54148"/>
            <a:stretch/>
          </p:blipFill>
          <p:spPr>
            <a:xfrm rot="19944981">
              <a:off x="295144" y="314146"/>
              <a:ext cx="1859281" cy="1402080"/>
            </a:xfrm>
            <a:prstGeom prst="rect">
              <a:avLst/>
            </a:prstGeom>
          </p:spPr>
        </p:pic>
        <p:pic>
          <p:nvPicPr>
            <p:cNvPr id="14" name="图片 8">
              <a:extLst>
                <a:ext uri="{FF2B5EF4-FFF2-40B4-BE49-F238E27FC236}">
                  <a16:creationId xmlns:a16="http://schemas.microsoft.com/office/drawing/2014/main" id="{994C2EB2-4FAA-45CC-94F4-A87AFF1D32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64" t="56728" r="26706" b="20663"/>
            <a:stretch/>
          </p:blipFill>
          <p:spPr>
            <a:xfrm>
              <a:off x="8799363" y="5063271"/>
              <a:ext cx="1868993" cy="1550591"/>
            </a:xfrm>
            <a:prstGeom prst="rect">
              <a:avLst/>
            </a:prstGeom>
          </p:spPr>
        </p:pic>
        <p:pic>
          <p:nvPicPr>
            <p:cNvPr id="15" name="图片 9">
              <a:extLst>
                <a:ext uri="{FF2B5EF4-FFF2-40B4-BE49-F238E27FC236}">
                  <a16:creationId xmlns:a16="http://schemas.microsoft.com/office/drawing/2014/main" id="{E8A98CEC-106B-4A13-80A7-79A1BCCE4B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10" t="50973" r="50166" b="24507"/>
            <a:stretch/>
          </p:blipFill>
          <p:spPr>
            <a:xfrm rot="2598415">
              <a:off x="9975033" y="2753017"/>
              <a:ext cx="2333818" cy="1705431"/>
            </a:xfrm>
            <a:prstGeom prst="rect">
              <a:avLst/>
            </a:prstGeom>
          </p:spPr>
        </p:pic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79202F5C-4E9D-401C-8F76-24339C7C2C3C}"/>
              </a:ext>
            </a:extLst>
          </p:cNvPr>
          <p:cNvSpPr txBox="1"/>
          <p:nvPr/>
        </p:nvSpPr>
        <p:spPr>
          <a:xfrm>
            <a:off x="2415707" y="2549891"/>
            <a:ext cx="73605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包图小白体" panose="02010601030101010101" pitchFamily="2" charset="-122"/>
                <a:cs typeface="+mn-cs"/>
              </a:rPr>
              <a:t>VẬN</a:t>
            </a:r>
            <a:r>
              <a:rPr kumimoji="0" lang="en-US" altLang="zh-CN" sz="90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包图小白体" panose="02010601030101010101" pitchFamily="2" charset="-122"/>
                <a:cs typeface="+mn-cs"/>
              </a:rPr>
              <a:t> DỤNG</a:t>
            </a:r>
            <a:endParaRPr kumimoji="0" lang="zh-CN" altLang="en-US" sz="9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包图小白体" panose="02010601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99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352AEB-CB8A-481F-AF31-15342D6E7B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ED6722CD-8BFA-E0A5-3609-CB2B03DFE114}"/>
              </a:ext>
            </a:extLst>
          </p:cNvPr>
          <p:cNvSpPr/>
          <p:nvPr/>
        </p:nvSpPr>
        <p:spPr>
          <a:xfrm>
            <a:off x="522514" y="803189"/>
            <a:ext cx="11204048" cy="262581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5.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Theo báo Sức kh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ỏe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 và đời sống – Bộ Y tế, ngày 10/4/2015:</a:t>
            </a: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Trái tim người lớn bơm được khoảng 5 lít máu mỗi phút.</a:t>
            </a: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a) Trong 1 giờ, trái tim của người lớn bơm được khoảng bao nhiêu lít máu?</a:t>
            </a: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b) Trong 1 ngày, trái tim của người lớn bơm được khoảng bao nhiêu lít máu?</a:t>
            </a:r>
          </a:p>
        </p:txBody>
      </p: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E1AA6517-233F-C2E1-9E33-1D9B08A279D6}"/>
              </a:ext>
            </a:extLst>
          </p:cNvPr>
          <p:cNvSpPr/>
          <p:nvPr/>
        </p:nvSpPr>
        <p:spPr>
          <a:xfrm>
            <a:off x="522514" y="3481346"/>
            <a:ext cx="11244240" cy="291001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>
                <a:solidFill>
                  <a:srgbClr val="FF0000"/>
                </a:solidFill>
                <a:latin typeface="+mj-lt"/>
              </a:rPr>
              <a:t>a) 1 giờ = 60 phút</a:t>
            </a: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+mj-lt"/>
              </a:rPr>
              <a:t>Trong 1 giờ, trái tim của người lớn bơm được khoảng số lít máu là:</a:t>
            </a: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+mj-lt"/>
              </a:rPr>
              <a:t>5 x 60 = 300 (lít)</a:t>
            </a:r>
          </a:p>
          <a:p>
            <a:r>
              <a:rPr lang="vi-VN" sz="2800" dirty="0">
                <a:solidFill>
                  <a:srgbClr val="FF0000"/>
                </a:solidFill>
                <a:latin typeface="+mj-lt"/>
              </a:rPr>
              <a:t>b) 1 ngày = 24 giờ</a:t>
            </a: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+mj-lt"/>
              </a:rPr>
              <a:t>Trong 1 ngày, trái tim của người lớn bơm được khoảng số lít máu là:</a:t>
            </a: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+mj-lt"/>
              </a:rPr>
              <a:t>          300 x 24 = 7 200 ( lít )</a:t>
            </a: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+mj-lt"/>
              </a:rPr>
              <a:t>Đáp số: a) 300 lít; b) 7 200 lít</a:t>
            </a:r>
          </a:p>
        </p:txBody>
      </p:sp>
    </p:spTree>
    <p:extLst>
      <p:ext uri="{BB962C8B-B14F-4D97-AF65-F5344CB8AC3E}">
        <p14:creationId xmlns:p14="http://schemas.microsoft.com/office/powerpoint/2010/main" val="331968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69B1C35-E9A0-4268-9E6F-F2208DCFDF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97" y="380994"/>
            <a:ext cx="6096012" cy="6096012"/>
          </a:xfrm>
          <a:prstGeom prst="rect">
            <a:avLst/>
          </a:prstGeom>
        </p:spPr>
      </p:pic>
      <p:sp>
        <p:nvSpPr>
          <p:cNvPr id="6" name="ValueShape1">
            <a:extLst>
              <a:ext uri="{FF2B5EF4-FFF2-40B4-BE49-F238E27FC236}">
                <a16:creationId xmlns:a16="http://schemas.microsoft.com/office/drawing/2014/main" id="{E17F4AC4-A6A1-4BFC-AE11-34DA8E79FE84}"/>
              </a:ext>
            </a:extLst>
          </p:cNvPr>
          <p:cNvSpPr/>
          <p:nvPr/>
        </p:nvSpPr>
        <p:spPr bwMode="auto">
          <a:xfrm>
            <a:off x="7497071" y="1568655"/>
            <a:ext cx="3383056" cy="4044782"/>
          </a:xfrm>
          <a:custGeom>
            <a:avLst/>
            <a:gdLst>
              <a:gd name="connsiteX0" fmla="*/ 825500 w 2052462"/>
              <a:gd name="connsiteY0" fmla="*/ 0 h 2453924"/>
              <a:gd name="connsiteX1" fmla="*/ 2052462 w 2052462"/>
              <a:gd name="connsiteY1" fmla="*/ 1226962 h 2453924"/>
              <a:gd name="connsiteX2" fmla="*/ 825500 w 2052462"/>
              <a:gd name="connsiteY2" fmla="*/ 2453924 h 2453924"/>
              <a:gd name="connsiteX3" fmla="*/ 45039 w 2052462"/>
              <a:gd name="connsiteY3" fmla="*/ 2173746 h 2453924"/>
              <a:gd name="connsiteX4" fmla="*/ 0 w 2052462"/>
              <a:gd name="connsiteY4" fmla="*/ 2132812 h 2453924"/>
              <a:gd name="connsiteX5" fmla="*/ 42093 w 2052462"/>
              <a:gd name="connsiteY5" fmla="*/ 2094555 h 2453924"/>
              <a:gd name="connsiteX6" fmla="*/ 191916 w 2052462"/>
              <a:gd name="connsiteY6" fmla="*/ 1912968 h 2453924"/>
              <a:gd name="connsiteX7" fmla="*/ 235656 w 2052462"/>
              <a:gd name="connsiteY7" fmla="*/ 1832383 h 2453924"/>
              <a:gd name="connsiteX8" fmla="*/ 352362 w 2052462"/>
              <a:gd name="connsiteY8" fmla="*/ 1928674 h 2453924"/>
              <a:gd name="connsiteX9" fmla="*/ 825500 w 2052462"/>
              <a:gd name="connsiteY9" fmla="*/ 2073198 h 2453924"/>
              <a:gd name="connsiteX10" fmla="*/ 1671736 w 2052462"/>
              <a:gd name="connsiteY10" fmla="*/ 1226962 h 2453924"/>
              <a:gd name="connsiteX11" fmla="*/ 825500 w 2052462"/>
              <a:gd name="connsiteY11" fmla="*/ 380726 h 2453924"/>
              <a:gd name="connsiteX12" fmla="*/ 352362 w 2052462"/>
              <a:gd name="connsiteY12" fmla="*/ 525250 h 2453924"/>
              <a:gd name="connsiteX13" fmla="*/ 235656 w 2052462"/>
              <a:gd name="connsiteY13" fmla="*/ 621541 h 2453924"/>
              <a:gd name="connsiteX14" fmla="*/ 191916 w 2052462"/>
              <a:gd name="connsiteY14" fmla="*/ 540956 h 2453924"/>
              <a:gd name="connsiteX15" fmla="*/ 42093 w 2052462"/>
              <a:gd name="connsiteY15" fmla="*/ 359369 h 2453924"/>
              <a:gd name="connsiteX16" fmla="*/ 0 w 2052462"/>
              <a:gd name="connsiteY16" fmla="*/ 321112 h 2453924"/>
              <a:gd name="connsiteX17" fmla="*/ 45039 w 2052462"/>
              <a:gd name="connsiteY17" fmla="*/ 280179 h 2453924"/>
              <a:gd name="connsiteX18" fmla="*/ 825500 w 2052462"/>
              <a:gd name="connsiteY18" fmla="*/ 0 h 245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2462" h="2453924">
                <a:moveTo>
                  <a:pt x="825500" y="0"/>
                </a:moveTo>
                <a:cubicBezTo>
                  <a:pt x="1503132" y="0"/>
                  <a:pt x="2052462" y="549330"/>
                  <a:pt x="2052462" y="1226962"/>
                </a:cubicBezTo>
                <a:cubicBezTo>
                  <a:pt x="2052462" y="1904594"/>
                  <a:pt x="1503132" y="2453924"/>
                  <a:pt x="825500" y="2453924"/>
                </a:cubicBezTo>
                <a:cubicBezTo>
                  <a:pt x="529036" y="2453924"/>
                  <a:pt x="257130" y="2348779"/>
                  <a:pt x="45039" y="2173746"/>
                </a:cubicBezTo>
                <a:lnTo>
                  <a:pt x="0" y="2132812"/>
                </a:lnTo>
                <a:lnTo>
                  <a:pt x="42093" y="2094555"/>
                </a:lnTo>
                <a:cubicBezTo>
                  <a:pt x="97602" y="2039046"/>
                  <a:pt x="147817" y="1978243"/>
                  <a:pt x="191916" y="1912968"/>
                </a:cubicBezTo>
                <a:lnTo>
                  <a:pt x="235656" y="1832383"/>
                </a:lnTo>
                <a:lnTo>
                  <a:pt x="352362" y="1928674"/>
                </a:lnTo>
                <a:cubicBezTo>
                  <a:pt x="487422" y="2019919"/>
                  <a:pt x="650239" y="2073198"/>
                  <a:pt x="825500" y="2073198"/>
                </a:cubicBezTo>
                <a:cubicBezTo>
                  <a:pt x="1292863" y="2073198"/>
                  <a:pt x="1671736" y="1694325"/>
                  <a:pt x="1671736" y="1226962"/>
                </a:cubicBezTo>
                <a:cubicBezTo>
                  <a:pt x="1671736" y="759599"/>
                  <a:pt x="1292863" y="380726"/>
                  <a:pt x="825500" y="380726"/>
                </a:cubicBezTo>
                <a:cubicBezTo>
                  <a:pt x="650239" y="380726"/>
                  <a:pt x="487422" y="434005"/>
                  <a:pt x="352362" y="525250"/>
                </a:cubicBezTo>
                <a:lnTo>
                  <a:pt x="235656" y="621541"/>
                </a:lnTo>
                <a:lnTo>
                  <a:pt x="191916" y="540956"/>
                </a:lnTo>
                <a:cubicBezTo>
                  <a:pt x="147817" y="475681"/>
                  <a:pt x="97602" y="414878"/>
                  <a:pt x="42093" y="359369"/>
                </a:cubicBezTo>
                <a:lnTo>
                  <a:pt x="0" y="321112"/>
                </a:lnTo>
                <a:lnTo>
                  <a:pt x="45039" y="280179"/>
                </a:lnTo>
                <a:cubicBezTo>
                  <a:pt x="257130" y="105145"/>
                  <a:pt x="529036" y="0"/>
                  <a:pt x="825500" y="0"/>
                </a:cubicBezTo>
                <a:close/>
              </a:path>
            </a:pathLst>
          </a:custGeom>
          <a:solidFill>
            <a:srgbClr val="FFE4DB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62472E4-9EFC-43F9-82AD-2F44DBCE745C}"/>
              </a:ext>
            </a:extLst>
          </p:cNvPr>
          <p:cNvSpPr txBox="1"/>
          <p:nvPr/>
        </p:nvSpPr>
        <p:spPr>
          <a:xfrm>
            <a:off x="6961810" y="2440773"/>
            <a:ext cx="35835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仓耳玄三M W05" panose="02020400000000000000" pitchFamily="18" charset="-122"/>
              </a:rPr>
              <a:t>Củng</a:t>
            </a:r>
            <a:r>
              <a:rPr lang="en-US" altLang="zh-CN" sz="8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仓耳玄三M W05" panose="02020400000000000000" pitchFamily="18" charset="-122"/>
              </a:rPr>
              <a:t> </a:t>
            </a:r>
            <a:r>
              <a:rPr lang="en-US" altLang="zh-CN" sz="8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仓耳玄三M W05" panose="02020400000000000000" pitchFamily="18" charset="-122"/>
              </a:rPr>
              <a:t>cố</a:t>
            </a:r>
            <a:endParaRPr lang="zh-CN" altLang="en-US" sz="8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  <a:ea typeface="仓耳玄三M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5742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381000"/>
            <a:ext cx="7772400" cy="609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400">
                <a:solidFill>
                  <a:srgbClr val="0000FF"/>
                </a:solidFill>
              </a:rPr>
              <a:t/>
            </a:r>
            <a:br>
              <a:rPr lang="en-US" sz="2400">
                <a:solidFill>
                  <a:srgbClr val="0000FF"/>
                </a:solidFill>
              </a:rPr>
            </a:br>
            <a:endParaRPr lang="en-US" sz="2400" u="sng">
              <a:solidFill>
                <a:srgbClr val="0000FF"/>
              </a:solidFill>
            </a:endParaRPr>
          </a:p>
        </p:txBody>
      </p:sp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2133600" y="2349501"/>
            <a:ext cx="7543800" cy="830263"/>
          </a:xfrm>
          <a:prstGeom prst="rect">
            <a:avLst/>
          </a:prstGeom>
          <a:noFill/>
          <a:ln w="57150">
            <a:solidFill>
              <a:srgbClr val="FF66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en-US" sz="2400" b="1" dirty="0" err="1">
                <a:solidFill>
                  <a:srgbClr val="0000FF"/>
                </a:solidFill>
              </a:rPr>
              <a:t>Ghép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số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đo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khối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lượng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sau</a:t>
            </a:r>
            <a:r>
              <a:rPr lang="en-US" sz="2400" b="1" dirty="0">
                <a:solidFill>
                  <a:srgbClr val="0000FF"/>
                </a:solidFill>
              </a:rPr>
              <a:t>: 2000g; 1tạ; 15 kg </a:t>
            </a:r>
            <a:r>
              <a:rPr lang="en-US" sz="2400" b="1" dirty="0" err="1">
                <a:solidFill>
                  <a:srgbClr val="0000FF"/>
                </a:solidFill>
              </a:rPr>
              <a:t>cho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phù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hợp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với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các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hình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dưới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đây</a:t>
            </a:r>
            <a:r>
              <a:rPr lang="en-US" sz="2400" b="1" dirty="0">
                <a:solidFill>
                  <a:srgbClr val="0000FF"/>
                </a:solidFill>
              </a:rPr>
              <a:t>: </a:t>
            </a:r>
          </a:p>
        </p:txBody>
      </p:sp>
      <p:pic>
        <p:nvPicPr>
          <p:cNvPr id="38919" name="Picture 7" descr="Porco_07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4400" y="3733800"/>
            <a:ext cx="26670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0" name="Picture 8" descr="Galinha_08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1" y="4791076"/>
            <a:ext cx="1628775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1" name="Picture 9" descr="Crianca_000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09800" y="3733800"/>
            <a:ext cx="20955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2" name="WordArt 10" descr="Paper bag"/>
          <p:cNvSpPr>
            <a:spLocks noChangeArrowheads="1" noChangeShapeType="1" noTextEdit="1"/>
          </p:cNvSpPr>
          <p:nvPr/>
        </p:nvSpPr>
        <p:spPr bwMode="auto">
          <a:xfrm>
            <a:off x="3810000" y="1371601"/>
            <a:ext cx="4267200" cy="803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>
                <a:rot lat="0" lon="20519994" rev="0"/>
              </a:camera>
              <a:lightRig rig="legacyHarsh3" dir="r"/>
            </a:scene3d>
            <a:sp3d extrusionH="430200" prstMaterial="legacyMatte">
              <a:extrusionClr>
                <a:srgbClr val="006600"/>
              </a:extrusionClr>
            </a:sp3d>
          </a:bodyPr>
          <a:lstStyle/>
          <a:p>
            <a:pPr algn="ctr"/>
            <a:r>
              <a:rPr lang="vi-VN" sz="3200" b="1" kern="1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/>
                <a:cs typeface="Arial"/>
              </a:rPr>
              <a:t>Trò chơi</a:t>
            </a:r>
            <a:endParaRPr lang="en-US" sz="3200" b="1" kern="10">
              <a:ln w="9525">
                <a:round/>
                <a:headEnd/>
                <a:tailEnd/>
              </a:ln>
              <a:blipFill dpi="0" rotWithShape="0">
                <a:blip r:embed="rId5"/>
                <a:srcRect/>
                <a:tile tx="0" ty="0" sx="100000" sy="100000" flip="none" algn="tl"/>
              </a:blipFill>
              <a:latin typeface="Arial"/>
              <a:cs typeface="Arial"/>
            </a:endParaRPr>
          </a:p>
        </p:txBody>
      </p:sp>
      <p:sp>
        <p:nvSpPr>
          <p:cNvPr id="38923" name="Text Box 11"/>
          <p:cNvSpPr txBox="1">
            <a:spLocks noChangeArrowheads="1"/>
          </p:cNvSpPr>
          <p:nvPr/>
        </p:nvSpPr>
        <p:spPr bwMode="auto">
          <a:xfrm>
            <a:off x="1524001" y="6096001"/>
            <a:ext cx="21018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FF"/>
                </a:solidFill>
              </a:rPr>
              <a:t>em bé nặng:…..</a:t>
            </a:r>
          </a:p>
        </p:txBody>
      </p:sp>
      <p:sp>
        <p:nvSpPr>
          <p:cNvPr id="38924" name="Text Box 12"/>
          <p:cNvSpPr txBox="1">
            <a:spLocks noChangeArrowheads="1"/>
          </p:cNvSpPr>
          <p:nvPr/>
        </p:nvSpPr>
        <p:spPr bwMode="auto">
          <a:xfrm>
            <a:off x="4724401" y="6034089"/>
            <a:ext cx="22509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FF"/>
                </a:solidFill>
              </a:rPr>
              <a:t>con lợn nặng:…..</a:t>
            </a:r>
          </a:p>
        </p:txBody>
      </p:sp>
      <p:sp>
        <p:nvSpPr>
          <p:cNvPr id="38925" name="Text Box 13"/>
          <p:cNvSpPr txBox="1">
            <a:spLocks noChangeArrowheads="1"/>
          </p:cNvSpPr>
          <p:nvPr/>
        </p:nvSpPr>
        <p:spPr bwMode="auto">
          <a:xfrm>
            <a:off x="7621589" y="6019801"/>
            <a:ext cx="21240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FF"/>
                </a:solidFill>
              </a:rPr>
              <a:t>con gà nặng:…..</a:t>
            </a:r>
          </a:p>
        </p:txBody>
      </p:sp>
      <p:sp>
        <p:nvSpPr>
          <p:cNvPr id="38926" name="Text Box 14"/>
          <p:cNvSpPr txBox="1">
            <a:spLocks noChangeArrowheads="1"/>
          </p:cNvSpPr>
          <p:nvPr/>
        </p:nvSpPr>
        <p:spPr bwMode="auto">
          <a:xfrm>
            <a:off x="7620000" y="2376489"/>
            <a:ext cx="5968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1tạ</a:t>
            </a:r>
          </a:p>
        </p:txBody>
      </p:sp>
      <p:sp>
        <p:nvSpPr>
          <p:cNvPr id="38927" name="Text Box 15"/>
          <p:cNvSpPr txBox="1">
            <a:spLocks noChangeArrowheads="1"/>
          </p:cNvSpPr>
          <p:nvPr/>
        </p:nvSpPr>
        <p:spPr bwMode="auto">
          <a:xfrm>
            <a:off x="6324601" y="2381251"/>
            <a:ext cx="95250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2000g</a:t>
            </a:r>
          </a:p>
        </p:txBody>
      </p:sp>
      <p:sp>
        <p:nvSpPr>
          <p:cNvPr id="38928" name="Text Box 16"/>
          <p:cNvSpPr txBox="1">
            <a:spLocks noChangeArrowheads="1"/>
          </p:cNvSpPr>
          <p:nvPr/>
        </p:nvSpPr>
        <p:spPr bwMode="auto">
          <a:xfrm>
            <a:off x="8001001" y="2357439"/>
            <a:ext cx="8579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15 kg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6" dur="1000" fill="hold"/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89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89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8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8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89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38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9" presetClass="path" presetSubtype="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6823 -0.00093 L 0.253 0.52523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89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55" y="2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2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89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38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9" presetClass="path" presetSubtype="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4.16667E-6 7.40741E-7 L -0.09427 0.5379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389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0" y="26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1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89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38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9" presetClass="path" presetSubtype="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7956 -0.0037 L -0.41355 0.53357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389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06" y="2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21"/>
                  </p:tgtEl>
                </p:cond>
              </p:nextCondLst>
            </p:seq>
          </p:childTnLst>
        </p:cTn>
      </p:par>
    </p:tnLst>
    <p:bldLst>
      <p:bldP spid="38918" grpId="0" animBg="1"/>
      <p:bldP spid="38922" grpId="0" animBg="1"/>
      <p:bldP spid="38923" grpId="0"/>
      <p:bldP spid="38924" grpId="0"/>
      <p:bldP spid="38925" grpId="0"/>
      <p:bldP spid="38926" grpId="0"/>
      <p:bldP spid="38926" grpId="1"/>
      <p:bldP spid="38927" grpId="0"/>
      <p:bldP spid="38927" grpId="1"/>
      <p:bldP spid="38928" grpId="0"/>
      <p:bldP spid="38928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95665E9-012B-4EA7-82A4-11A23C1AAACE}"/>
              </a:ext>
            </a:extLst>
          </p:cNvPr>
          <p:cNvGrpSpPr/>
          <p:nvPr/>
        </p:nvGrpSpPr>
        <p:grpSpPr>
          <a:xfrm>
            <a:off x="76199" y="0"/>
            <a:ext cx="12115801" cy="6858000"/>
            <a:chOff x="76199" y="0"/>
            <a:chExt cx="12232652" cy="68580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385C6D7-3DBF-490B-BDFB-943B64217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99" y="0"/>
              <a:ext cx="12115801" cy="6858000"/>
            </a:xfrm>
            <a:prstGeom prst="rect">
              <a:avLst/>
            </a:prstGeom>
          </p:spPr>
        </p:pic>
        <p:pic>
          <p:nvPicPr>
            <p:cNvPr id="13" name="图片 7">
              <a:extLst>
                <a:ext uri="{FF2B5EF4-FFF2-40B4-BE49-F238E27FC236}">
                  <a16:creationId xmlns:a16="http://schemas.microsoft.com/office/drawing/2014/main" id="{31FB92C7-D7D5-429B-A947-D9FC9FC95A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57" t="25408" r="59513" b="54148"/>
            <a:stretch/>
          </p:blipFill>
          <p:spPr>
            <a:xfrm rot="19944981">
              <a:off x="295144" y="314146"/>
              <a:ext cx="1859281" cy="1402080"/>
            </a:xfrm>
            <a:prstGeom prst="rect">
              <a:avLst/>
            </a:prstGeom>
          </p:spPr>
        </p:pic>
        <p:pic>
          <p:nvPicPr>
            <p:cNvPr id="14" name="图片 8">
              <a:extLst>
                <a:ext uri="{FF2B5EF4-FFF2-40B4-BE49-F238E27FC236}">
                  <a16:creationId xmlns:a16="http://schemas.microsoft.com/office/drawing/2014/main" id="{078F5A3B-CD26-463E-AE8C-06D0ED8AA9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64" t="56728" r="26706" b="20663"/>
            <a:stretch/>
          </p:blipFill>
          <p:spPr>
            <a:xfrm>
              <a:off x="8799363" y="5063271"/>
              <a:ext cx="1868993" cy="1550591"/>
            </a:xfrm>
            <a:prstGeom prst="rect">
              <a:avLst/>
            </a:prstGeom>
          </p:spPr>
        </p:pic>
        <p:pic>
          <p:nvPicPr>
            <p:cNvPr id="15" name="图片 9">
              <a:extLst>
                <a:ext uri="{FF2B5EF4-FFF2-40B4-BE49-F238E27FC236}">
                  <a16:creationId xmlns:a16="http://schemas.microsoft.com/office/drawing/2014/main" id="{1EC53079-C3BF-46A6-892D-6BBA0E7D43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10" t="50973" r="50166" b="24507"/>
            <a:stretch/>
          </p:blipFill>
          <p:spPr>
            <a:xfrm rot="2598415">
              <a:off x="9975033" y="2753017"/>
              <a:ext cx="2333818" cy="1705431"/>
            </a:xfrm>
            <a:prstGeom prst="rect">
              <a:avLst/>
            </a:prstGeom>
          </p:spPr>
        </p:pic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79202F5C-4E9D-401C-8F76-24339C7C2C3C}"/>
              </a:ext>
            </a:extLst>
          </p:cNvPr>
          <p:cNvSpPr txBox="1"/>
          <p:nvPr/>
        </p:nvSpPr>
        <p:spPr>
          <a:xfrm>
            <a:off x="2395940" y="2121770"/>
            <a:ext cx="7360584" cy="2682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包图小白体" panose="02010601030101010101" pitchFamily="2" charset="-122"/>
              </a:rPr>
              <a:t>CHÚC</a:t>
            </a:r>
            <a:r>
              <a:rPr kumimoji="0" lang="en-US" altLang="zh-CN" sz="80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包图小白体" panose="02010601030101010101" pitchFamily="2" charset="-122"/>
              </a:rPr>
              <a:t> CÁC EM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包图小白体" panose="02010601030101010101" pitchFamily="2" charset="-122"/>
              </a:rPr>
              <a:t>HỌC</a:t>
            </a:r>
            <a:r>
              <a:rPr lang="en-US" altLang="zh-CN" sz="8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包图小白体" panose="02010601030101010101" pitchFamily="2" charset="-122"/>
              </a:rPr>
              <a:t> TỐT!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包图小白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1030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AC06DC7-F69C-47AE-9CB1-9EF57E2F8542}"/>
              </a:ext>
            </a:extLst>
          </p:cNvPr>
          <p:cNvGrpSpPr/>
          <p:nvPr/>
        </p:nvGrpSpPr>
        <p:grpSpPr>
          <a:xfrm>
            <a:off x="76199" y="0"/>
            <a:ext cx="12232652" cy="6858000"/>
            <a:chOff x="76199" y="0"/>
            <a:chExt cx="12232652" cy="68580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D5CF0B5-4B79-467C-81F9-6768F6A3B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99" y="0"/>
              <a:ext cx="12115801" cy="6858000"/>
            </a:xfrm>
            <a:prstGeom prst="rect">
              <a:avLst/>
            </a:prstGeom>
          </p:spPr>
        </p:pic>
        <p:pic>
          <p:nvPicPr>
            <p:cNvPr id="13" name="图片 7">
              <a:extLst>
                <a:ext uri="{FF2B5EF4-FFF2-40B4-BE49-F238E27FC236}">
                  <a16:creationId xmlns:a16="http://schemas.microsoft.com/office/drawing/2014/main" id="{59C27A8A-24CD-4940-9AFC-4C441503EB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57" t="25408" r="59513" b="54148"/>
            <a:stretch/>
          </p:blipFill>
          <p:spPr>
            <a:xfrm rot="19944981">
              <a:off x="295144" y="314146"/>
              <a:ext cx="1859281" cy="1402080"/>
            </a:xfrm>
            <a:prstGeom prst="rect">
              <a:avLst/>
            </a:prstGeom>
          </p:spPr>
        </p:pic>
        <p:pic>
          <p:nvPicPr>
            <p:cNvPr id="14" name="图片 8">
              <a:extLst>
                <a:ext uri="{FF2B5EF4-FFF2-40B4-BE49-F238E27FC236}">
                  <a16:creationId xmlns:a16="http://schemas.microsoft.com/office/drawing/2014/main" id="{B3B9FC48-FCAC-4C93-BCF9-2DBDBEC2A5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64" t="56728" r="26706" b="20663"/>
            <a:stretch/>
          </p:blipFill>
          <p:spPr>
            <a:xfrm>
              <a:off x="8799363" y="5063271"/>
              <a:ext cx="1868993" cy="1550591"/>
            </a:xfrm>
            <a:prstGeom prst="rect">
              <a:avLst/>
            </a:prstGeom>
          </p:spPr>
        </p:pic>
        <p:pic>
          <p:nvPicPr>
            <p:cNvPr id="15" name="图片 9">
              <a:extLst>
                <a:ext uri="{FF2B5EF4-FFF2-40B4-BE49-F238E27FC236}">
                  <a16:creationId xmlns:a16="http://schemas.microsoft.com/office/drawing/2014/main" id="{9EEECF0D-FC31-4FA4-837F-78DB3ACD8F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10" t="50973" r="50166" b="24507"/>
            <a:stretch/>
          </p:blipFill>
          <p:spPr>
            <a:xfrm rot="2598415">
              <a:off x="9975033" y="2753017"/>
              <a:ext cx="2333818" cy="1705431"/>
            </a:xfrm>
            <a:prstGeom prst="rect">
              <a:avLst/>
            </a:prstGeom>
          </p:spPr>
        </p:pic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79202F5C-4E9D-401C-8F76-24339C7C2C3C}"/>
              </a:ext>
            </a:extLst>
          </p:cNvPr>
          <p:cNvSpPr txBox="1"/>
          <p:nvPr/>
        </p:nvSpPr>
        <p:spPr>
          <a:xfrm>
            <a:off x="2453720" y="1833617"/>
            <a:ext cx="73605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包图小白体" panose="02010601030101010101" pitchFamily="2" charset="-122"/>
                <a:cs typeface="Times New Roman" panose="02020603050405020304" pitchFamily="18" charset="0"/>
              </a:rPr>
              <a:t>KHỞI ĐỘNG</a:t>
            </a:r>
            <a:endParaRPr kumimoji="0" lang="zh-CN" altLang="en-US" sz="9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包图小白体" panose="02010601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35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AC06DC7-F69C-47AE-9CB1-9EF57E2F8542}"/>
              </a:ext>
            </a:extLst>
          </p:cNvPr>
          <p:cNvGrpSpPr/>
          <p:nvPr/>
        </p:nvGrpSpPr>
        <p:grpSpPr>
          <a:xfrm>
            <a:off x="76199" y="0"/>
            <a:ext cx="12232652" cy="6858000"/>
            <a:chOff x="76199" y="0"/>
            <a:chExt cx="12232652" cy="68580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D5CF0B5-4B79-467C-81F9-6768F6A3B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99" y="0"/>
              <a:ext cx="12115801" cy="6858000"/>
            </a:xfrm>
            <a:prstGeom prst="rect">
              <a:avLst/>
            </a:prstGeom>
          </p:spPr>
        </p:pic>
        <p:pic>
          <p:nvPicPr>
            <p:cNvPr id="13" name="图片 7">
              <a:extLst>
                <a:ext uri="{FF2B5EF4-FFF2-40B4-BE49-F238E27FC236}">
                  <a16:creationId xmlns:a16="http://schemas.microsoft.com/office/drawing/2014/main" id="{59C27A8A-24CD-4940-9AFC-4C441503EB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57" t="25408" r="59513" b="54148"/>
            <a:stretch/>
          </p:blipFill>
          <p:spPr>
            <a:xfrm rot="19944981">
              <a:off x="295144" y="314146"/>
              <a:ext cx="1859281" cy="1402080"/>
            </a:xfrm>
            <a:prstGeom prst="rect">
              <a:avLst/>
            </a:prstGeom>
          </p:spPr>
        </p:pic>
        <p:pic>
          <p:nvPicPr>
            <p:cNvPr id="14" name="图片 8">
              <a:extLst>
                <a:ext uri="{FF2B5EF4-FFF2-40B4-BE49-F238E27FC236}">
                  <a16:creationId xmlns:a16="http://schemas.microsoft.com/office/drawing/2014/main" id="{B3B9FC48-FCAC-4C93-BCF9-2DBDBEC2A5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64" t="56728" r="26706" b="20663"/>
            <a:stretch/>
          </p:blipFill>
          <p:spPr>
            <a:xfrm>
              <a:off x="8799363" y="5063271"/>
              <a:ext cx="1868993" cy="1550591"/>
            </a:xfrm>
            <a:prstGeom prst="rect">
              <a:avLst/>
            </a:prstGeom>
          </p:spPr>
        </p:pic>
        <p:pic>
          <p:nvPicPr>
            <p:cNvPr id="15" name="图片 9">
              <a:extLst>
                <a:ext uri="{FF2B5EF4-FFF2-40B4-BE49-F238E27FC236}">
                  <a16:creationId xmlns:a16="http://schemas.microsoft.com/office/drawing/2014/main" id="{9EEECF0D-FC31-4FA4-837F-78DB3ACD8F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10" t="50973" r="50166" b="24507"/>
            <a:stretch/>
          </p:blipFill>
          <p:spPr>
            <a:xfrm rot="2598415">
              <a:off x="9975033" y="2753017"/>
              <a:ext cx="2333818" cy="1705431"/>
            </a:xfrm>
            <a:prstGeom prst="rect">
              <a:avLst/>
            </a:prstGeom>
          </p:spPr>
        </p:pic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79202F5C-4E9D-401C-8F76-24339C7C2C3C}"/>
              </a:ext>
            </a:extLst>
          </p:cNvPr>
          <p:cNvSpPr txBox="1"/>
          <p:nvPr/>
        </p:nvSpPr>
        <p:spPr>
          <a:xfrm>
            <a:off x="2644220" y="1075593"/>
            <a:ext cx="73605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9600" b="1">
                <a:solidFill>
                  <a:srgbClr val="0000FF"/>
                </a:solidFill>
              </a:rPr>
              <a:t>Nhắc lại các đơn vị đo lường đã học</a:t>
            </a:r>
          </a:p>
        </p:txBody>
      </p:sp>
    </p:spTree>
    <p:extLst>
      <p:ext uri="{BB962C8B-B14F-4D97-AF65-F5344CB8AC3E}">
        <p14:creationId xmlns:p14="http://schemas.microsoft.com/office/powerpoint/2010/main" val="226774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247" y="734912"/>
            <a:ext cx="11550672" cy="2733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20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jiyama" pitchFamily="50" charset="0"/>
                <a:cs typeface="+mn-cs"/>
              </a:rPr>
              <a:t>Thứ</a:t>
            </a:r>
            <a:r>
              <a:rPr kumimoji="0" lang="en-US" sz="4800" b="1" i="0" u="none" strike="noStrike" kern="1200" cap="none" spc="2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jiyama" pitchFamily="50" charset="0"/>
                <a:cs typeface="+mn-cs"/>
              </a:rPr>
              <a:t> … </a:t>
            </a:r>
            <a:r>
              <a:rPr kumimoji="0" lang="en-US" sz="4800" b="1" i="0" u="none" strike="noStrike" kern="1200" cap="none" spc="20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jiyama" pitchFamily="50" charset="0"/>
                <a:cs typeface="+mn-cs"/>
              </a:rPr>
              <a:t>ngày</a:t>
            </a:r>
            <a:r>
              <a:rPr kumimoji="0" lang="en-US" sz="4800" b="1" i="0" u="none" strike="noStrike" kern="1200" cap="none" spc="2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jiyama" pitchFamily="50" charset="0"/>
                <a:cs typeface="+mn-cs"/>
              </a:rPr>
              <a:t> … </a:t>
            </a:r>
            <a:r>
              <a:rPr kumimoji="0" lang="en-US" sz="4800" b="1" i="0" u="none" strike="noStrike" kern="1200" cap="none" spc="20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jiyama" pitchFamily="50" charset="0"/>
                <a:cs typeface="+mn-cs"/>
              </a:rPr>
              <a:t>tháng</a:t>
            </a:r>
            <a:r>
              <a:rPr kumimoji="0" lang="en-US" sz="4800" b="1" i="0" u="none" strike="noStrike" kern="1200" cap="none" spc="2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jiyama" pitchFamily="50" charset="0"/>
                <a:cs typeface="+mn-cs"/>
              </a:rPr>
              <a:t> … </a:t>
            </a:r>
            <a:r>
              <a:rPr kumimoji="0" lang="en-US" sz="4800" b="1" i="0" u="none" strike="noStrike" kern="1200" cap="none" spc="20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jiyama" pitchFamily="50" charset="0"/>
                <a:cs typeface="+mn-cs"/>
              </a:rPr>
              <a:t>năm</a:t>
            </a:r>
            <a:r>
              <a:rPr kumimoji="0" lang="en-US" sz="4800" b="1" i="0" u="none" strike="noStrike" kern="1200" cap="none" spc="2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jiyama" pitchFamily="50" charset="0"/>
                <a:cs typeface="+mn-cs"/>
              </a:rPr>
              <a:t> ….</a:t>
            </a:r>
          </a:p>
          <a:p>
            <a:pPr marL="0" marR="0" lvl="0" indent="0" algn="ctr" defTabSz="121917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200">
                <a:solidFill>
                  <a:srgbClr val="FFFFFF"/>
                </a:solidFill>
                <a:latin typeface="Fujiyama" pitchFamily="50" charset="0"/>
              </a:rPr>
              <a:t>Tiết 165</a:t>
            </a:r>
            <a:endParaRPr kumimoji="0" lang="en-US" sz="4800" b="1" i="0" u="none" strike="noStrike" kern="1200" cap="none" spc="20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ujiyama" pitchFamily="50" charset="0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2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jiyama" pitchFamily="50" charset="0"/>
                <a:cs typeface="+mn-cs"/>
              </a:rPr>
              <a:t>Ôn tập về </a:t>
            </a:r>
            <a:r>
              <a:rPr lang="en-US" sz="4800" b="1" spc="200">
                <a:solidFill>
                  <a:srgbClr val="FFFFFF"/>
                </a:solidFill>
                <a:latin typeface="Fujiyama" pitchFamily="50" charset="0"/>
              </a:rPr>
              <a:t>đo lường</a:t>
            </a:r>
            <a:endParaRPr kumimoji="0" lang="en-US" sz="4800" b="1" i="0" u="none" strike="noStrike" kern="1200" cap="none" spc="20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ujiyama" pitchFamily="50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53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AC06DC7-F69C-47AE-9CB1-9EF57E2F8542}"/>
              </a:ext>
            </a:extLst>
          </p:cNvPr>
          <p:cNvGrpSpPr/>
          <p:nvPr/>
        </p:nvGrpSpPr>
        <p:grpSpPr>
          <a:xfrm>
            <a:off x="76199" y="0"/>
            <a:ext cx="12232652" cy="6858000"/>
            <a:chOff x="76199" y="0"/>
            <a:chExt cx="12232652" cy="68580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D5CF0B5-4B79-467C-81F9-6768F6A3B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99" y="0"/>
              <a:ext cx="12115801" cy="6858000"/>
            </a:xfrm>
            <a:prstGeom prst="rect">
              <a:avLst/>
            </a:prstGeom>
          </p:spPr>
        </p:pic>
        <p:pic>
          <p:nvPicPr>
            <p:cNvPr id="13" name="图片 7">
              <a:extLst>
                <a:ext uri="{FF2B5EF4-FFF2-40B4-BE49-F238E27FC236}">
                  <a16:creationId xmlns:a16="http://schemas.microsoft.com/office/drawing/2014/main" id="{59C27A8A-24CD-4940-9AFC-4C441503EB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57" t="25408" r="59513" b="54148"/>
            <a:stretch/>
          </p:blipFill>
          <p:spPr>
            <a:xfrm rot="19944981">
              <a:off x="295144" y="314146"/>
              <a:ext cx="1859281" cy="1402080"/>
            </a:xfrm>
            <a:prstGeom prst="rect">
              <a:avLst/>
            </a:prstGeom>
          </p:spPr>
        </p:pic>
        <p:pic>
          <p:nvPicPr>
            <p:cNvPr id="14" name="图片 8">
              <a:extLst>
                <a:ext uri="{FF2B5EF4-FFF2-40B4-BE49-F238E27FC236}">
                  <a16:creationId xmlns:a16="http://schemas.microsoft.com/office/drawing/2014/main" id="{B3B9FC48-FCAC-4C93-BCF9-2DBDBEC2A5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64" t="56728" r="26706" b="20663"/>
            <a:stretch/>
          </p:blipFill>
          <p:spPr>
            <a:xfrm>
              <a:off x="8799363" y="5063271"/>
              <a:ext cx="1868993" cy="1550591"/>
            </a:xfrm>
            <a:prstGeom prst="rect">
              <a:avLst/>
            </a:prstGeom>
          </p:spPr>
        </p:pic>
        <p:pic>
          <p:nvPicPr>
            <p:cNvPr id="15" name="图片 9">
              <a:extLst>
                <a:ext uri="{FF2B5EF4-FFF2-40B4-BE49-F238E27FC236}">
                  <a16:creationId xmlns:a16="http://schemas.microsoft.com/office/drawing/2014/main" id="{9EEECF0D-FC31-4FA4-837F-78DB3ACD8F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10" t="50973" r="50166" b="24507"/>
            <a:stretch/>
          </p:blipFill>
          <p:spPr>
            <a:xfrm rot="2598415">
              <a:off x="9975033" y="2753017"/>
              <a:ext cx="2333818" cy="1705431"/>
            </a:xfrm>
            <a:prstGeom prst="rect">
              <a:avLst/>
            </a:prstGeom>
          </p:spPr>
        </p:pic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79202F5C-4E9D-401C-8F76-24339C7C2C3C}"/>
              </a:ext>
            </a:extLst>
          </p:cNvPr>
          <p:cNvSpPr txBox="1"/>
          <p:nvPr/>
        </p:nvSpPr>
        <p:spPr>
          <a:xfrm>
            <a:off x="2453720" y="1833617"/>
            <a:ext cx="7360584" cy="2990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包图小白体" panose="02010601030101010101" pitchFamily="2" charset="-122"/>
                <a:cs typeface="Times New Roman" panose="02020603050405020304" pitchFamily="18" charset="0"/>
              </a:rPr>
              <a:t>THỰC</a:t>
            </a:r>
            <a:r>
              <a:rPr kumimoji="0" lang="en-US" altLang="zh-CN" sz="90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包图小白体" panose="02010601030101010101" pitchFamily="2" charset="-122"/>
                <a:cs typeface="Times New Roman" panose="02020603050405020304" pitchFamily="18" charset="0"/>
              </a:rPr>
              <a:t> HÀNH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0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包图小白体" panose="02010601030101010101" pitchFamily="2" charset="-122"/>
                <a:cs typeface="Times New Roman" panose="02020603050405020304" pitchFamily="18" charset="0"/>
              </a:rPr>
              <a:t>LUYỆN</a:t>
            </a:r>
            <a:r>
              <a:rPr lang="en-US" altLang="zh-CN" sz="9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包图小白体" panose="02010601030101010101" pitchFamily="2" charset="-122"/>
                <a:cs typeface="Times New Roman" panose="02020603050405020304" pitchFamily="18" charset="0"/>
              </a:rPr>
              <a:t> TẬP</a:t>
            </a:r>
            <a:endParaRPr kumimoji="0" lang="zh-CN" altLang="en-US" sz="9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包图小白体" panose="02010601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20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6">
            <a:extLst>
              <a:ext uri="{FF2B5EF4-FFF2-40B4-BE49-F238E27FC236}">
                <a16:creationId xmlns:a16="http://schemas.microsoft.com/office/drawing/2014/main" id="{77097793-A0C3-4A5D-89B1-FC5B4F228A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881" y="390525"/>
            <a:ext cx="10909640" cy="151030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1. SỐ ?</a:t>
            </a:r>
            <a:endParaRPr lang="en-US" sz="66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8E19394-27DE-97B6-EF4E-2AB01CF71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5177" y="2110154"/>
            <a:ext cx="10118598" cy="3215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6">
            <a:extLst>
              <a:ext uri="{FF2B5EF4-FFF2-40B4-BE49-F238E27FC236}">
                <a16:creationId xmlns:a16="http://schemas.microsoft.com/office/drawing/2014/main" id="{88794CB6-1561-464A-9A89-AEFED0D6B0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6298" y="653899"/>
            <a:ext cx="11034709" cy="737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t" anchorCtr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75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21B389-7434-4690-A2FB-0A28C3E958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001"/>
            <a:ext cx="12192000" cy="6857143"/>
          </a:xfrm>
          <a:prstGeom prst="rect">
            <a:avLst/>
          </a:prstGeom>
        </p:spPr>
      </p:pic>
      <p:sp>
        <p:nvSpPr>
          <p:cNvPr id="9" name="Rectangle 6">
            <a:extLst>
              <a:ext uri="{FF2B5EF4-FFF2-40B4-BE49-F238E27FC236}">
                <a16:creationId xmlns:a16="http://schemas.microsoft.com/office/drawing/2014/main" id="{B0945668-23FD-4E4C-BBDD-F9931B4995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007" y="715244"/>
            <a:ext cx="11723967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1AE73F18-04B5-453F-8173-3C8BE99CB9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6298" y="653899"/>
            <a:ext cx="11034709" cy="737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t" anchorCtr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ình chữ nhật 1">
                <a:extLst>
                  <a:ext uri="{FF2B5EF4-FFF2-40B4-BE49-F238E27FC236}">
                    <a16:creationId xmlns:a16="http://schemas.microsoft.com/office/drawing/2014/main" id="{7E448A5D-F903-908F-7FEE-7EE9FC861A7C}"/>
                  </a:ext>
                </a:extLst>
              </p:cNvPr>
              <p:cNvSpPr/>
              <p:nvPr/>
            </p:nvSpPr>
            <p:spPr>
              <a:xfrm>
                <a:off x="1803272" y="1334443"/>
                <a:ext cx="9292281" cy="4498257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numCol="2" rtlCol="0" anchor="ctr"/>
              <a:lstStyle/>
              <a:p>
                <a:pPr algn="ctr" defTabSz="914400"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 </a:t>
                </a:r>
                <a:r>
                  <a:rPr lang="en-US" sz="3600" b="1" i="0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tấn</a:t>
                </a:r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30 </a:t>
                </a:r>
                <a:r>
                  <a:rPr lang="en-US" sz="3600" b="1" i="0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</a:t>
                </a:r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 </a:t>
                </a:r>
              </a:p>
              <a:p>
                <a:pPr algn="ctr" defTabSz="914400"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                                </a:t>
                </a:r>
              </a:p>
              <a:p>
                <a:pPr algn="ctr" defTabSz="914400"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 </a:t>
                </a:r>
                <a:r>
                  <a:rPr lang="en-US" sz="3600" b="1" i="0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</a:t>
                </a:r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120 </a:t>
                </a:r>
                <a:r>
                  <a:rPr lang="en-US" sz="3600" b="1" i="0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yến</a:t>
                </a:r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</a:p>
              <a:p>
                <a:pPr algn="ctr" defTabSz="914400"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                         </a:t>
                </a:r>
              </a:p>
              <a:p>
                <a:pPr algn="ctr" defTabSz="914400"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45 </a:t>
                </a:r>
                <a:r>
                  <a:rPr lang="en-US" sz="3600" b="1" i="0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yến</a:t>
                </a:r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450 kg</a:t>
                </a:r>
              </a:p>
              <a:p>
                <a:pPr indent="-228600" algn="ctr" defTabSz="914400">
                  <a:lnSpc>
                    <a:spcPct val="9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endParaRPr lang="en-US" sz="3600" b="1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 defTabSz="914400"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25 kg = 25 000 g   </a:t>
                </a:r>
              </a:p>
              <a:p>
                <a:pPr algn="ctr" defTabSz="914400"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                       </a:t>
                </a:r>
              </a:p>
              <a:p>
                <a:pPr algn="ctr" defTabSz="914400">
                  <a:lnSpc>
                    <a:spcPct val="90000"/>
                  </a:lnSpc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r>
                  <a:rPr lang="en-US" sz="3600" b="1" i="0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</a:t>
                </a:r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75 kg    </a:t>
                </a:r>
              </a:p>
              <a:p>
                <a:pPr algn="ctr" defTabSz="914400"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                          </a:t>
                </a:r>
              </a:p>
              <a:p>
                <a:pPr algn="ctr" defTabSz="914400">
                  <a:lnSpc>
                    <a:spcPct val="90000"/>
                  </a:lnSpc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 </a:t>
                </a:r>
                <a:r>
                  <a:rPr lang="en-US" sz="3600" b="1" i="0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tấn</a:t>
                </a:r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500 kg</a:t>
                </a:r>
              </a:p>
            </p:txBody>
          </p:sp>
        </mc:Choice>
        <mc:Fallback xmlns="">
          <p:sp>
            <p:nvSpPr>
              <p:cNvPr id="2" name="Hình chữ nhật 1">
                <a:extLst>
                  <a:ext uri="{FF2B5EF4-FFF2-40B4-BE49-F238E27FC236}">
                    <a16:creationId xmlns:a16="http://schemas.microsoft.com/office/drawing/2014/main" id="{7E448A5D-F903-908F-7FEE-7EE9FC861A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3272" y="1334443"/>
                <a:ext cx="9292281" cy="449825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5389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21B389-7434-4690-A2FB-0A28C3E958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001"/>
            <a:ext cx="12192000" cy="6857143"/>
          </a:xfrm>
          <a:prstGeom prst="rect">
            <a:avLst/>
          </a:prstGeom>
        </p:spPr>
      </p:pic>
      <p:sp>
        <p:nvSpPr>
          <p:cNvPr id="9" name="Rectangle 6">
            <a:extLst>
              <a:ext uri="{FF2B5EF4-FFF2-40B4-BE49-F238E27FC236}">
                <a16:creationId xmlns:a16="http://schemas.microsoft.com/office/drawing/2014/main" id="{B0945668-23FD-4E4C-BBDD-F9931B4995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007" y="715244"/>
            <a:ext cx="11723967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1AE73F18-04B5-453F-8173-3C8BE99CB9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6298" y="653899"/>
            <a:ext cx="11034709" cy="737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t" anchorCtr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Bài 2: Số?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B08FC7F-9A83-C05B-B6CC-36C3DCDD8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326" y="1705845"/>
            <a:ext cx="9577137" cy="3438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562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A1B750-6953-4778-9454-4DEBAB759D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  <p:sp>
        <p:nvSpPr>
          <p:cNvPr id="9" name="Rectangle 6">
            <a:extLst>
              <a:ext uri="{FF2B5EF4-FFF2-40B4-BE49-F238E27FC236}">
                <a16:creationId xmlns:a16="http://schemas.microsoft.com/office/drawing/2014/main" id="{B0945668-23FD-4E4C-BBDD-F9931B4995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5320" y="644481"/>
            <a:ext cx="11535506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t" anchorCtr="0">
            <a:spAutoFit/>
          </a:bodyPr>
          <a:lstStyle/>
          <a:p>
            <a:r>
              <a:rPr lang="vi-VN" sz="3600" b="1" i="0" dirty="0">
                <a:solidFill>
                  <a:srgbClr val="000000"/>
                </a:solidFill>
                <a:effectLst/>
                <a:latin typeface="+mj-lt"/>
              </a:rPr>
              <a:t>Bài 2        </a:t>
            </a:r>
            <a:endParaRPr lang="en-US" sz="3600" b="1" i="0" dirty="0">
              <a:solidFill>
                <a:srgbClr val="000000"/>
              </a:solidFill>
              <a:effectLst/>
              <a:latin typeface="+mj-lt"/>
            </a:endParaRPr>
          </a:p>
          <a:p>
            <a:r>
              <a:rPr lang="vi-VN" sz="4000" b="1" i="0" dirty="0">
                <a:solidFill>
                  <a:srgbClr val="000000"/>
                </a:solidFill>
                <a:effectLst/>
                <a:latin typeface="+mj-lt"/>
              </a:rPr>
              <a:t>4 dm</a:t>
            </a:r>
            <a:r>
              <a:rPr lang="vi-VN" sz="4000" b="1" i="0" baseline="30000" dirty="0">
                <a:solidFill>
                  <a:srgbClr val="000000"/>
                </a:solidFill>
                <a:effectLst/>
                <a:latin typeface="+mj-lt"/>
              </a:rPr>
              <a:t>2</a:t>
            </a:r>
            <a:r>
              <a:rPr lang="vi-VN" sz="4000" b="1" i="0" dirty="0">
                <a:solidFill>
                  <a:srgbClr val="000000"/>
                </a:solidFill>
                <a:effectLst/>
                <a:latin typeface="+mj-lt"/>
              </a:rPr>
              <a:t> = 400 cm</a:t>
            </a:r>
            <a:r>
              <a:rPr lang="vi-VN" sz="4000" b="1" i="0" baseline="30000" dirty="0">
                <a:solidFill>
                  <a:srgbClr val="000000"/>
                </a:solidFill>
                <a:effectLst/>
                <a:latin typeface="+mj-lt"/>
              </a:rPr>
              <a:t>2           </a:t>
            </a:r>
            <a:r>
              <a:rPr lang="en-US" sz="4000" b="1" dirty="0">
                <a:solidFill>
                  <a:srgbClr val="000000"/>
                </a:solidFill>
              </a:rPr>
              <a:t>17m</a:t>
            </a:r>
            <a:r>
              <a:rPr lang="vi-VN" sz="4000" b="1" baseline="30000" dirty="0">
                <a:solidFill>
                  <a:srgbClr val="000000"/>
                </a:solidFill>
              </a:rPr>
              <a:t>2</a:t>
            </a:r>
            <a:r>
              <a:rPr lang="vi-VN" sz="4000" b="1" dirty="0">
                <a:solidFill>
                  <a:srgbClr val="000000"/>
                </a:solidFill>
              </a:rPr>
              <a:t> </a:t>
            </a:r>
            <a:r>
              <a:rPr lang="en-US" sz="4000" b="1" dirty="0">
                <a:solidFill>
                  <a:srgbClr val="000000"/>
                </a:solidFill>
              </a:rPr>
              <a:t>= 1700</a:t>
            </a:r>
            <a:r>
              <a:rPr lang="vi-VN" sz="4000" b="1" dirty="0">
                <a:solidFill>
                  <a:srgbClr val="000000"/>
                </a:solidFill>
              </a:rPr>
              <a:t>dm</a:t>
            </a:r>
            <a:r>
              <a:rPr lang="vi-VN" sz="4000" b="1" baseline="30000" dirty="0">
                <a:solidFill>
                  <a:srgbClr val="000000"/>
                </a:solidFill>
              </a:rPr>
              <a:t>2</a:t>
            </a:r>
            <a:r>
              <a:rPr lang="vi-VN" sz="4000" b="1" dirty="0">
                <a:solidFill>
                  <a:srgbClr val="000000"/>
                </a:solidFill>
              </a:rPr>
              <a:t> </a:t>
            </a:r>
            <a:r>
              <a:rPr lang="vi-VN" sz="4000" b="1" i="0" baseline="30000" dirty="0">
                <a:solidFill>
                  <a:srgbClr val="000000"/>
                </a:solidFill>
                <a:effectLst/>
                <a:latin typeface="+mj-lt"/>
              </a:rPr>
              <a:t>                      </a:t>
            </a:r>
            <a:r>
              <a:rPr lang="vi-VN" sz="4000" b="1" i="0" dirty="0">
                <a:solidFill>
                  <a:srgbClr val="000000"/>
                </a:solidFill>
                <a:effectLst/>
                <a:latin typeface="+mj-lt"/>
              </a:rPr>
              <a:t>      </a:t>
            </a:r>
            <a:r>
              <a:rPr lang="en-US" sz="4000" b="1" i="0" dirty="0">
                <a:solidFill>
                  <a:srgbClr val="000000"/>
                </a:solidFill>
                <a:effectLst/>
                <a:latin typeface="+mj-lt"/>
              </a:rPr>
              <a:t>           </a:t>
            </a:r>
          </a:p>
          <a:p>
            <a:r>
              <a:rPr lang="vi-VN" sz="4000" b="1" i="0" dirty="0">
                <a:solidFill>
                  <a:srgbClr val="000000"/>
                </a:solidFill>
                <a:effectLst/>
                <a:latin typeface="+mj-lt"/>
              </a:rPr>
              <a:t>300 cm</a:t>
            </a:r>
            <a:r>
              <a:rPr lang="vi-VN" sz="4000" b="1" i="0" baseline="30000" dirty="0">
                <a:solidFill>
                  <a:srgbClr val="000000"/>
                </a:solidFill>
                <a:effectLst/>
                <a:latin typeface="+mj-lt"/>
              </a:rPr>
              <a:t>2</a:t>
            </a:r>
            <a:r>
              <a:rPr lang="vi-VN" sz="4000" b="1" i="0" dirty="0">
                <a:solidFill>
                  <a:srgbClr val="000000"/>
                </a:solidFill>
                <a:effectLst/>
                <a:latin typeface="+mj-lt"/>
              </a:rPr>
              <a:t> = 3 dm</a:t>
            </a:r>
            <a:r>
              <a:rPr lang="vi-VN" sz="4000" b="1" i="0" baseline="30000" dirty="0">
                <a:solidFill>
                  <a:srgbClr val="000000"/>
                </a:solidFill>
                <a:effectLst/>
                <a:latin typeface="+mj-lt"/>
              </a:rPr>
              <a:t>2         </a:t>
            </a:r>
            <a:r>
              <a:rPr lang="vi-VN" sz="3600" b="1" i="0" baseline="30000" dirty="0">
                <a:solidFill>
                  <a:srgbClr val="000000"/>
                </a:solidFill>
                <a:effectLst/>
                <a:latin typeface="+mj-lt"/>
              </a:rPr>
              <a:t>  </a:t>
            </a:r>
            <a:r>
              <a:rPr lang="vi-VN" sz="3600" b="1" dirty="0">
                <a:solidFill>
                  <a:srgbClr val="000000"/>
                </a:solidFill>
              </a:rPr>
              <a:t>900 dm</a:t>
            </a:r>
            <a:r>
              <a:rPr lang="vi-VN" sz="3600" b="1" baseline="30000" dirty="0">
                <a:solidFill>
                  <a:srgbClr val="000000"/>
                </a:solidFill>
              </a:rPr>
              <a:t>2</a:t>
            </a:r>
            <a:r>
              <a:rPr lang="vi-VN" sz="3600" b="1" dirty="0">
                <a:solidFill>
                  <a:srgbClr val="000000"/>
                </a:solidFill>
              </a:rPr>
              <a:t> =</a:t>
            </a:r>
            <a:r>
              <a:rPr lang="en-US" sz="3600" b="1" dirty="0">
                <a:solidFill>
                  <a:srgbClr val="000000"/>
                </a:solidFill>
              </a:rPr>
              <a:t> </a:t>
            </a:r>
            <a:r>
              <a:rPr lang="vi-VN" sz="3600" b="1" dirty="0">
                <a:solidFill>
                  <a:srgbClr val="000000"/>
                </a:solidFill>
              </a:rPr>
              <a:t>9m</a:t>
            </a:r>
            <a:r>
              <a:rPr lang="vi-VN" sz="3600" b="1" baseline="30000" dirty="0">
                <a:solidFill>
                  <a:srgbClr val="000000"/>
                </a:solidFill>
              </a:rPr>
              <a:t>2</a:t>
            </a:r>
            <a:r>
              <a:rPr lang="vi-VN" sz="3600" b="1" dirty="0">
                <a:solidFill>
                  <a:srgbClr val="000000"/>
                </a:solidFill>
              </a:rPr>
              <a:t> </a:t>
            </a:r>
            <a:r>
              <a:rPr lang="vi-VN" sz="3600" b="1" baseline="30000" dirty="0">
                <a:solidFill>
                  <a:srgbClr val="000000"/>
                </a:solidFill>
              </a:rPr>
              <a:t> </a:t>
            </a:r>
            <a:r>
              <a:rPr lang="vi-VN" sz="3600" b="1" i="0" baseline="30000" dirty="0">
                <a:solidFill>
                  <a:srgbClr val="000000"/>
                </a:solidFill>
                <a:effectLst/>
                <a:latin typeface="+mj-lt"/>
              </a:rPr>
              <a:t>                           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+mj-lt"/>
              </a:rPr>
              <a:t> </a:t>
            </a:r>
            <a:endParaRPr lang="en-US" sz="3600" b="1" dirty="0">
              <a:solidFill>
                <a:srgbClr val="000000"/>
              </a:solidFill>
              <a:latin typeface="+mj-lt"/>
            </a:endParaRPr>
          </a:p>
          <a:p>
            <a:endParaRPr lang="en-US" sz="3600" b="1" i="0" dirty="0">
              <a:solidFill>
                <a:srgbClr val="000000"/>
              </a:solidFill>
              <a:effectLst/>
              <a:latin typeface="+mj-lt"/>
            </a:endParaRPr>
          </a:p>
          <a:p>
            <a:r>
              <a:rPr lang="en-US" sz="3600" b="1" dirty="0">
                <a:solidFill>
                  <a:srgbClr val="000000"/>
                </a:solidFill>
                <a:latin typeface="+mj-lt"/>
              </a:rPr>
              <a:t>                    </a:t>
            </a:r>
            <a:r>
              <a:rPr lang="vi-VN" sz="4000" b="1" i="0" dirty="0">
                <a:solidFill>
                  <a:srgbClr val="000000"/>
                </a:solidFill>
                <a:effectLst/>
                <a:latin typeface="+mj-lt"/>
              </a:rPr>
              <a:t>5 cm</a:t>
            </a:r>
            <a:r>
              <a:rPr lang="vi-VN" sz="4000" b="1" i="0" baseline="30000" dirty="0">
                <a:solidFill>
                  <a:srgbClr val="000000"/>
                </a:solidFill>
                <a:effectLst/>
                <a:latin typeface="+mj-lt"/>
              </a:rPr>
              <a:t>2</a:t>
            </a:r>
            <a:r>
              <a:rPr lang="vi-VN" sz="4000" b="1" i="0" dirty="0">
                <a:solidFill>
                  <a:srgbClr val="000000"/>
                </a:solidFill>
                <a:effectLst/>
                <a:latin typeface="+mj-lt"/>
              </a:rPr>
              <a:t> 35 mm</a:t>
            </a:r>
            <a:r>
              <a:rPr lang="vi-VN" sz="4000" b="1" i="0" baseline="30000" dirty="0">
                <a:solidFill>
                  <a:srgbClr val="000000"/>
                </a:solidFill>
                <a:effectLst/>
                <a:latin typeface="+mj-lt"/>
              </a:rPr>
              <a:t>2</a:t>
            </a:r>
            <a:r>
              <a:rPr lang="vi-VN" sz="4000" b="1" i="0" dirty="0">
                <a:solidFill>
                  <a:srgbClr val="000000"/>
                </a:solidFill>
                <a:effectLst/>
                <a:latin typeface="+mj-lt"/>
              </a:rPr>
              <a:t> = 535 mm</a:t>
            </a:r>
            <a:r>
              <a:rPr lang="vi-VN" sz="4000" b="1" i="0" baseline="30000" dirty="0">
                <a:solidFill>
                  <a:srgbClr val="000000"/>
                </a:solidFill>
                <a:effectLst/>
                <a:latin typeface="+mj-lt"/>
              </a:rPr>
              <a:t>2</a:t>
            </a:r>
            <a:endParaRPr lang="en-US" sz="4000" b="1" baseline="30000" dirty="0">
              <a:solidFill>
                <a:srgbClr val="000000"/>
              </a:solidFill>
              <a:latin typeface="+mj-lt"/>
            </a:endParaRPr>
          </a:p>
          <a:p>
            <a:r>
              <a:rPr lang="en-US" sz="4000" b="1" i="0" baseline="30000" dirty="0">
                <a:solidFill>
                  <a:srgbClr val="000000"/>
                </a:solidFill>
                <a:effectLst/>
                <a:latin typeface="+mj-lt"/>
              </a:rPr>
              <a:t>                            </a:t>
            </a:r>
            <a:r>
              <a:rPr lang="vi-VN" sz="4000" b="1" i="0" dirty="0">
                <a:solidFill>
                  <a:srgbClr val="000000"/>
                </a:solidFill>
                <a:effectLst/>
                <a:latin typeface="+mj-lt"/>
              </a:rPr>
              <a:t>326 mm</a:t>
            </a:r>
            <a:r>
              <a:rPr lang="vi-VN" sz="4000" b="1" i="0" baseline="30000" dirty="0">
                <a:solidFill>
                  <a:srgbClr val="000000"/>
                </a:solidFill>
                <a:effectLst/>
                <a:latin typeface="+mj-lt"/>
              </a:rPr>
              <a:t>2</a:t>
            </a:r>
            <a:r>
              <a:rPr lang="vi-VN" sz="4000" b="1" i="0" dirty="0">
                <a:solidFill>
                  <a:srgbClr val="000000"/>
                </a:solidFill>
                <a:effectLst/>
                <a:latin typeface="+mj-lt"/>
              </a:rPr>
              <a:t> = 3cm</a:t>
            </a:r>
            <a:r>
              <a:rPr lang="vi-VN" sz="4000" b="1" i="0" baseline="30000" dirty="0">
                <a:solidFill>
                  <a:srgbClr val="000000"/>
                </a:solidFill>
                <a:effectLst/>
                <a:latin typeface="+mj-lt"/>
              </a:rPr>
              <a:t>2</a:t>
            </a:r>
            <a:r>
              <a:rPr lang="vi-VN" sz="4000" b="1" i="0" dirty="0">
                <a:solidFill>
                  <a:srgbClr val="000000"/>
                </a:solidFill>
                <a:effectLst/>
                <a:latin typeface="+mj-lt"/>
              </a:rPr>
              <a:t> 26mm</a:t>
            </a:r>
            <a:r>
              <a:rPr lang="vi-VN" sz="4000" b="1" i="0" baseline="30000" dirty="0">
                <a:solidFill>
                  <a:srgbClr val="000000"/>
                </a:solidFill>
                <a:effectLst/>
                <a:latin typeface="+mj-lt"/>
              </a:rPr>
              <a:t>2</a:t>
            </a:r>
            <a:endParaRPr lang="vi-VN" sz="4000" b="1" i="0" dirty="0">
              <a:solidFill>
                <a:srgbClr val="000000"/>
              </a:solidFill>
              <a:effectLst/>
              <a:latin typeface="+mj-lt"/>
            </a:endParaRPr>
          </a:p>
          <a:p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</a:br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</a:b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57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NKNOELEADERBOARD" val="1087851523"/>
</p:tagLst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1653</TotalTime>
  <Words>311</Words>
  <Application>Microsoft Office PowerPoint</Application>
  <PresentationFormat>Widescreen</PresentationFormat>
  <Paragraphs>79</Paragraphs>
  <Slides>17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4" baseType="lpstr">
      <vt:lpstr>Calibri Light</vt:lpstr>
      <vt:lpstr>包图小白体</vt:lpstr>
      <vt:lpstr>Times New Roman</vt:lpstr>
      <vt:lpstr>Tahoma</vt:lpstr>
      <vt:lpstr>Calibri</vt:lpstr>
      <vt:lpstr>Cambria Math</vt:lpstr>
      <vt:lpstr>DengXian</vt:lpstr>
      <vt:lpstr>Verdana</vt:lpstr>
      <vt:lpstr>Arial</vt:lpstr>
      <vt:lpstr>Fujiyama</vt:lpstr>
      <vt:lpstr>UTM Showcard</vt:lpstr>
      <vt:lpstr>SimSun</vt:lpstr>
      <vt:lpstr>方正少儿简体</vt:lpstr>
      <vt:lpstr>仓耳玄三M W05</vt:lpstr>
      <vt:lpstr>OpenSans</vt:lpstr>
      <vt:lpstr>UTM HelvetIns</vt:lpstr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HẢI YẾN</dc:creator>
  <cp:lastModifiedBy>ADMIN</cp:lastModifiedBy>
  <cp:revision>137</cp:revision>
  <dcterms:created xsi:type="dcterms:W3CDTF">2019-03-29T12:25:33Z</dcterms:created>
  <dcterms:modified xsi:type="dcterms:W3CDTF">2024-04-09T05:57:26Z</dcterms:modified>
</cp:coreProperties>
</file>