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3" r:id="rId1"/>
    <p:sldMasterId id="2147483718" r:id="rId2"/>
  </p:sldMasterIdLst>
  <p:notesMasterIdLst>
    <p:notesMasterId r:id="rId22"/>
  </p:notesMasterIdLst>
  <p:sldIdLst>
    <p:sldId id="1590" r:id="rId3"/>
    <p:sldId id="1578" r:id="rId4"/>
    <p:sldId id="1585" r:id="rId5"/>
    <p:sldId id="339" r:id="rId6"/>
    <p:sldId id="1574" r:id="rId7"/>
    <p:sldId id="1586" r:id="rId8"/>
    <p:sldId id="1566" r:id="rId9"/>
    <p:sldId id="1580" r:id="rId10"/>
    <p:sldId id="285" r:id="rId11"/>
    <p:sldId id="1567" r:id="rId12"/>
    <p:sldId id="1587" r:id="rId13"/>
    <p:sldId id="1568" r:id="rId14"/>
    <p:sldId id="1589" r:id="rId15"/>
    <p:sldId id="1588" r:id="rId16"/>
    <p:sldId id="1575" r:id="rId17"/>
    <p:sldId id="1583" r:id="rId18"/>
    <p:sldId id="311" r:id="rId19"/>
    <p:sldId id="264" r:id="rId20"/>
    <p:sldId id="1576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Fujiyama" panose="02020500000000000000" pitchFamily="18" charset="0"/>
      <p:regular r:id="rId36"/>
    </p:embeddedFont>
    <p:embeddedFont>
      <p:font typeface="UTM Showcard" panose="02040603050506020204" pitchFamily="18" charset="0"/>
      <p:regular r:id="rId37"/>
    </p:embeddedFont>
    <p:embeddedFont>
      <p:font typeface=".VnTime" panose="020B0604020202020204"/>
      <p:regular r:id="rId38"/>
      <p:bold r:id="rId39"/>
      <p:italic r:id="rId40"/>
      <p:boldItalic r:id="rId41"/>
    </p:embeddedFont>
    <p:embeddedFont>
      <p:font typeface=".VnTimeH" panose="020BE200000000000000"/>
      <p:regular r:id="rId42"/>
      <p:bold r:id="rId43"/>
      <p:italic r:id="rId44"/>
      <p:boldItalic r:id="rId45"/>
    </p:embeddedFont>
    <p:embeddedFont>
      <p:font typeface="UTM HelvetIns" pitchFamily="2" charset="0"/>
      <p:regular r:id="rId46"/>
    </p:embeddedFont>
  </p:embeddedFontLst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456A"/>
    <a:srgbClr val="CDBF97"/>
    <a:srgbClr val="92D050"/>
    <a:srgbClr val="CC00FF"/>
    <a:srgbClr val="FFE4DB"/>
    <a:srgbClr val="FFD268"/>
    <a:srgbClr val="E7F6FF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3792" autoAdjust="0"/>
  </p:normalViewPr>
  <p:slideViewPr>
    <p:cSldViewPr snapToGrid="0">
      <p:cViewPr varScale="1">
        <p:scale>
          <a:sx n="81" d="100"/>
          <a:sy n="81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506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1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76756ED-3D69-09E9-0441-DE17915DF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3EFA8DC2-90D8-41D9-9EFF-EC04E388EAC2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C37FEAC-01EF-ADB7-941F-52B94B8BE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89D8DD06-54E2-1E30-6A06-125FBCE14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07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11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62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424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508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788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180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97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7BFD-D120-A056-B44E-03483C218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682D8-5FB7-AA73-F8B1-1D3D59989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2F0D0-C599-B8B5-517A-FD02561F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3A850-E7FC-B850-4A20-C3134E32C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152C6-004C-74A3-2405-015368E5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1320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294-CD16-E5C5-2226-D46791E09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B1A43-2FB4-8688-A672-D2168F1F3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102E2-2E7C-DC50-422F-A56DAD7D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C9503-7586-39BE-5850-2E0EBE55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02154-2BE1-6F21-DF02-9D1DB4C4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617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B0EA74-98B0-6FF3-9C4A-4C823899D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0636-4040-79C2-F441-F2E8BE577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83F93-55F3-3E04-A9CD-2E4BE47E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185E7-EEAE-9194-235E-C660A4B09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91246-2ED8-4547-FDB1-3F7FF2C7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926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E4517-F7BE-475A-BACA-E364026622AB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EA6D-58D8-42AE-9683-5B6C09E0B5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926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7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02B2FB-AB3E-2BE5-823E-6BCDB84612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29B494-8521-42A5-6A4E-A7D343D38F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AAF71A-CB83-1539-B190-9D17DFCF7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1D8C2-8A94-44B6-A52F-D69ACD3C7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939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56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1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60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3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81BC-A759-2B23-F374-9E4B5256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F0DEC-2751-3063-9AE6-B599E062C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58FCA-F7A3-B47F-FDEC-335DA4933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18A6-5B30-332D-200B-ABDE3D4C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CDFF-3FFD-5F71-DD86-5870D20E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1395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65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8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3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0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1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11F9-8005-8094-1E6C-952CB5B9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28EE-E223-8088-3358-B5BCA6A4E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E1C70-0D0C-4E41-98A2-274EC2D4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B7D1D-CBA4-3628-D4AA-EB9408C0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677CC-C49D-2B06-9CF9-6AB4E4A0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812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9DDA-9636-0E63-E939-28A7C00F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CD2C-1D70-BB0E-95F9-253625DC0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37639-5150-9442-81A9-27A8C57AA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746E3-CDD3-D5FC-4254-37B12101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5A2D2-E586-5338-DC79-9B181563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BDD59-3589-CA71-E7DB-1E0C1301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531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2E2D-AC55-ECE7-F06C-E06F5B5B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23538-D2C2-AC8B-B0EB-9A36D941B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E6F89-273E-37F2-3E56-D5E125F4E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B4DA0-8DB3-9BEF-F6C4-823D10A52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A960D-9EFA-C9EA-3C6F-4A8B36B03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3F7BD-DA8B-30A9-8BB6-B1F0BED6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94B978-CABC-DC9D-182C-4B2E2B4D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912AEE-BA61-1B84-881B-0AB0EE15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615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3931-83FD-E757-D514-11F98D9D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0DC28B-B8FF-9AF4-71E6-8C4F9C513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09776-CB43-2BE9-F23D-2873D07F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D4015-30B0-9352-0859-843F3CA8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928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13745-87F0-103C-BF5E-091AD35D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69A91-349F-F18C-7923-293D0DED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DC96A-7A7E-8855-1E2E-160968BD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832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4ECB-A21F-2CB6-9533-01BD002D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98D42-641C-F855-28AF-B08E0605A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DC44A-E7CC-0048-9C7E-67A321210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1513E-8AC0-8773-A1BD-326279E29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6C638-9DE2-39B3-F313-A2C8073E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35C8-A332-FD04-441E-67A27A64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352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B51C-07B1-2E36-5A80-FE800DF7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0A3C-FCFB-E1F4-9EC5-B2799D7F4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228A3-C991-2B8E-AE84-B04C4C2E5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234EF-9D86-D58D-B968-2DF1352F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ED176-9B54-24B7-77A1-8244890F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97EE6-E5A1-1E29-0E6C-AEDC637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334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764D3-195F-1E1E-AF4B-33990508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E413B-4B73-F00A-25F1-D2C3ABD14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75F9C-B788-E954-E975-B02430F90A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4E1BA-5D4F-4C04-BBBD-1C92FB832117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52E26-7F45-8190-0361-94E2ACDE1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792F3-CEA1-8CBE-2D4D-0469260E5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EB571-4E68-48A1-87EE-66AB10326D8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67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5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glitter-graphics.com/" TargetMode="Externa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166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ĐO LƯỜNG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(TIẾP THEO)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93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3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1B750-6953-4778-9454-4DEBAB75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9FF6BDD-615E-B733-7470-F2A1E8688B83}"/>
              </a:ext>
            </a:extLst>
          </p:cNvPr>
          <p:cNvSpPr/>
          <p:nvPr/>
        </p:nvSpPr>
        <p:spPr>
          <a:xfrm>
            <a:off x="1307757" y="778476"/>
            <a:ext cx="9576486" cy="37193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sz="3600" b="0" i="0" u="sng">
                <a:solidFill>
                  <a:srgbClr val="000000"/>
                </a:solidFill>
                <a:effectLst/>
                <a:latin typeface="+mj-lt"/>
              </a:rPr>
              <a:t>Bài 3</a:t>
            </a:r>
          </a:p>
          <a:p>
            <a:pPr algn="l"/>
            <a:r>
              <a:rPr lang="vi-VN" sz="3600" b="0" i="0">
                <a:solidFill>
                  <a:srgbClr val="FF0000"/>
                </a:solidFill>
                <a:effectLst/>
                <a:latin typeface="+mj-lt"/>
              </a:rPr>
              <a:t>Năm xảy ra mỗi sự kiện dưới đây thuộc thế kỉ nào?</a:t>
            </a:r>
          </a:p>
          <a:p>
            <a:pPr algn="l"/>
            <a:r>
              <a:rPr lang="vi-VN" sz="3600" b="0" i="0">
                <a:solidFill>
                  <a:srgbClr val="FF0000"/>
                </a:solidFill>
                <a:effectLst/>
                <a:latin typeface="+mj-lt"/>
              </a:rPr>
              <a:t>a) Hồ Quý Ly lên ngôi Hoàng đế năm 1400.</a:t>
            </a:r>
          </a:p>
          <a:p>
            <a:pPr algn="l"/>
            <a:r>
              <a:rPr lang="vi-VN" sz="3600" b="0" i="0">
                <a:solidFill>
                  <a:srgbClr val="FF0000"/>
                </a:solidFill>
                <a:effectLst/>
                <a:latin typeface="+mj-lt"/>
              </a:rPr>
              <a:t>b) Mạng In-tơ-nét (Internet) ra đời năm 1983.</a:t>
            </a:r>
          </a:p>
          <a:p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5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1B750-6953-4778-9454-4DEBAB759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9FF6BDD-615E-B733-7470-F2A1E8688B83}"/>
              </a:ext>
            </a:extLst>
          </p:cNvPr>
          <p:cNvSpPr/>
          <p:nvPr/>
        </p:nvSpPr>
        <p:spPr>
          <a:xfrm>
            <a:off x="1307757" y="778476"/>
            <a:ext cx="9576486" cy="37193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vi-VN" sz="3600" b="0" i="0" u="sng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endParaRPr lang="vi-VN" sz="3600" u="sng">
              <a:solidFill>
                <a:srgbClr val="000000"/>
              </a:solidFill>
              <a:latin typeface="+mj-lt"/>
            </a:endParaRPr>
          </a:p>
          <a:p>
            <a:pPr algn="l"/>
            <a:endParaRPr lang="vi-VN" sz="3600" b="0" i="0" u="sng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3600" b="0" i="0" u="sng">
                <a:solidFill>
                  <a:srgbClr val="000000"/>
                </a:solidFill>
                <a:effectLst/>
                <a:latin typeface="+mj-lt"/>
              </a:rPr>
              <a:t>Bài 3</a:t>
            </a:r>
          </a:p>
          <a:p>
            <a:pPr algn="l"/>
            <a:r>
              <a:rPr lang="vi-VN" sz="3600" b="0" i="0">
                <a:solidFill>
                  <a:srgbClr val="000000"/>
                </a:solidFill>
                <a:effectLst/>
                <a:latin typeface="+mj-lt"/>
              </a:rPr>
              <a:t>a) Hồ Quý Ly lên ngôi Hoàng đế năm 1400 thuộc thể kỉ XIV</a:t>
            </a:r>
          </a:p>
          <a:p>
            <a:pPr algn="l"/>
            <a:r>
              <a:rPr lang="vi-VN" sz="3600" b="0" i="0">
                <a:solidFill>
                  <a:srgbClr val="000000"/>
                </a:solidFill>
                <a:effectLst/>
                <a:latin typeface="+mj-lt"/>
              </a:rPr>
              <a:t>b) Mạng In-tơ-nét (Internet) ra đời năm 1983 thuộc thế kỉ XX</a:t>
            </a:r>
          </a:p>
          <a:p>
            <a:r>
              <a:rPr lang="vi-VN" sz="36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6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36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36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ED50-7C09-4FAD-8308-FBD900CE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5B32F1D4-0879-4C0F-B31D-3AF72375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665185"/>
            <a:ext cx="5023820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E5C959F-9E0E-80AD-50F1-730AEF796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543" y="3605184"/>
            <a:ext cx="6388287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     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844A8C6-B8A8-12F8-EDDF-7D3186716436}"/>
              </a:ext>
            </a:extLst>
          </p:cNvPr>
          <p:cNvSpPr txBox="1"/>
          <p:nvPr/>
        </p:nvSpPr>
        <p:spPr>
          <a:xfrm>
            <a:off x="1227438" y="1404581"/>
            <a:ext cx="973712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Số?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Một vườn rau có hình dạng và kích thước như hình bên: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vi-VN" sz="2800">
              <a:solidFill>
                <a:srgbClr val="000000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vi-VN" sz="2800">
              <a:solidFill>
                <a:srgbClr val="000000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        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a) Diện tích vườn rau là ? m</a:t>
            </a:r>
            <a:r>
              <a:rPr kumimoji="0" lang="vi-VN" altLang="vi-VN" sz="2800" b="0" i="0" u="none" strike="noStrike" cap="none" normalizeH="0" baseline="3000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2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b) Trung bình mỗi mét vuông của mảnh vườn thu hoạch được 8 kg rau. Vậy cả vườn thu hoạch được ? tạ rau.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33257D-07CB-13F2-35DF-3F5514881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35" y="2310714"/>
            <a:ext cx="2847975" cy="21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ED50-7C09-4FAD-8308-FBD900CE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5B32F1D4-0879-4C0F-B31D-3AF72375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665185"/>
            <a:ext cx="5023820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4C84CD-96DF-895D-977D-8AD3E3E4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532" y="1096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Chia mảnh vườn thành hai hình nhỏ:</a:t>
            </a:r>
            <a:endParaRPr kumimoji="0" lang="vi-VN" altLang="vi-VN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r>
              <a:rPr kumimoji="0" lang="vi-VN" altLang="vi-VN" sz="15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9CF8EA4-335D-F0FF-0322-F8BEDD23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73" y="2177454"/>
            <a:ext cx="5968313" cy="31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B4EAB53-2D80-4E03-8B09-AD3C1835E4B1}"/>
              </a:ext>
            </a:extLst>
          </p:cNvPr>
          <p:cNvSpPr/>
          <p:nvPr/>
        </p:nvSpPr>
        <p:spPr>
          <a:xfrm>
            <a:off x="2125362" y="1329211"/>
            <a:ext cx="7660322" cy="6382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Chia mảnh vườn thành hai hình nhỏ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0ED50-7C09-4FAD-8308-FBD900CE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5B32F1D4-0879-4C0F-B31D-3AF723753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665185"/>
            <a:ext cx="5023820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Bài 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E5C959F-9E0E-80AD-50F1-730AEF796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543" y="3605184"/>
            <a:ext cx="6388287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     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844A8C6-B8A8-12F8-EDDF-7D3186716436}"/>
              </a:ext>
            </a:extLst>
          </p:cNvPr>
          <p:cNvSpPr txBox="1"/>
          <p:nvPr/>
        </p:nvSpPr>
        <p:spPr>
          <a:xfrm>
            <a:off x="1227438" y="1404581"/>
            <a:ext cx="973712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Diện tích hình vuông là: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    15 x 15 = 225 (m</a:t>
            </a:r>
            <a:r>
              <a:rPr lang="vi-VN" sz="2800" b="0" i="0" baseline="3000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Diện tích hình chữ nhật là: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    45 x 25 = 1125 (m</a:t>
            </a:r>
            <a:r>
              <a:rPr lang="vi-VN" sz="2800" b="0" i="0" baseline="3000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Diện tích vườn rau là: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    225 + 1 125 = 1 350 (m</a:t>
            </a:r>
            <a:r>
              <a:rPr lang="vi-VN" sz="2800" b="0" i="0" baseline="3000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b) Cả vườn thu hoạch được số tạ rau là: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     1350 x 8 = 10 800 (kg)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    10 800 kg = 108 tạ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     Đáp số: a) 1350 m</a:t>
            </a:r>
            <a:r>
              <a:rPr lang="vi-VN" sz="2800" b="0" i="0" baseline="30000">
                <a:solidFill>
                  <a:srgbClr val="000000"/>
                </a:solidFill>
                <a:effectLst/>
                <a:latin typeface="+mj-lt"/>
              </a:rPr>
              <a:t>2</a:t>
            </a:r>
            <a:endParaRPr lang="vi-VN" sz="2800" b="0" i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endParaRPr kumimoji="0" lang="vi-VN" altLang="vi-VN" sz="2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72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B0390D8-FB00-410D-97CE-1132994935A4}"/>
              </a:ext>
            </a:extLst>
          </p:cNvPr>
          <p:cNvGrpSpPr/>
          <p:nvPr/>
        </p:nvGrpSpPr>
        <p:grpSpPr>
          <a:xfrm>
            <a:off x="380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B679D6-16D8-4B7F-9BF8-F2E01A9AA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00211AB6-D7A9-40F5-9D99-D59847D8C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994C2EB2-4FAA-45CC-94F4-A87AFF1D3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E8A98CEC-106B-4A13-80A7-79A1BCCE4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15707" y="2549891"/>
            <a:ext cx="7360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VẬN</a:t>
            </a:r>
            <a:r>
              <a:rPr kumimoji="0" lang="en-US" altLang="zh-CN" sz="9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  <a:cs typeface="+mn-cs"/>
              </a:rPr>
              <a:t> DỤNG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52AEB-CB8A-481F-AF31-15342D6E7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D6722CD-8BFA-E0A5-3609-CB2B03DFE114}"/>
              </a:ext>
            </a:extLst>
          </p:cNvPr>
          <p:cNvSpPr/>
          <p:nvPr/>
        </p:nvSpPr>
        <p:spPr>
          <a:xfrm>
            <a:off x="1050324" y="803189"/>
            <a:ext cx="10466173" cy="262581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FF0000"/>
                </a:solidFill>
                <a:latin typeface="+mj-lt"/>
              </a:rPr>
              <a:t>Hai thùng nước đựng tất cả 240l�. Thùng thứ nhất đựng ít hơn thùng thứ hai 20l� nước. Hỏi mỗi thùng đựng bao nhiêu lít nước?</a:t>
            </a:r>
            <a:br>
              <a:rPr lang="vi-VN" sz="3200">
                <a:solidFill>
                  <a:srgbClr val="FF0000"/>
                </a:solidFill>
                <a:latin typeface="+mj-lt"/>
              </a:rPr>
            </a:br>
            <a:r>
              <a:rPr lang="vi-VN" sz="3200">
                <a:latin typeface="+mj-lt"/>
              </a:rPr>
              <a:t/>
            </a:r>
            <a:br>
              <a:rPr lang="vi-VN" sz="3200">
                <a:latin typeface="+mj-lt"/>
              </a:rPr>
            </a:br>
            <a:endParaRPr lang="vi-VN" sz="3200" b="0" i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E1AA6517-233F-C2E1-9E33-1D9B08A279D6}"/>
              </a:ext>
            </a:extLst>
          </p:cNvPr>
          <p:cNvSpPr/>
          <p:nvPr/>
        </p:nvSpPr>
        <p:spPr>
          <a:xfrm>
            <a:off x="1050324" y="3682314"/>
            <a:ext cx="10676238" cy="29100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 thứ hai đựng được số lít nước là: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(240 + 20) : 2 = 130  (l�)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 thứ nhất đựng được số lít nước là: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– 130 = 110 (l�)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thùng thứ nhất 110 l� ; thùng thứ hai 130 l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6961810" y="2440773"/>
            <a:ext cx="3583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Củng</a:t>
            </a:r>
            <a:r>
              <a:rPr lang="en-US" altLang="zh-C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仓耳玄三M W05" panose="02020400000000000000" pitchFamily="18" charset="-122"/>
              </a:rPr>
              <a:t>cố</a:t>
            </a:r>
            <a:endParaRPr lang="zh-CN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4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>
            <a:extLst>
              <a:ext uri="{FF2B5EF4-FFF2-40B4-BE49-F238E27FC236}">
                <a16:creationId xmlns:a16="http://schemas.microsoft.com/office/drawing/2014/main" id="{421A11EB-CF68-BB2D-BC77-A176625D7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58851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Trß</a:t>
            </a:r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ch¬i</a:t>
            </a:r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Ai 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nhanh</a:t>
            </a:r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, Ai ®</a:t>
            </a:r>
            <a:r>
              <a:rPr lang="en-US" alt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itchFamily="34" charset="0"/>
              </a:rPr>
              <a:t>óng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H" pitchFamily="34" charset="0"/>
            </a:endParaRPr>
          </a:p>
        </p:txBody>
      </p:sp>
      <p:sp>
        <p:nvSpPr>
          <p:cNvPr id="40963" name="Text Box 17">
            <a:extLst>
              <a:ext uri="{FF2B5EF4-FFF2-40B4-BE49-F238E27FC236}">
                <a16:creationId xmlns:a16="http://schemas.microsoft.com/office/drawing/2014/main" id="{99D40FEA-2567-38C0-B381-230F5AC25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76463"/>
            <a:ext cx="89868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</a:rPr>
              <a:t>Nèi c¸c sè ®o ë cét A víi c¸c sè ®o ë cét B cho b»ng nhau:</a:t>
            </a:r>
          </a:p>
        </p:txBody>
      </p:sp>
      <p:sp>
        <p:nvSpPr>
          <p:cNvPr id="40964" name="Text Box 54">
            <a:extLst>
              <a:ext uri="{FF2B5EF4-FFF2-40B4-BE49-F238E27FC236}">
                <a16:creationId xmlns:a16="http://schemas.microsoft.com/office/drawing/2014/main" id="{2A481DBA-0B69-E87B-05F4-B02C44460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971801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A</a:t>
            </a:r>
          </a:p>
        </p:txBody>
      </p:sp>
      <p:sp>
        <p:nvSpPr>
          <p:cNvPr id="40965" name="Text Box 55">
            <a:extLst>
              <a:ext uri="{FF2B5EF4-FFF2-40B4-BE49-F238E27FC236}">
                <a16:creationId xmlns:a16="http://schemas.microsoft.com/office/drawing/2014/main" id="{833CB10A-BF3F-8EF1-7E3B-22C5AE4F5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048001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B</a:t>
            </a:r>
          </a:p>
        </p:txBody>
      </p:sp>
      <p:sp>
        <p:nvSpPr>
          <p:cNvPr id="40966" name="Text Box 56">
            <a:extLst>
              <a:ext uri="{FF2B5EF4-FFF2-40B4-BE49-F238E27FC236}">
                <a16:creationId xmlns:a16="http://schemas.microsoft.com/office/drawing/2014/main" id="{1FDB4DE8-47D2-2706-1F44-3B94DCCC0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814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480 phót</a:t>
            </a:r>
          </a:p>
        </p:txBody>
      </p:sp>
      <p:sp>
        <p:nvSpPr>
          <p:cNvPr id="40967" name="Text Box 58">
            <a:extLst>
              <a:ext uri="{FF2B5EF4-FFF2-40B4-BE49-F238E27FC236}">
                <a16:creationId xmlns:a16="http://schemas.microsoft.com/office/drawing/2014/main" id="{66637D9B-2BD4-17F0-4674-FDBF6B13A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8" y="5334001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1500 n¨m</a:t>
            </a:r>
          </a:p>
        </p:txBody>
      </p:sp>
      <p:sp>
        <p:nvSpPr>
          <p:cNvPr id="40968" name="Text Box 59">
            <a:extLst>
              <a:ext uri="{FF2B5EF4-FFF2-40B4-BE49-F238E27FC236}">
                <a16:creationId xmlns:a16="http://schemas.microsoft.com/office/drawing/2014/main" id="{B01FE42D-6CEE-1A00-DA5A-E8522D138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88" y="4138613"/>
            <a:ext cx="23860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4 phót 16 gi©y</a:t>
            </a:r>
          </a:p>
        </p:txBody>
      </p:sp>
      <p:sp>
        <p:nvSpPr>
          <p:cNvPr id="40969" name="Text Box 60">
            <a:extLst>
              <a:ext uri="{FF2B5EF4-FFF2-40B4-BE49-F238E27FC236}">
                <a16:creationId xmlns:a16="http://schemas.microsoft.com/office/drawing/2014/main" id="{2D3D5612-A74C-FDE2-F063-A650307EF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5938838"/>
            <a:ext cx="2362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9 n¨m 7 th¸ng</a:t>
            </a:r>
          </a:p>
        </p:txBody>
      </p:sp>
      <p:sp>
        <p:nvSpPr>
          <p:cNvPr id="40970" name="Text Box 61">
            <a:extLst>
              <a:ext uri="{FF2B5EF4-FFF2-40B4-BE49-F238E27FC236}">
                <a16:creationId xmlns:a16="http://schemas.microsoft.com/office/drawing/2014/main" id="{4B297412-0CE1-01EC-A6F4-05D70AC3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1888" y="3581401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256 gi©y</a:t>
            </a:r>
          </a:p>
        </p:txBody>
      </p:sp>
      <p:sp>
        <p:nvSpPr>
          <p:cNvPr id="40971" name="Text Box 62">
            <a:extLst>
              <a:ext uri="{FF2B5EF4-FFF2-40B4-BE49-F238E27FC236}">
                <a16:creationId xmlns:a16="http://schemas.microsoft.com/office/drawing/2014/main" id="{2E3BE9B8-3ADC-B186-A8B5-DACFDD5BD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975" y="59436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8 giê</a:t>
            </a:r>
          </a:p>
        </p:txBody>
      </p:sp>
      <p:sp>
        <p:nvSpPr>
          <p:cNvPr id="40972" name="Text Box 63">
            <a:extLst>
              <a:ext uri="{FF2B5EF4-FFF2-40B4-BE49-F238E27FC236}">
                <a16:creationId xmlns:a16="http://schemas.microsoft.com/office/drawing/2014/main" id="{A0DF0D7F-F6A2-3327-B3BF-46CE95265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5338763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15 thÕ kØ</a:t>
            </a:r>
          </a:p>
        </p:txBody>
      </p:sp>
      <p:sp>
        <p:nvSpPr>
          <p:cNvPr id="40973" name="Text Box 64">
            <a:extLst>
              <a:ext uri="{FF2B5EF4-FFF2-40B4-BE49-F238E27FC236}">
                <a16:creationId xmlns:a16="http://schemas.microsoft.com/office/drawing/2014/main" id="{23EBB109-FD0B-386F-823D-C15137476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450" y="4724401"/>
            <a:ext cx="2114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115 th¸ng</a:t>
            </a:r>
          </a:p>
        </p:txBody>
      </p:sp>
      <p:sp>
        <p:nvSpPr>
          <p:cNvPr id="40974" name="Text Box 65">
            <a:extLst>
              <a:ext uri="{FF2B5EF4-FFF2-40B4-BE49-F238E27FC236}">
                <a16:creationId xmlns:a16="http://schemas.microsoft.com/office/drawing/2014/main" id="{7AF8036D-0084-031B-8D29-459E79E74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191001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20 phót</a:t>
            </a:r>
          </a:p>
        </p:txBody>
      </p:sp>
      <p:sp>
        <p:nvSpPr>
          <p:cNvPr id="40975" name="Rectangle 67">
            <a:extLst>
              <a:ext uri="{FF2B5EF4-FFF2-40B4-BE49-F238E27FC236}">
                <a16:creationId xmlns:a16="http://schemas.microsoft.com/office/drawing/2014/main" id="{520D7573-9905-138F-B122-46EE46D5E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6161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0976" name="Group 68">
            <a:extLst>
              <a:ext uri="{FF2B5EF4-FFF2-40B4-BE49-F238E27FC236}">
                <a16:creationId xmlns:a16="http://schemas.microsoft.com/office/drawing/2014/main" id="{A66FF188-1163-9D10-DCEA-D8B98FFD6C89}"/>
              </a:ext>
            </a:extLst>
          </p:cNvPr>
          <p:cNvGrpSpPr>
            <a:grpSpLocks/>
          </p:cNvGrpSpPr>
          <p:nvPr/>
        </p:nvGrpSpPr>
        <p:grpSpPr bwMode="auto">
          <a:xfrm>
            <a:off x="3733801" y="4648201"/>
            <a:ext cx="1038225" cy="771525"/>
            <a:chOff x="594" y="2919"/>
            <a:chExt cx="654" cy="486"/>
          </a:xfrm>
        </p:grpSpPr>
        <p:sp>
          <p:nvSpPr>
            <p:cNvPr id="40983" name="Text Box 57">
              <a:extLst>
                <a:ext uri="{FF2B5EF4-FFF2-40B4-BE49-F238E27FC236}">
                  <a16:creationId xmlns:a16="http://schemas.microsoft.com/office/drawing/2014/main" id="{527E86C9-9B12-4042-A262-5BE7F01E9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" y="2961"/>
              <a:ext cx="65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    giê</a:t>
              </a:r>
            </a:p>
          </p:txBody>
        </p:sp>
        <p:graphicFrame>
          <p:nvGraphicFramePr>
            <p:cNvPr id="40984" name="Object 66">
              <a:extLst>
                <a:ext uri="{FF2B5EF4-FFF2-40B4-BE49-F238E27FC236}">
                  <a16:creationId xmlns:a16="http://schemas.microsoft.com/office/drawing/2014/main" id="{61D5D41D-B57F-7C79-0FCD-FA0D292BFB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2" y="2919"/>
            <a:ext cx="240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Equation" r:id="rId4" imgW="139639" imgH="393529" progId="Equation.3">
                    <p:embed/>
                  </p:oleObj>
                </mc:Choice>
                <mc:Fallback>
                  <p:oleObj name="Equation" r:id="rId4" imgW="139639" imgH="393529" progId="Equation.3">
                    <p:embed/>
                    <p:pic>
                      <p:nvPicPr>
                        <p:cNvPr id="40984" name="Object 66">
                          <a:extLst>
                            <a:ext uri="{FF2B5EF4-FFF2-40B4-BE49-F238E27FC236}">
                              <a16:creationId xmlns:a16="http://schemas.microsoft.com/office/drawing/2014/main" id="{61D5D41D-B57F-7C79-0FCD-FA0D292BFB8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2" y="2919"/>
                          <a:ext cx="240" cy="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597" name="Line 69">
            <a:extLst>
              <a:ext uri="{FF2B5EF4-FFF2-40B4-BE49-F238E27FC236}">
                <a16:creationId xmlns:a16="http://schemas.microsoft.com/office/drawing/2014/main" id="{E376AF51-79B8-A9D4-4D9E-B0BDF0DAFD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886200"/>
            <a:ext cx="2590800" cy="2362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598" name="Line 70">
            <a:extLst>
              <a:ext uri="{FF2B5EF4-FFF2-40B4-BE49-F238E27FC236}">
                <a16:creationId xmlns:a16="http://schemas.microsoft.com/office/drawing/2014/main" id="{6EA804E4-8A0A-FA82-9EBC-DB555E1AFA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3886200"/>
            <a:ext cx="2667000" cy="533400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599" name="Line 71">
            <a:extLst>
              <a:ext uri="{FF2B5EF4-FFF2-40B4-BE49-F238E27FC236}">
                <a16:creationId xmlns:a16="http://schemas.microsoft.com/office/drawing/2014/main" id="{5871C8DA-14B6-4634-A71B-CEF32831AF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419600"/>
            <a:ext cx="2743200" cy="5334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600" name="Line 72">
            <a:extLst>
              <a:ext uri="{FF2B5EF4-FFF2-40B4-BE49-F238E27FC236}">
                <a16:creationId xmlns:a16="http://schemas.microsoft.com/office/drawing/2014/main" id="{4F384B5D-88D0-D20C-0189-C53C435443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5638800"/>
            <a:ext cx="2590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601" name="Line 73">
            <a:extLst>
              <a:ext uri="{FF2B5EF4-FFF2-40B4-BE49-F238E27FC236}">
                <a16:creationId xmlns:a16="http://schemas.microsoft.com/office/drawing/2014/main" id="{127A00A6-8FBE-830D-09E7-5AE4ECB21C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5029200"/>
            <a:ext cx="2667000" cy="12192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0982" name="Picture 8" descr="1174645oad7z9n2ir">
            <a:hlinkClick r:id="rId6"/>
            <a:extLst>
              <a:ext uri="{FF2B5EF4-FFF2-40B4-BE49-F238E27FC236}">
                <a16:creationId xmlns:a16="http://schemas.microsoft.com/office/drawing/2014/main" id="{ECE3FECA-D64B-419B-6F28-1F58A5695A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465764"/>
            <a:ext cx="198120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5665E9-012B-4EA7-82A4-11A23C1AAACE}"/>
              </a:ext>
            </a:extLst>
          </p:cNvPr>
          <p:cNvGrpSpPr/>
          <p:nvPr/>
        </p:nvGrpSpPr>
        <p:grpSpPr>
          <a:xfrm>
            <a:off x="76199" y="0"/>
            <a:ext cx="12115801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85C6D7-3DBF-490B-BDFB-943B6421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31FB92C7-D7D5-429B-A947-D9FC9FC95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078F5A3B-CD26-463E-AE8C-06D0ED8AA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1EC53079-C3BF-46A6-892D-6BBA0E7D4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395940" y="2121770"/>
            <a:ext cx="7360584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</a:rPr>
              <a:t>CHÚC</a:t>
            </a:r>
            <a:r>
              <a:rPr kumimoji="0" lang="en-US" altLang="zh-CN" sz="8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包图小白体" panose="02010601030101010101" pitchFamily="2" charset="-122"/>
              </a:rPr>
              <a:t> CÁC 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HỌC</a:t>
            </a:r>
            <a:r>
              <a:rPr lang="en-US" altLang="zh-CN" sz="8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包图小白体" panose="02010601030101010101" pitchFamily="2" charset="-122"/>
              </a:rPr>
              <a:t> TỐT!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3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6DC7-F69C-47AE-9CB1-9EF57E2F8542}"/>
              </a:ext>
            </a:extLst>
          </p:cNvPr>
          <p:cNvGrpSpPr/>
          <p:nvPr/>
        </p:nvGrpSpPr>
        <p:grpSpPr>
          <a:xfrm>
            <a:off x="761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CF0B5-4B79-467C-81F9-6768F6A3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59C27A8A-24CD-4940-9AFC-4C441503E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3B9FC48-FCAC-4C93-BCF9-2DBDBEC2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9EEECF0D-FC31-4FA4-837F-78DB3ACD8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53720" y="1833617"/>
            <a:ext cx="7360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包图小白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6DC7-F69C-47AE-9CB1-9EF57E2F8542}"/>
              </a:ext>
            </a:extLst>
          </p:cNvPr>
          <p:cNvGrpSpPr/>
          <p:nvPr/>
        </p:nvGrpSpPr>
        <p:grpSpPr>
          <a:xfrm>
            <a:off x="761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CF0B5-4B79-467C-81F9-6768F6A3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59C27A8A-24CD-4940-9AFC-4C441503E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3B9FC48-FCAC-4C93-BCF9-2DBDBEC2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9EEECF0D-FC31-4FA4-837F-78DB3ACD8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44220" y="1075593"/>
            <a:ext cx="7360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9600" b="1">
                <a:solidFill>
                  <a:srgbClr val="0000FF"/>
                </a:solidFill>
              </a:rPr>
              <a:t>Nhắc lại các đơn vị đo lường đã học</a:t>
            </a:r>
          </a:p>
        </p:txBody>
      </p:sp>
    </p:spTree>
    <p:extLst>
      <p:ext uri="{BB962C8B-B14F-4D97-AF65-F5344CB8AC3E}">
        <p14:creationId xmlns:p14="http://schemas.microsoft.com/office/powerpoint/2010/main" val="22677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47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Thứ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ngày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tháng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 </a:t>
            </a:r>
            <a:r>
              <a:rPr kumimoji="0" lang="en-US" sz="4800" b="1" i="0" u="none" strike="noStrike" kern="1200" cap="none" spc="2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năm</a:t>
            </a: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200">
                <a:solidFill>
                  <a:srgbClr val="FFFFFF"/>
                </a:solidFill>
                <a:latin typeface="Fujiyama" pitchFamily="50" charset="0"/>
              </a:rPr>
              <a:t>Tiết 166</a:t>
            </a:r>
            <a:endParaRPr kumimoji="0" lang="en-US" sz="4800" b="1" i="0" u="none" strike="noStrike" kern="1200" cap="none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yama" pitchFamily="50" charset="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jiyama" pitchFamily="50" charset="0"/>
                <a:cs typeface="+mn-cs"/>
              </a:rPr>
              <a:t>Ôn tập về </a:t>
            </a:r>
            <a:r>
              <a:rPr lang="en-US" sz="4800" b="1" spc="200">
                <a:solidFill>
                  <a:srgbClr val="FFFFFF"/>
                </a:solidFill>
                <a:latin typeface="Fujiyama" pitchFamily="50" charset="0"/>
              </a:rPr>
              <a:t>đo lường (tiếp theo)</a:t>
            </a:r>
            <a:endParaRPr kumimoji="0" lang="en-US" sz="4800" b="1" i="0" u="none" strike="noStrike" kern="1200" cap="none" spc="2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jiyama" pitchFamily="50" charset="0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30E020D-51BB-E44B-5488-930538B4D14E}"/>
              </a:ext>
            </a:extLst>
          </p:cNvPr>
          <p:cNvSpPr/>
          <p:nvPr/>
        </p:nvSpPr>
        <p:spPr>
          <a:xfrm>
            <a:off x="1631092" y="4263081"/>
            <a:ext cx="9724767" cy="218714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R="137795" lvl="0" algn="just">
              <a:lnSpc>
                <a:spcPct val="105000"/>
              </a:lnSpc>
              <a:spcBef>
                <a:spcPts val="23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107950" algn="l"/>
              </a:tabLst>
            </a:pPr>
            <a:r>
              <a:rPr lang="en-US" sz="1800" i="1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Mục tiêu:</a:t>
            </a:r>
          </a:p>
          <a:p>
            <a:pPr marL="342900" marR="137795" lvl="0" indent="-342900" algn="just">
              <a:lnSpc>
                <a:spcPct val="105000"/>
              </a:lnSpc>
              <a:spcBef>
                <a:spcPts val="235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Myriad Pro"/>
              <a:buChar char="–"/>
              <a:tabLst>
                <a:tab pos="107950" algn="l"/>
              </a:tabLst>
            </a:pPr>
            <a:r>
              <a:rPr lang="en-US" sz="1800" i="1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Thực hiện được chuyển đổi đơn vị đo, tính</a:t>
            </a:r>
            <a:r>
              <a:rPr lang="en-US" sz="1800" i="1" spc="-20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toán trên các số đo diện tích, khối lượng,</a:t>
            </a:r>
            <a:r>
              <a:rPr lang="en-US" sz="1800" i="1" spc="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thời</a:t>
            </a:r>
            <a:r>
              <a:rPr lang="en-US" sz="1800" i="1" spc="-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gian và dung tích.</a:t>
            </a:r>
            <a:endParaRPr lang="vi-VN" sz="1800">
              <a:effectLst/>
              <a:latin typeface="Myriad Pro"/>
              <a:ea typeface="Myriad Pro"/>
              <a:cs typeface="Myriad Pro"/>
            </a:endParaRPr>
          </a:p>
          <a:p>
            <a:r>
              <a:rPr lang="en-US" sz="1800" i="1" spc="-2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- Vận</a:t>
            </a:r>
            <a:r>
              <a:rPr lang="en-US" sz="1800" i="1" spc="-5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dụng</a:t>
            </a:r>
            <a:r>
              <a:rPr lang="en-US" sz="1800" i="1" spc="-5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giải</a:t>
            </a:r>
            <a:r>
              <a:rPr lang="en-US" sz="1800" i="1" spc="-5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quyết</a:t>
            </a:r>
            <a:r>
              <a:rPr lang="en-US" sz="1800" i="1" spc="-4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vấn</a:t>
            </a:r>
            <a:r>
              <a:rPr lang="en-US" sz="1800" i="1" spc="-5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đề</a:t>
            </a:r>
            <a:r>
              <a:rPr lang="en-US" sz="1800" i="1" spc="-5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trong</a:t>
            </a:r>
            <a:r>
              <a:rPr lang="en-US" sz="1800" i="1" spc="-45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thực</a:t>
            </a:r>
            <a:r>
              <a:rPr lang="en-US" sz="1800" i="1" spc="-5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 </a:t>
            </a:r>
            <a:r>
              <a:rPr lang="en-US" sz="1800" i="1" spc="-20">
                <a:solidFill>
                  <a:srgbClr val="231F20"/>
                </a:solidFill>
                <a:effectLst/>
                <a:latin typeface="Myriad Pro"/>
                <a:ea typeface="Myriad Pro"/>
                <a:cs typeface="Myriad Pro"/>
              </a:rPr>
              <a:t>tiễn.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6DC7-F69C-47AE-9CB1-9EF57E2F8542}"/>
              </a:ext>
            </a:extLst>
          </p:cNvPr>
          <p:cNvGrpSpPr/>
          <p:nvPr/>
        </p:nvGrpSpPr>
        <p:grpSpPr>
          <a:xfrm>
            <a:off x="76199" y="0"/>
            <a:ext cx="12232652" cy="6858000"/>
            <a:chOff x="76199" y="0"/>
            <a:chExt cx="1223265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CF0B5-4B79-467C-81F9-6768F6A3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" y="0"/>
              <a:ext cx="12115801" cy="685800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59C27A8A-24CD-4940-9AFC-4C441503E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7" t="25408" r="59513" b="54148"/>
            <a:stretch/>
          </p:blipFill>
          <p:spPr>
            <a:xfrm rot="19944981">
              <a:off x="295144" y="314146"/>
              <a:ext cx="1859281" cy="140208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3B9FC48-FCAC-4C93-BCF9-2DBDBEC2A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64" t="56728" r="26706" b="20663"/>
            <a:stretch/>
          </p:blipFill>
          <p:spPr>
            <a:xfrm>
              <a:off x="8799363" y="5063271"/>
              <a:ext cx="1868993" cy="1550591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9EEECF0D-FC31-4FA4-837F-78DB3ACD8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0" t="50973" r="50166" b="24507"/>
            <a:stretch/>
          </p:blipFill>
          <p:spPr>
            <a:xfrm rot="2598415">
              <a:off x="9975033" y="2753017"/>
              <a:ext cx="2333818" cy="1705431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453720" y="1833617"/>
            <a:ext cx="7360584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9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 HÀNH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9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rPr>
              <a:t> TẬP</a:t>
            </a:r>
            <a:endParaRPr kumimoji="0" lang="zh-CN" alt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包图小白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>
            <a:extLst>
              <a:ext uri="{FF2B5EF4-FFF2-40B4-BE49-F238E27FC236}">
                <a16:creationId xmlns:a16="http://schemas.microsoft.com/office/drawing/2014/main" id="{77097793-A0C3-4A5D-89B1-FC5B4F228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81" y="390525"/>
            <a:ext cx="10909640" cy="15103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SỐ ?</a:t>
            </a: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F7E184-1856-311E-666C-E189AFEE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1" y="1754659"/>
            <a:ext cx="10908632" cy="41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8138A603-12BE-7743-9EC3-E020BEC58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81" y="542925"/>
            <a:ext cx="10909640" cy="15103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sz="6600" b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ài 1 số?. </a:t>
            </a: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SỐ ?</a:t>
            </a: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80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9" name="Rectangle 2088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Freeform: Shape 2090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77097793-A0C3-4A5D-89B1-FC5B4F228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89" y="242965"/>
            <a:ext cx="10909640" cy="15103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SỐ ?</a:t>
            </a: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93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F7E184-1856-311E-666C-E189AFEE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9" y="2877832"/>
            <a:ext cx="10908632" cy="367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EAEC594-5863-0169-B2AD-EF876AC3721B}"/>
              </a:ext>
            </a:extLst>
          </p:cNvPr>
          <p:cNvSpPr/>
          <p:nvPr/>
        </p:nvSpPr>
        <p:spPr>
          <a:xfrm>
            <a:off x="2125363" y="3410591"/>
            <a:ext cx="543696" cy="982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300</a:t>
            </a:r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6A39351-CE35-87F5-8287-742557191F8F}"/>
              </a:ext>
            </a:extLst>
          </p:cNvPr>
          <p:cNvSpPr/>
          <p:nvPr/>
        </p:nvSpPr>
        <p:spPr>
          <a:xfrm>
            <a:off x="2453867" y="4925712"/>
            <a:ext cx="543696" cy="8448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FEF152F-6D76-28FA-7D72-12F4A4B11DCA}"/>
              </a:ext>
            </a:extLst>
          </p:cNvPr>
          <p:cNvSpPr/>
          <p:nvPr/>
        </p:nvSpPr>
        <p:spPr>
          <a:xfrm>
            <a:off x="5821853" y="3492929"/>
            <a:ext cx="543696" cy="982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240</a:t>
            </a:r>
            <a:endParaRPr lang="vi-VN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6DCD651-D897-6D0F-C18D-11AE55B0DBC0}"/>
              </a:ext>
            </a:extLst>
          </p:cNvPr>
          <p:cNvSpPr/>
          <p:nvPr/>
        </p:nvSpPr>
        <p:spPr>
          <a:xfrm>
            <a:off x="5930536" y="4828010"/>
            <a:ext cx="537043" cy="982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84</a:t>
            </a:r>
            <a:endParaRPr lang="vi-VN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8604517-B9DA-6A22-8D6B-6BAFE91E0D2C}"/>
              </a:ext>
            </a:extLst>
          </p:cNvPr>
          <p:cNvSpPr/>
          <p:nvPr/>
        </p:nvSpPr>
        <p:spPr>
          <a:xfrm>
            <a:off x="9794789" y="3458959"/>
            <a:ext cx="543696" cy="982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72</a:t>
            </a:r>
            <a:endParaRPr lang="vi-VN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0ECBFEE-DD7B-25C4-F0CB-7E424E6D320C}"/>
              </a:ext>
            </a:extLst>
          </p:cNvPr>
          <p:cNvSpPr/>
          <p:nvPr/>
        </p:nvSpPr>
        <p:spPr>
          <a:xfrm>
            <a:off x="9944248" y="4828010"/>
            <a:ext cx="543696" cy="982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25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7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1B389-7434-4690-A2FB-0A28C3E95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99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07" y="715244"/>
            <a:ext cx="117239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AE73F18-04B5-453F-8173-3C8BE99C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298" y="653899"/>
            <a:ext cx="11034709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Bài 2: Tính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BC3319-8CA7-60EC-5681-5AE2C756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81" y="1705845"/>
            <a:ext cx="9638269" cy="468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1B389-7434-4690-A2FB-0A28C3E95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01"/>
            <a:ext cx="12192000" cy="6857143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0945668-23FD-4E4C-BBDD-F9931B499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07" y="715244"/>
            <a:ext cx="1172396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AE73F18-04B5-453F-8173-3C8BE99C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298" y="653899"/>
            <a:ext cx="2640481" cy="7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Bài 2:Tính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568BABF-D9DA-0579-5456-6496BC168A0B}"/>
              </a:ext>
            </a:extLst>
          </p:cNvPr>
          <p:cNvSpPr txBox="1"/>
          <p:nvPr/>
        </p:nvSpPr>
        <p:spPr>
          <a:xfrm>
            <a:off x="518984" y="2105630"/>
            <a:ext cx="10280821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27 dm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+ 50 cm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= 2 700 cm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+ 50 cm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2 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= 2 750 cm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endParaRPr lang="vi-VN" sz="3200" b="0" i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endParaRPr lang="vi-VN" sz="3200" b="0" i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3 920 dm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– 20 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= 3 920 dm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– 2 000 dm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= 1 920 dm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endParaRPr lang="vi-VN" sz="3200" b="0" i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endParaRPr lang="vi-VN" sz="3200" b="0" i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206 dm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2 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x 4 = 824 dm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endParaRPr lang="vi-VN" sz="3200" b="0" i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endParaRPr lang="vi-VN" sz="3200" b="0" i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735 mm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vi-VN" sz="3200" b="0" i="0">
                <a:solidFill>
                  <a:srgbClr val="FF0000"/>
                </a:solidFill>
                <a:effectLst/>
                <a:latin typeface="+mj-lt"/>
              </a:rPr>
              <a:t> : 5 = 147 mm</a:t>
            </a:r>
            <a:r>
              <a:rPr lang="vi-VN" sz="3200" b="0" i="0" baseline="30000">
                <a:solidFill>
                  <a:srgbClr val="FF0000"/>
                </a:solidFill>
                <a:effectLst/>
                <a:latin typeface="+mj-lt"/>
              </a:rPr>
              <a:t>2</a:t>
            </a:r>
            <a:endParaRPr lang="vi-VN" sz="3200" b="0" i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vi-VN" b="0" i="0">
                <a:solidFill>
                  <a:srgbClr val="FF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FF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08785152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361</Words>
  <Application>Microsoft Office PowerPoint</Application>
  <PresentationFormat>Widescreen</PresentationFormat>
  <Paragraphs>112</Paragraphs>
  <Slides>19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Calibri Light</vt:lpstr>
      <vt:lpstr>包图小白体</vt:lpstr>
      <vt:lpstr>Times New Roman</vt:lpstr>
      <vt:lpstr>Tahoma</vt:lpstr>
      <vt:lpstr>Calibri</vt:lpstr>
      <vt:lpstr>等线</vt:lpstr>
      <vt:lpstr>Verdana</vt:lpstr>
      <vt:lpstr>Arial</vt:lpstr>
      <vt:lpstr>Fujiyama</vt:lpstr>
      <vt:lpstr>UTM Showcard</vt:lpstr>
      <vt:lpstr>Myriad Pro</vt:lpstr>
      <vt:lpstr>方正少儿简体</vt:lpstr>
      <vt:lpstr>仓耳玄三M W05</vt:lpstr>
      <vt:lpstr>OpenSans</vt:lpstr>
      <vt:lpstr>.VnTime</vt:lpstr>
      <vt:lpstr>.VnTimeH</vt:lpstr>
      <vt:lpstr>UTM HelvetIns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HẢI YẾN</dc:creator>
  <cp:lastModifiedBy>ADMIN</cp:lastModifiedBy>
  <cp:revision>138</cp:revision>
  <dcterms:created xsi:type="dcterms:W3CDTF">2019-03-29T12:25:33Z</dcterms:created>
  <dcterms:modified xsi:type="dcterms:W3CDTF">2024-04-09T05:58:30Z</dcterms:modified>
</cp:coreProperties>
</file>