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6"/>
  </p:notesMasterIdLst>
  <p:sldIdLst>
    <p:sldId id="256" r:id="rId4"/>
    <p:sldId id="339" r:id="rId5"/>
    <p:sldId id="343" r:id="rId6"/>
    <p:sldId id="347" r:id="rId7"/>
    <p:sldId id="351" r:id="rId8"/>
    <p:sldId id="348" r:id="rId9"/>
    <p:sldId id="352" r:id="rId10"/>
    <p:sldId id="349" r:id="rId11"/>
    <p:sldId id="353" r:id="rId12"/>
    <p:sldId id="354" r:id="rId13"/>
    <p:sldId id="355" r:id="rId14"/>
    <p:sldId id="344" r:id="rId15"/>
    <p:sldId id="356" r:id="rId16"/>
    <p:sldId id="289" r:id="rId17"/>
    <p:sldId id="357" r:id="rId18"/>
    <p:sldId id="359" r:id="rId19"/>
    <p:sldId id="360" r:id="rId20"/>
    <p:sldId id="361" r:id="rId21"/>
    <p:sldId id="362" r:id="rId22"/>
    <p:sldId id="363" r:id="rId23"/>
    <p:sldId id="34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08B54-7D75-4208-B34F-42F47023374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978BD-2DBB-4C1C-9EFA-32CF4E0A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6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4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2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9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3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6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02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8017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6506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4963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808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1550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022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3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73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1079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897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552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3538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39605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3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3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6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2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2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6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790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25189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167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HÌNH HỌC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88047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94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55" y="1543051"/>
            <a:ext cx="3769012" cy="29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33" y="1091290"/>
            <a:ext cx="775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Cho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tứ</a:t>
            </a:r>
            <a:r>
              <a:rPr lang="en-US" sz="3600" b="1" dirty="0"/>
              <a:t> </a:t>
            </a:r>
            <a:r>
              <a:rPr lang="en-US" sz="3600" b="1" dirty="0" err="1"/>
              <a:t>giác</a:t>
            </a:r>
            <a:r>
              <a:rPr lang="en-US" sz="3600" b="1" dirty="0"/>
              <a:t> ABCD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AM</a:t>
            </a:r>
            <a:r>
              <a:rPr lang="en-US" sz="3600" b="1" dirty="0"/>
              <a:t> </a:t>
            </a:r>
          </a:p>
          <a:p>
            <a:r>
              <a:rPr lang="en-US" sz="3600" b="1" dirty="0"/>
              <a:t>      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129150" y="2710543"/>
            <a:ext cx="0" cy="1458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29150" y="2710543"/>
            <a:ext cx="1984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1046415" y="2436954"/>
            <a:ext cx="587828" cy="511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E8EB95-CAC7-4F37-B509-F7B4E88600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5955" b="30718"/>
          <a:stretch/>
        </p:blipFill>
        <p:spPr>
          <a:xfrm rot="5400000" flipV="1">
            <a:off x="9416359" y="2563400"/>
            <a:ext cx="1323654" cy="2094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64E354-4046-40FB-8464-358F9815E8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5651" b="3470"/>
          <a:stretch/>
        </p:blipFill>
        <p:spPr>
          <a:xfrm rot="5400000">
            <a:off x="9990591" y="1567857"/>
            <a:ext cx="274144" cy="201168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095381" y="4147441"/>
            <a:ext cx="91440" cy="870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11" y="1987138"/>
            <a:ext cx="715237" cy="71523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1065743" y="2666941"/>
            <a:ext cx="91440" cy="870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857008" y="4145996"/>
            <a:ext cx="587828" cy="511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928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4.58333E-6 -0.084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5547 1.85185E-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55" y="1543051"/>
            <a:ext cx="3769012" cy="29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33" y="1091290"/>
            <a:ext cx="7751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Cho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tứ</a:t>
            </a:r>
            <a:r>
              <a:rPr lang="en-US" sz="3600" b="1" dirty="0"/>
              <a:t> </a:t>
            </a:r>
            <a:r>
              <a:rPr lang="en-US" sz="3600" b="1" dirty="0" err="1"/>
              <a:t>giác</a:t>
            </a:r>
            <a:r>
              <a:rPr lang="en-US" sz="3600" b="1" dirty="0"/>
              <a:t> ABCD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AM </a:t>
            </a:r>
          </a:p>
          <a:p>
            <a:r>
              <a:rPr lang="en-US" sz="3600" b="1" dirty="0"/>
              <a:t>      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  <a:p>
            <a:r>
              <a:rPr lang="en-US" sz="3600" b="1" dirty="0"/>
              <a:t>c)    </a:t>
            </a:r>
            <a:r>
              <a:rPr lang="en-US" sz="3600" b="1" dirty="0" err="1"/>
              <a:t>Tô</a:t>
            </a:r>
            <a:r>
              <a:rPr lang="en-US" sz="3600" b="1" dirty="0"/>
              <a:t> </a:t>
            </a:r>
            <a:r>
              <a:rPr lang="en-US" sz="3600" b="1" dirty="0" err="1"/>
              <a:t>màu</a:t>
            </a:r>
            <a:r>
              <a:rPr lang="en-US" sz="3600" b="1" dirty="0"/>
              <a:t> </a:t>
            </a:r>
            <a:r>
              <a:rPr lang="en-US" sz="3600" b="1" dirty="0" err="1"/>
              <a:t>trang</a:t>
            </a:r>
            <a:r>
              <a:rPr lang="en-US" sz="3600" b="1" dirty="0"/>
              <a:t> </a:t>
            </a:r>
            <a:r>
              <a:rPr lang="en-US" sz="3600" b="1" dirty="0" err="1"/>
              <a:t>trí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.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129150" y="2710543"/>
            <a:ext cx="0" cy="1458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29150" y="2710543"/>
            <a:ext cx="1984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1046415" y="2436954"/>
            <a:ext cx="587828" cy="511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21" name="Oval 20"/>
          <p:cNvSpPr/>
          <p:nvPr/>
        </p:nvSpPr>
        <p:spPr>
          <a:xfrm>
            <a:off x="9095381" y="4147441"/>
            <a:ext cx="91440" cy="870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1065743" y="2666941"/>
            <a:ext cx="91440" cy="870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857008" y="4145996"/>
            <a:ext cx="587828" cy="511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</a:p>
        </p:txBody>
      </p:sp>
      <p:sp>
        <p:nvSpPr>
          <p:cNvPr id="2" name="Rectangle 1"/>
          <p:cNvSpPr/>
          <p:nvPr/>
        </p:nvSpPr>
        <p:spPr>
          <a:xfrm>
            <a:off x="9150922" y="2732315"/>
            <a:ext cx="1947672" cy="14264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53" y="2786744"/>
            <a:ext cx="8494656" cy="390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476" y="438147"/>
            <a:ext cx="11224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bao</a:t>
            </a:r>
            <a:r>
              <a:rPr lang="en-US" sz="3600" b="1" dirty="0"/>
              <a:t>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ki</a:t>
            </a:r>
            <a:r>
              <a:rPr lang="en-US" sz="3600" b="1" dirty="0"/>
              <a:t>-</a:t>
            </a:r>
            <a:r>
              <a:rPr lang="en-US" sz="3600" b="1" dirty="0" err="1"/>
              <a:t>lô</a:t>
            </a:r>
            <a:r>
              <a:rPr lang="en-US" sz="3600" b="1" dirty="0"/>
              <a:t>-gam </a:t>
            </a:r>
            <a:r>
              <a:rPr lang="en-US" sz="3600" b="1" dirty="0" err="1"/>
              <a:t>sơn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sơn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mặt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quảng</a:t>
            </a:r>
            <a:r>
              <a:rPr lang="en-US" sz="3600" b="1" dirty="0"/>
              <a:t> </a:t>
            </a:r>
            <a:r>
              <a:rPr lang="en-US" sz="3600" b="1" dirty="0" err="1"/>
              <a:t>cáo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dưới</a:t>
            </a:r>
            <a:r>
              <a:rPr lang="en-US" sz="3600" b="1" dirty="0"/>
              <a:t> </a:t>
            </a:r>
            <a:r>
              <a:rPr lang="en-US" sz="3600" b="1" dirty="0" err="1"/>
              <a:t>đây</a:t>
            </a:r>
            <a:r>
              <a:rPr lang="en-US" sz="3600" b="1" dirty="0"/>
              <a:t>?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rằng</a:t>
            </a:r>
            <a:r>
              <a:rPr lang="en-US" sz="3600" b="1" dirty="0"/>
              <a:t>, </a:t>
            </a:r>
            <a:r>
              <a:rPr lang="en-US" sz="3600" b="1" dirty="0" err="1"/>
              <a:t>sơn</a:t>
            </a:r>
            <a:r>
              <a:rPr lang="en-US" sz="3600" b="1" dirty="0"/>
              <a:t> 8m</a:t>
            </a:r>
            <a:r>
              <a:rPr lang="en-US" sz="3600" b="1" baseline="30000" dirty="0"/>
              <a:t>2</a:t>
            </a:r>
            <a:r>
              <a:rPr lang="en-US" sz="3600" b="1" dirty="0"/>
              <a:t> </a:t>
            </a:r>
            <a:r>
              <a:rPr lang="en-US" sz="3600" b="1" dirty="0" err="1"/>
              <a:t>mặt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hết</a:t>
            </a:r>
            <a:r>
              <a:rPr lang="en-US" sz="3600" b="1" dirty="0"/>
              <a:t> 1 kg </a:t>
            </a:r>
            <a:r>
              <a:rPr lang="en-US" sz="3600" b="1" dirty="0" err="1"/>
              <a:t>sơn</a:t>
            </a:r>
            <a:r>
              <a:rPr lang="en-US" sz="3600" b="1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422" y="432028"/>
            <a:ext cx="11224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bao</a:t>
            </a:r>
            <a:r>
              <a:rPr lang="en-US" sz="3600" b="1" dirty="0"/>
              <a:t>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ki</a:t>
            </a:r>
            <a:r>
              <a:rPr lang="en-US" sz="3600" b="1" dirty="0"/>
              <a:t>-</a:t>
            </a:r>
            <a:r>
              <a:rPr lang="en-US" sz="3600" b="1" dirty="0" err="1"/>
              <a:t>lô</a:t>
            </a:r>
            <a:r>
              <a:rPr lang="en-US" sz="3600" b="1" dirty="0"/>
              <a:t>-gam </a:t>
            </a:r>
            <a:r>
              <a:rPr lang="en-US" sz="3600" b="1" dirty="0" err="1"/>
              <a:t>sơn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sơn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mặt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quảng</a:t>
            </a:r>
            <a:r>
              <a:rPr lang="en-US" sz="3600" b="1" dirty="0"/>
              <a:t> </a:t>
            </a:r>
            <a:r>
              <a:rPr lang="en-US" sz="3600" b="1" dirty="0" err="1"/>
              <a:t>cáo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dưới</a:t>
            </a:r>
            <a:r>
              <a:rPr lang="en-US" sz="3600" b="1" dirty="0"/>
              <a:t> </a:t>
            </a:r>
            <a:r>
              <a:rPr lang="en-US" sz="3600" b="1" dirty="0" err="1"/>
              <a:t>đây</a:t>
            </a:r>
            <a:r>
              <a:rPr lang="en-US" sz="3600" b="1" dirty="0"/>
              <a:t>?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rằng</a:t>
            </a:r>
            <a:r>
              <a:rPr lang="en-US" sz="3600" b="1" dirty="0"/>
              <a:t>, </a:t>
            </a:r>
            <a:r>
              <a:rPr lang="en-US" sz="3600" b="1" dirty="0" err="1"/>
              <a:t>sơn</a:t>
            </a:r>
            <a:r>
              <a:rPr lang="en-US" sz="3600" b="1" dirty="0"/>
              <a:t> 8m</a:t>
            </a:r>
            <a:r>
              <a:rPr lang="en-US" sz="3600" b="1" baseline="30000" dirty="0"/>
              <a:t>2</a:t>
            </a:r>
            <a:r>
              <a:rPr lang="en-US" sz="3600" b="1" dirty="0"/>
              <a:t> </a:t>
            </a:r>
            <a:r>
              <a:rPr lang="en-US" sz="3600" b="1" dirty="0" err="1"/>
              <a:t>mặt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hết</a:t>
            </a:r>
            <a:r>
              <a:rPr lang="en-US" sz="3600" b="1" dirty="0"/>
              <a:t> 1 kg </a:t>
            </a:r>
            <a:r>
              <a:rPr lang="en-US" sz="3600" b="1" dirty="0" err="1"/>
              <a:t>sơn</a:t>
            </a:r>
            <a:r>
              <a:rPr lang="en-US" sz="3600" b="1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5847" y="430668"/>
            <a:ext cx="2911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ki</a:t>
            </a:r>
            <a:r>
              <a:rPr lang="en-US" sz="3600" b="1" dirty="0">
                <a:solidFill>
                  <a:srgbClr val="FF0000"/>
                </a:solidFill>
              </a:rPr>
              <a:t>-</a:t>
            </a:r>
            <a:r>
              <a:rPr lang="en-US" sz="3600" b="1" dirty="0" err="1">
                <a:solidFill>
                  <a:srgbClr val="FF0000"/>
                </a:solidFill>
              </a:rPr>
              <a:t>lô</a:t>
            </a:r>
            <a:r>
              <a:rPr lang="en-US" sz="3600" b="1" dirty="0">
                <a:solidFill>
                  <a:srgbClr val="FF0000"/>
                </a:solidFill>
              </a:rPr>
              <a:t>-gam </a:t>
            </a:r>
            <a:r>
              <a:rPr lang="en-US" sz="3600" b="1" dirty="0" err="1">
                <a:solidFill>
                  <a:srgbClr val="FF0000"/>
                </a:solidFill>
              </a:rPr>
              <a:t>sơn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6280" y="430667"/>
            <a:ext cx="1637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mặt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6434" y="992144"/>
            <a:ext cx="2435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476" y="1527409"/>
            <a:ext cx="949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60093"/>
                </a:solidFill>
              </a:rPr>
              <a:t>8m</a:t>
            </a:r>
            <a:r>
              <a:rPr lang="en-US" sz="3600" b="1" baseline="30000" dirty="0">
                <a:solidFill>
                  <a:srgbClr val="D60093"/>
                </a:solidFill>
              </a:rPr>
              <a:t>2</a:t>
            </a:r>
            <a:endParaRPr lang="en-US" dirty="0">
              <a:solidFill>
                <a:srgbClr val="D6009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8619" y="1527777"/>
            <a:ext cx="1792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60093"/>
                </a:solidFill>
              </a:rPr>
              <a:t>1 kg </a:t>
            </a:r>
            <a:r>
              <a:rPr lang="en-US" sz="3600" b="1" dirty="0" err="1">
                <a:solidFill>
                  <a:srgbClr val="D60093"/>
                </a:solidFill>
              </a:rPr>
              <a:t>sơn</a:t>
            </a:r>
            <a:endParaRPr lang="en-US" dirty="0">
              <a:solidFill>
                <a:srgbClr val="D60093"/>
              </a:solidFill>
            </a:endParaRPr>
          </a:p>
        </p:txBody>
      </p:sp>
      <p:grpSp>
        <p:nvGrpSpPr>
          <p:cNvPr id="13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5192486"/>
            <a:ext cx="12192000" cy="1665514"/>
            <a:chOff x="-298730" y="4344688"/>
            <a:chExt cx="12192000" cy="248195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6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7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8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6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3246970" y="740656"/>
            <a:chExt cx="6167150" cy="4915794"/>
          </a:xfrm>
        </p:grpSpPr>
        <p:sp>
          <p:nvSpPr>
            <p:cNvPr id="5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57" y="5263805"/>
            <a:ext cx="1652274" cy="15941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0" y="4484893"/>
            <a:ext cx="1425307" cy="2269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43633" y="238700"/>
                <a:ext cx="9955876" cy="6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giải</a:t>
                </a:r>
                <a:endParaRPr lang="en-US" sz="3600" b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Diện tích cần sơn là:</a:t>
                </a:r>
                <a:endParaRPr lang="en-US" sz="3600" b="1" dirty="0"/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(4 x 4) x 2 = 32 (m</a:t>
                </a:r>
                <a:r>
                  <a:rPr lang="nl-NL" sz="3600" b="1" baseline="30000" dirty="0"/>
                  <a:t>2</a:t>
                </a:r>
                <a:r>
                  <a:rPr lang="nl-NL" sz="3600" b="1" dirty="0"/>
                  <a:t>)</a:t>
                </a:r>
                <a:endParaRPr lang="en-US" sz="3600" b="1" dirty="0"/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Số sơn cần dùng cho 1 m</a:t>
                </a:r>
                <a:r>
                  <a:rPr lang="nl-NL" sz="3600" b="1" baseline="30000" dirty="0"/>
                  <a:t>2</a:t>
                </a:r>
                <a:r>
                  <a:rPr lang="nl-NL" sz="3600" b="1" dirty="0"/>
                  <a:t> là:</a:t>
                </a:r>
                <a:endParaRPr lang="en-US" sz="3600" b="1" dirty="0"/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1 : 8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600" b="1" dirty="0"/>
                  <a:t>(kg)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Số ki-lô-gam sơn cần dùng là:</a:t>
                </a:r>
                <a:endParaRPr lang="en-US" sz="3600" b="1" dirty="0"/>
              </a:p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nl-NL" sz="36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dirty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/>
                  <a:t> x 32 = 4 (kg)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nl-NL" sz="3600" b="1" dirty="0"/>
                  <a:t>Đáp số: 4kg sơn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33" y="238700"/>
                <a:ext cx="9955876" cy="6547242"/>
              </a:xfrm>
              <a:prstGeom prst="rect">
                <a:avLst/>
              </a:prstGeom>
              <a:blipFill>
                <a:blip r:embed="rId4"/>
                <a:stretch>
                  <a:fillRect b="-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6E95836-C416-4397-BA12-9F37F940BDAB}"/>
              </a:ext>
            </a:extLst>
          </p:cNvPr>
          <p:cNvSpPr txBox="1"/>
          <p:nvPr/>
        </p:nvSpPr>
        <p:spPr>
          <a:xfrm>
            <a:off x="2237468" y="135077"/>
            <a:ext cx="265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1:</a:t>
            </a: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33705" y="0"/>
            <a:ext cx="2156696" cy="228012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7944"/>
            <a:ext cx="2156696" cy="2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0" y="-1"/>
            <a:ext cx="12192001" cy="6858001"/>
            <a:chOff x="3246970" y="740656"/>
            <a:chExt cx="6167150" cy="4915794"/>
          </a:xfrm>
        </p:grpSpPr>
        <p:sp>
          <p:nvSpPr>
            <p:cNvPr id="5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57" y="5263805"/>
            <a:ext cx="1652274" cy="15941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0" y="4484893"/>
            <a:ext cx="1425307" cy="22698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43633" y="550668"/>
            <a:ext cx="9955876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nl-NL" sz="3600" b="1" dirty="0"/>
              <a:t>Diện tích tấm cần sơn biển quảng cáo là:</a:t>
            </a:r>
            <a:endParaRPr lang="en-US" sz="3600" b="1" dirty="0"/>
          </a:p>
          <a:p>
            <a:pPr algn="ctr">
              <a:lnSpc>
                <a:spcPct val="130000"/>
              </a:lnSpc>
            </a:pPr>
            <a:r>
              <a:rPr lang="nl-NL" sz="3600" b="1" dirty="0"/>
              <a:t>(4 x 4) x 2 = 32 (m</a:t>
            </a:r>
            <a:r>
              <a:rPr lang="nl-NL" sz="3600" b="1" baseline="30000" dirty="0"/>
              <a:t>2</a:t>
            </a:r>
            <a:r>
              <a:rPr lang="nl-NL" sz="3600" b="1" dirty="0"/>
              <a:t>)</a:t>
            </a:r>
            <a:endParaRPr lang="en-US" sz="3600" b="1" dirty="0"/>
          </a:p>
          <a:p>
            <a:pPr algn="ctr">
              <a:lnSpc>
                <a:spcPct val="130000"/>
              </a:lnSpc>
            </a:pPr>
            <a:r>
              <a:rPr lang="nl-NL" sz="3600" b="1" dirty="0"/>
              <a:t>32 m</a:t>
            </a:r>
            <a:r>
              <a:rPr lang="nl-NL" sz="3600" b="1" baseline="30000" dirty="0"/>
              <a:t>2 </a:t>
            </a:r>
            <a:r>
              <a:rPr lang="nl-NL" sz="3600" b="1" dirty="0"/>
              <a:t> gấp 8 m</a:t>
            </a:r>
            <a:r>
              <a:rPr lang="nl-NL" sz="3600" b="1" baseline="30000" dirty="0"/>
              <a:t>2 </a:t>
            </a:r>
            <a:r>
              <a:rPr lang="nl-NL" sz="3600" b="1" dirty="0"/>
              <a:t>số lần là:</a:t>
            </a:r>
            <a:endParaRPr lang="en-US" sz="3600" b="1" dirty="0"/>
          </a:p>
          <a:p>
            <a:pPr algn="ctr">
              <a:lnSpc>
                <a:spcPct val="130000"/>
              </a:lnSpc>
            </a:pPr>
            <a:r>
              <a:rPr lang="en-US" sz="3600" b="1" dirty="0"/>
              <a:t>32 : 8 = 4 (</a:t>
            </a:r>
            <a:r>
              <a:rPr lang="en-US" sz="3600" b="1" dirty="0" err="1"/>
              <a:t>lần</a:t>
            </a:r>
            <a:r>
              <a:rPr lang="en-US" sz="3600" b="1" dirty="0"/>
              <a:t>)</a:t>
            </a:r>
          </a:p>
          <a:p>
            <a:pPr algn="ctr">
              <a:lnSpc>
                <a:spcPct val="130000"/>
              </a:lnSpc>
            </a:pPr>
            <a:r>
              <a:rPr lang="nl-NL" sz="3600" b="1" dirty="0"/>
              <a:t>Số ki-lô-gam sơn cần dùng là:</a:t>
            </a:r>
            <a:endParaRPr lang="en-US" sz="3600" b="1" dirty="0"/>
          </a:p>
          <a:p>
            <a:pPr algn="ctr">
              <a:lnSpc>
                <a:spcPct val="130000"/>
              </a:lnSpc>
            </a:pPr>
            <a:r>
              <a:rPr lang="nl-NL" sz="3600" b="1" dirty="0"/>
              <a:t>1 x 4 = 4 (kg)</a:t>
            </a:r>
            <a:endParaRPr lang="en-US" sz="3600" b="1" dirty="0"/>
          </a:p>
          <a:p>
            <a:pPr algn="ctr">
              <a:lnSpc>
                <a:spcPct val="130000"/>
              </a:lnSpc>
            </a:pPr>
            <a:r>
              <a:rPr lang="nl-NL" sz="3600" b="1" dirty="0"/>
              <a:t>Đáp số: 4kg sơn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95836-C416-4397-BA12-9F37F940BDAB}"/>
              </a:ext>
            </a:extLst>
          </p:cNvPr>
          <p:cNvSpPr txBox="1"/>
          <p:nvPr/>
        </p:nvSpPr>
        <p:spPr>
          <a:xfrm>
            <a:off x="2265749" y="758128"/>
            <a:ext cx="265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2:</a:t>
            </a: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33705" y="0"/>
            <a:ext cx="2156696" cy="228012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7944"/>
            <a:ext cx="2156696" cy="2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1883228" y="2446794"/>
            <a:ext cx="9176658" cy="1790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TRÒ CHƠI </a:t>
            </a:r>
          </a:p>
          <a:p>
            <a:pPr algn="ctr">
              <a:spcBef>
                <a:spcPts val="1000"/>
              </a:spcBef>
            </a:pPr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RUNG CHUÔNG VÀNG</a:t>
            </a:r>
          </a:p>
        </p:txBody>
      </p:sp>
      <p:pic>
        <p:nvPicPr>
          <p:cNvPr id="2054" name="Picture 6" descr="Christmas Pine With Bell Png - Chuông Giáng Sinh Png | Full Size PNG  Download |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58" y="76628"/>
            <a:ext cx="3967912" cy="25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" y="5151336"/>
            <a:ext cx="1217268" cy="164592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597502" y="1729280"/>
            <a:ext cx="4807445" cy="2896750"/>
            <a:chOff x="1668793" y="1415144"/>
            <a:chExt cx="5294023" cy="3390463"/>
          </a:xfrm>
        </p:grpSpPr>
        <p:sp>
          <p:nvSpPr>
            <p:cNvPr id="15" name="Isosceles Triangle 14"/>
            <p:cNvSpPr/>
            <p:nvPr/>
          </p:nvSpPr>
          <p:spPr>
            <a:xfrm>
              <a:off x="2155371" y="1794216"/>
              <a:ext cx="4474029" cy="2536371"/>
            </a:xfrm>
            <a:prstGeom prst="triangle">
              <a:avLst>
                <a:gd name="adj" fmla="val 1472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55371" y="3722914"/>
              <a:ext cx="3584996" cy="6076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335626" y="1415144"/>
              <a:ext cx="666833" cy="5769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668793" y="4121831"/>
              <a:ext cx="666833" cy="5769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6295983" y="4228664"/>
              <a:ext cx="666833" cy="5769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574720" y="3325147"/>
              <a:ext cx="666833" cy="5769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Q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0162" y="1062602"/>
            <a:ext cx="6653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1.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mấy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nhọn</a:t>
            </a:r>
            <a:r>
              <a:rPr lang="en-US" sz="3600" b="1" dirty="0"/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34093" y="2071241"/>
            <a:ext cx="39458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góc</a:t>
            </a:r>
            <a:r>
              <a:rPr lang="en-US" sz="3600" dirty="0"/>
              <a:t> </a:t>
            </a:r>
            <a:r>
              <a:rPr lang="en-US" sz="3600" dirty="0" err="1"/>
              <a:t>nhọn</a:t>
            </a:r>
            <a:endParaRPr lang="en-US" sz="3600" dirty="0"/>
          </a:p>
          <a:p>
            <a:r>
              <a:rPr lang="en-US" sz="3600" dirty="0"/>
              <a:t>B. 4 </a:t>
            </a:r>
            <a:r>
              <a:rPr lang="en-US" sz="3600" dirty="0" err="1"/>
              <a:t>góc</a:t>
            </a:r>
            <a:r>
              <a:rPr lang="en-US" sz="3600" dirty="0"/>
              <a:t> </a:t>
            </a:r>
            <a:r>
              <a:rPr lang="en-US" sz="3600" dirty="0" err="1"/>
              <a:t>nhọn</a:t>
            </a:r>
            <a:endParaRPr lang="en-US" sz="3600" dirty="0"/>
          </a:p>
          <a:p>
            <a:r>
              <a:rPr lang="en-US" sz="3600" dirty="0"/>
              <a:t>C. 5 </a:t>
            </a:r>
            <a:r>
              <a:rPr lang="en-US" sz="3600" dirty="0" err="1"/>
              <a:t>góc</a:t>
            </a:r>
            <a:r>
              <a:rPr lang="en-US" sz="3600" dirty="0"/>
              <a:t> </a:t>
            </a:r>
            <a:r>
              <a:rPr lang="en-US" sz="3600" dirty="0" err="1"/>
              <a:t>nhọn</a:t>
            </a:r>
            <a:endParaRPr lang="en-US" sz="3600" dirty="0"/>
          </a:p>
          <a:p>
            <a:r>
              <a:rPr lang="en-US" sz="3600" dirty="0"/>
              <a:t>D. 6 </a:t>
            </a:r>
            <a:r>
              <a:rPr lang="en-US" sz="3600" dirty="0" err="1"/>
              <a:t>góc</a:t>
            </a:r>
            <a:r>
              <a:rPr lang="en-US" sz="3600" dirty="0"/>
              <a:t> </a:t>
            </a:r>
            <a:r>
              <a:rPr lang="en-US" sz="3600" dirty="0" err="1"/>
              <a:t>nhọn</a:t>
            </a:r>
            <a:endParaRPr lang="en-US" sz="3600" dirty="0"/>
          </a:p>
        </p:txBody>
      </p:sp>
      <p:sp>
        <p:nvSpPr>
          <p:cNvPr id="29" name="Oval 28"/>
          <p:cNvSpPr/>
          <p:nvPr/>
        </p:nvSpPr>
        <p:spPr>
          <a:xfrm>
            <a:off x="1883229" y="3700997"/>
            <a:ext cx="694690" cy="678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6" descr="Christmas Pine With Bell Png - Chuông Giáng Sinh Png | Full Size PNG  Download | Seek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15" y="142966"/>
            <a:ext cx="2664470" cy="17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" y="5151336"/>
            <a:ext cx="1217268" cy="16459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8054" y="1532356"/>
            <a:ext cx="1061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2.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cặp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60890" y="2671405"/>
            <a:ext cx="3945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ĐÁP ÁN:</a:t>
            </a:r>
          </a:p>
          <a:p>
            <a:r>
              <a:rPr lang="en-US" sz="3600" b="1" dirty="0"/>
              <a:t>CB </a:t>
            </a:r>
            <a:r>
              <a:rPr lang="en-US" sz="3600" b="1" dirty="0" err="1"/>
              <a:t>và</a:t>
            </a:r>
            <a:r>
              <a:rPr lang="en-US" sz="3600" b="1" dirty="0"/>
              <a:t> CD ; </a:t>
            </a:r>
          </a:p>
          <a:p>
            <a:r>
              <a:rPr lang="en-US" sz="3600" b="1" dirty="0"/>
              <a:t>DC </a:t>
            </a:r>
            <a:r>
              <a:rPr lang="en-US" sz="3600" b="1" dirty="0" err="1"/>
              <a:t>và</a:t>
            </a:r>
            <a:r>
              <a:rPr lang="en-US" sz="3600" b="1" dirty="0"/>
              <a:t> DE </a:t>
            </a:r>
          </a:p>
        </p:txBody>
      </p:sp>
      <p:pic>
        <p:nvPicPr>
          <p:cNvPr id="30" name="Picture 6" descr="Christmas Pine With Bell Png - Chuông Giáng Sinh Png | Full Size PNG  Download | Seek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00" y="299356"/>
            <a:ext cx="2099356" cy="13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.remove.bg/downloads/d3e7475d-ca87-4f21-a894-3144794f4310/1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86" y="2026641"/>
            <a:ext cx="5232854" cy="36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" y="5151336"/>
            <a:ext cx="1217268" cy="16459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8054" y="1532356"/>
            <a:ext cx="9733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3.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cặp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endParaRPr lang="en-US" sz="3600" b="1" dirty="0"/>
          </a:p>
        </p:txBody>
      </p:sp>
      <p:sp>
        <p:nvSpPr>
          <p:cNvPr id="28" name="Rectangle 27"/>
          <p:cNvSpPr/>
          <p:nvPr/>
        </p:nvSpPr>
        <p:spPr>
          <a:xfrm>
            <a:off x="1860890" y="2671405"/>
            <a:ext cx="3945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ĐÁP ÁN:</a:t>
            </a:r>
          </a:p>
          <a:p>
            <a:r>
              <a:rPr lang="it-IT" sz="3600" b="1" dirty="0"/>
              <a:t>AB và DC;</a:t>
            </a:r>
          </a:p>
          <a:p>
            <a:r>
              <a:rPr lang="it-IT" sz="3600" b="1" dirty="0"/>
              <a:t>AD và BC</a:t>
            </a:r>
          </a:p>
        </p:txBody>
      </p:sp>
      <p:pic>
        <p:nvPicPr>
          <p:cNvPr id="30" name="Picture 6" descr="Christmas Pine With Bell Png - Chuông Giáng Sinh Png | Full Size PNG  Download | Seek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00" y="299356"/>
            <a:ext cx="2099356" cy="13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538627"/>
              </p:ext>
            </p:extLst>
          </p:nvPr>
        </p:nvGraphicFramePr>
        <p:xfrm>
          <a:off x="5460664" y="2419802"/>
          <a:ext cx="4770504" cy="293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Bitmap Image" r:id="rId8" imgW="1135478" imgH="700952" progId="Paint.Picture">
                  <p:embed/>
                </p:oleObj>
              </mc:Choice>
              <mc:Fallback>
                <p:oleObj name="Bitmap Image" r:id="rId8" imgW="1135478" imgH="700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664" y="2419802"/>
                        <a:ext cx="4770504" cy="2935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0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Bài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167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200" dirty="0" err="1">
                <a:solidFill>
                  <a:srgbClr val="FFFFFF"/>
                </a:solidFill>
                <a:latin typeface="Fujiyama" pitchFamily="50" charset="0"/>
              </a:rPr>
              <a:t>Ôn</a:t>
            </a:r>
            <a:r>
              <a:rPr lang="en-US" sz="4800" b="1" spc="200" dirty="0">
                <a:solidFill>
                  <a:srgbClr val="FFFFFF"/>
                </a:solidFill>
                <a:latin typeface="Fujiyama" pitchFamily="50" charset="0"/>
              </a:rPr>
              <a:t> </a:t>
            </a:r>
            <a:r>
              <a:rPr lang="en-US" sz="4800" b="1" spc="200" dirty="0" err="1">
                <a:solidFill>
                  <a:srgbClr val="FFFFFF"/>
                </a:solidFill>
                <a:latin typeface="Fujiyama" pitchFamily="50" charset="0"/>
              </a:rPr>
              <a:t>tập</a:t>
            </a:r>
            <a:r>
              <a:rPr lang="en-US" sz="4800" b="1" spc="200" dirty="0">
                <a:solidFill>
                  <a:srgbClr val="FFFFFF"/>
                </a:solidFill>
                <a:latin typeface="Fujiyama" pitchFamily="50" charset="0"/>
              </a:rPr>
              <a:t> </a:t>
            </a:r>
            <a:r>
              <a:rPr lang="en-US" sz="4800" b="1" spc="200" dirty="0" err="1">
                <a:solidFill>
                  <a:srgbClr val="FFFFFF"/>
                </a:solidFill>
                <a:latin typeface="Fujiyama" pitchFamily="50" charset="0"/>
              </a:rPr>
              <a:t>về</a:t>
            </a:r>
            <a:r>
              <a:rPr lang="en-US" sz="4800" b="1" spc="200" dirty="0">
                <a:solidFill>
                  <a:srgbClr val="FFFFFF"/>
                </a:solidFill>
                <a:latin typeface="Fujiyama" pitchFamily="50" charset="0"/>
              </a:rPr>
              <a:t> </a:t>
            </a:r>
            <a:r>
              <a:rPr lang="en-US" sz="4800" b="1" spc="200" dirty="0" err="1">
                <a:solidFill>
                  <a:srgbClr val="FFFFFF"/>
                </a:solidFill>
                <a:latin typeface="Fujiyama" pitchFamily="50" charset="0"/>
              </a:rPr>
              <a:t>hình</a:t>
            </a:r>
            <a:r>
              <a:rPr lang="en-US" sz="4800" b="1" spc="200" dirty="0">
                <a:solidFill>
                  <a:srgbClr val="FFFFFF"/>
                </a:solidFill>
                <a:latin typeface="Fujiyama" pitchFamily="50" charset="0"/>
              </a:rPr>
              <a:t> </a:t>
            </a:r>
            <a:r>
              <a:rPr lang="en-US" sz="4800" b="1" spc="200" dirty="0" err="1">
                <a:solidFill>
                  <a:srgbClr val="FFFFFF"/>
                </a:solidFill>
                <a:latin typeface="Fujiyama" pitchFamily="50" charset="0"/>
              </a:rPr>
              <a:t>học</a:t>
            </a:r>
            <a:endParaRPr kumimoji="0" lang="en-US" sz="48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3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" y="5151336"/>
            <a:ext cx="1217268" cy="16459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8054" y="1532356"/>
            <a:ext cx="1118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Câu 4: Hai kim của đồng hồ nào tạo thành góc tù?</a:t>
            </a:r>
            <a:endParaRPr lang="en-US" sz="3600" b="1" dirty="0"/>
          </a:p>
        </p:txBody>
      </p:sp>
      <p:sp>
        <p:nvSpPr>
          <p:cNvPr id="28" name="Rectangle 27"/>
          <p:cNvSpPr/>
          <p:nvPr/>
        </p:nvSpPr>
        <p:spPr>
          <a:xfrm>
            <a:off x="1138378" y="2675810"/>
            <a:ext cx="39458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A. </a:t>
            </a:r>
            <a:r>
              <a:rPr lang="en-US" sz="3600" b="1" dirty="0" err="1"/>
              <a:t>Đồng</a:t>
            </a:r>
            <a:r>
              <a:rPr lang="en-US" sz="3600" b="1" dirty="0"/>
              <a:t> </a:t>
            </a:r>
            <a:r>
              <a:rPr lang="en-US" sz="3600" b="1" dirty="0" err="1"/>
              <a:t>hồ</a:t>
            </a:r>
            <a:r>
              <a:rPr lang="en-US" sz="3600" b="1" dirty="0"/>
              <a:t> A</a:t>
            </a:r>
          </a:p>
          <a:p>
            <a:r>
              <a:rPr lang="en-US" sz="3600" b="1" dirty="0"/>
              <a:t>B. </a:t>
            </a:r>
            <a:r>
              <a:rPr lang="en-US" sz="3600" b="1" dirty="0" err="1"/>
              <a:t>Đồng</a:t>
            </a:r>
            <a:r>
              <a:rPr lang="en-US" sz="3600" b="1" dirty="0"/>
              <a:t> </a:t>
            </a:r>
            <a:r>
              <a:rPr lang="en-US" sz="3600" b="1" dirty="0" err="1"/>
              <a:t>hồ</a:t>
            </a:r>
            <a:r>
              <a:rPr lang="en-US" sz="3600" b="1" dirty="0"/>
              <a:t> B</a:t>
            </a:r>
          </a:p>
          <a:p>
            <a:r>
              <a:rPr lang="en-US" sz="3600" b="1" dirty="0"/>
              <a:t>C. </a:t>
            </a:r>
            <a:r>
              <a:rPr lang="en-US" sz="3600" b="1" dirty="0" err="1"/>
              <a:t>Đồng</a:t>
            </a:r>
            <a:r>
              <a:rPr lang="en-US" sz="3600" b="1" dirty="0"/>
              <a:t> </a:t>
            </a:r>
            <a:r>
              <a:rPr lang="en-US" sz="3600" b="1" dirty="0" err="1"/>
              <a:t>hồ</a:t>
            </a:r>
            <a:r>
              <a:rPr lang="en-US" sz="3600" b="1" dirty="0"/>
              <a:t> C</a:t>
            </a:r>
          </a:p>
          <a:p>
            <a:r>
              <a:rPr lang="en-US" sz="3600" b="1" dirty="0"/>
              <a:t>D. </a:t>
            </a:r>
            <a:r>
              <a:rPr lang="en-US" sz="3600" b="1" dirty="0" err="1"/>
              <a:t>Đồng</a:t>
            </a:r>
            <a:r>
              <a:rPr lang="en-US" sz="3600" b="1" dirty="0"/>
              <a:t> </a:t>
            </a:r>
            <a:r>
              <a:rPr lang="en-US" sz="3600" b="1" dirty="0" err="1"/>
              <a:t>hồ</a:t>
            </a:r>
            <a:r>
              <a:rPr lang="en-US" sz="3600" b="1" dirty="0"/>
              <a:t> D</a:t>
            </a:r>
          </a:p>
        </p:txBody>
      </p:sp>
      <p:pic>
        <p:nvPicPr>
          <p:cNvPr id="30" name="Picture 6" descr="Christmas Pine With Bell Png - Chuông Giáng Sinh Png | Full Size PNG  Download | Seek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00" y="299356"/>
            <a:ext cx="2099356" cy="13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4392929" y="2828107"/>
            <a:ext cx="6939099" cy="182009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990600" y="3243797"/>
            <a:ext cx="694690" cy="6785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</a:t>
            </a:r>
            <a:r>
              <a:rPr kumimoji="0" lang="vi-VN" altLang="vi-V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</a:t>
            </a:r>
            <a:r>
              <a:rPr kumimoji="0" lang="vi-VN" alt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0000" b="1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TIẾT HỌC </a:t>
            </a:r>
          </a:p>
          <a:p>
            <a:pPr algn="ctr">
              <a:spcBef>
                <a:spcPts val="1000"/>
              </a:spcBef>
            </a:pPr>
            <a:r>
              <a:rPr lang="en-US" sz="10000" b="1" dirty="0">
                <a:ln w="317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6205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290336"/>
            <a:ext cx="5941911" cy="212365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6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17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54" b="35283" l="4254" r="8833">
                        <a14:foregroundMark x1="5000" y1="33704" x2="7813" y2="28333"/>
                      </a14:backgroundRemoval>
                    </a14:imgEffect>
                  </a14:imgLayer>
                </a14:imgProps>
              </a:ext>
            </a:extLst>
          </a:blip>
          <a:srcRect l="3682" t="25575" r="90595" b="63638"/>
          <a:stretch/>
        </p:blipFill>
        <p:spPr>
          <a:xfrm>
            <a:off x="76476" y="395687"/>
            <a:ext cx="1105594" cy="1172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2465" y="566678"/>
            <a:ext cx="8438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: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nhọn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tù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bẹt</a:t>
            </a:r>
            <a:r>
              <a:rPr lang="en-US" sz="3600" b="1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5030" r="11862"/>
          <a:stretch/>
        </p:blipFill>
        <p:spPr bwMode="auto">
          <a:xfrm>
            <a:off x="7541624" y="1743787"/>
            <a:ext cx="3771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2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5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" y="5151336"/>
            <a:ext cx="121726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20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89" y="5226767"/>
            <a:ext cx="1217268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54" b="35283" l="4254" r="8833">
                        <a14:foregroundMark x1="5000" y1="33704" x2="7813" y2="28333"/>
                      </a14:backgroundRemoval>
                    </a14:imgEffect>
                  </a14:imgLayer>
                </a14:imgProps>
              </a:ext>
            </a:extLst>
          </a:blip>
          <a:srcRect l="3682" t="25575" r="90595" b="63638"/>
          <a:stretch/>
        </p:blipFill>
        <p:spPr>
          <a:xfrm>
            <a:off x="76476" y="395687"/>
            <a:ext cx="1105594" cy="1172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2465" y="566678"/>
            <a:ext cx="843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5030" r="11862"/>
          <a:stretch/>
        </p:blipFill>
        <p:spPr bwMode="auto">
          <a:xfrm>
            <a:off x="7045046" y="1806409"/>
            <a:ext cx="4341224" cy="342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0724" y="1259590"/>
            <a:ext cx="524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a)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OA, OM.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OA, OB.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24" y="2546634"/>
            <a:ext cx="524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b)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nhọn</a:t>
            </a:r>
            <a:r>
              <a:rPr lang="en-US" sz="2400" b="1" dirty="0"/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nhọn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A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AO, AB.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nhọn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B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BA, BO.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0724" y="3831990"/>
            <a:ext cx="5241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c)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tù</a:t>
            </a:r>
            <a:r>
              <a:rPr lang="en-US" sz="2400" b="1" dirty="0"/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tù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B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BA, BN.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24" y="4761687"/>
            <a:ext cx="524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d)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bẹt</a:t>
            </a:r>
            <a:r>
              <a:rPr lang="en-US" sz="2400" b="1" dirty="0"/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bẹt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OM, OB.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Góc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bẹt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đỉnh</a:t>
            </a:r>
            <a:r>
              <a:rPr lang="en-US" sz="2400" b="1" dirty="0">
                <a:solidFill>
                  <a:srgbClr val="FF0000"/>
                </a:solidFill>
              </a:rPr>
              <a:t> B </a:t>
            </a:r>
            <a:r>
              <a:rPr lang="en-US" sz="2400" b="1" dirty="0" err="1">
                <a:solidFill>
                  <a:srgbClr val="FF0000"/>
                </a:solidFill>
              </a:rPr>
              <a:t>cạnh</a:t>
            </a:r>
            <a:r>
              <a:rPr lang="en-US" sz="2400" b="1" dirty="0">
                <a:solidFill>
                  <a:srgbClr val="FF0000"/>
                </a:solidFill>
              </a:rPr>
              <a:t> BO, BN.</a:t>
            </a: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76476" y="5926015"/>
            <a:ext cx="12115524" cy="931984"/>
            <a:chOff x="-298730" y="4344688"/>
            <a:chExt cx="12192000" cy="2481956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5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6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7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7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55" y="908598"/>
            <a:ext cx="4786492" cy="32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370" y="1131410"/>
            <a:ext cx="7816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: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EH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CD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1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68" y="1258799"/>
            <a:ext cx="4786492" cy="32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370" y="685096"/>
            <a:ext cx="781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: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3370" y="34181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CD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: </a:t>
            </a:r>
          </a:p>
          <a:p>
            <a:r>
              <a:rPr lang="en-US" sz="3600" b="1" dirty="0"/>
              <a:t>       		</a:t>
            </a:r>
            <a:r>
              <a:rPr lang="en-US" sz="3600" b="1" dirty="0">
                <a:solidFill>
                  <a:srgbClr val="FF0000"/>
                </a:solidFill>
              </a:rPr>
              <a:t>AB, MN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370" y="149474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a)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EH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: </a:t>
            </a:r>
          </a:p>
          <a:p>
            <a:r>
              <a:rPr lang="en-US" sz="3600" b="1" dirty="0"/>
              <a:t>       		</a:t>
            </a:r>
            <a:r>
              <a:rPr lang="en-US" sz="3600" b="1" dirty="0">
                <a:solidFill>
                  <a:srgbClr val="FF0000"/>
                </a:solidFill>
              </a:rPr>
              <a:t>AB, CD, MN</a:t>
            </a:r>
          </a:p>
        </p:txBody>
      </p:sp>
    </p:spTree>
    <p:extLst>
      <p:ext uri="{BB962C8B-B14F-4D97-AF65-F5344CB8AC3E}">
        <p14:creationId xmlns:p14="http://schemas.microsoft.com/office/powerpoint/2010/main" val="16261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55" y="1543051"/>
            <a:ext cx="3769012" cy="29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33" y="1091290"/>
            <a:ext cx="7751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Cho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tứ</a:t>
            </a:r>
            <a:r>
              <a:rPr lang="en-US" sz="3600" b="1" dirty="0"/>
              <a:t> </a:t>
            </a:r>
            <a:r>
              <a:rPr lang="en-US" sz="3600" b="1" dirty="0" err="1"/>
              <a:t>giác</a:t>
            </a:r>
            <a:r>
              <a:rPr lang="en-US" sz="3600" b="1" dirty="0"/>
              <a:t> ABCD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AH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AM </a:t>
            </a:r>
          </a:p>
          <a:p>
            <a:r>
              <a:rPr lang="en-US" sz="3600" b="1" dirty="0"/>
              <a:t>       song </a:t>
            </a:r>
            <a:r>
              <a:rPr lang="en-US" sz="3600" b="1" dirty="0" err="1"/>
              <a:t>song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  <a:p>
            <a:r>
              <a:rPr lang="en-US" sz="3600" b="1" dirty="0"/>
              <a:t>c)    </a:t>
            </a:r>
            <a:r>
              <a:rPr lang="en-US" sz="3600" b="1" dirty="0" err="1"/>
              <a:t>Tô</a:t>
            </a:r>
            <a:r>
              <a:rPr lang="en-US" sz="3600" b="1" dirty="0"/>
              <a:t> </a:t>
            </a:r>
            <a:r>
              <a:rPr lang="en-US" sz="3600" b="1" dirty="0" err="1"/>
              <a:t>màu</a:t>
            </a:r>
            <a:r>
              <a:rPr lang="en-US" sz="3600" b="1" dirty="0"/>
              <a:t> </a:t>
            </a:r>
            <a:r>
              <a:rPr lang="en-US" sz="3600" b="1" dirty="0" err="1"/>
              <a:t>trang</a:t>
            </a:r>
            <a:r>
              <a:rPr lang="en-US" sz="3600" b="1" dirty="0"/>
              <a:t> </a:t>
            </a:r>
            <a:r>
              <a:rPr lang="en-US" sz="3600" b="1" dirty="0" err="1"/>
              <a:t>trí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.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6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4">
            <a:extLst>
              <a:ext uri="{FF2B5EF4-FFF2-40B4-BE49-F238E27FC236}">
                <a16:creationId xmlns:a16="http://schemas.microsoft.com/office/drawing/2014/main" id="{29013BB2-75E6-42C7-A1F7-031D915AA9F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3246970" y="740656"/>
            <a:chExt cx="6167150" cy="4915794"/>
          </a:xfrm>
        </p:grpSpPr>
        <p:sp>
          <p:nvSpPr>
            <p:cNvPr id="5" name="สี่เหลี่ยมผืนผ้า 62">
              <a:extLst>
                <a:ext uri="{FF2B5EF4-FFF2-40B4-BE49-F238E27FC236}">
                  <a16:creationId xmlns:a16="http://schemas.microsoft.com/office/drawing/2014/main" id="{98643BF4-621F-4205-99FD-0A7A80922269}"/>
                </a:ext>
              </a:extLst>
            </p:cNvPr>
            <p:cNvSpPr/>
            <p:nvPr/>
          </p:nvSpPr>
          <p:spPr>
            <a:xfrm>
              <a:off x="3246970" y="740656"/>
              <a:ext cx="6167150" cy="49157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: มุมมน 63">
              <a:extLst>
                <a:ext uri="{FF2B5EF4-FFF2-40B4-BE49-F238E27FC236}">
                  <a16:creationId xmlns:a16="http://schemas.microsoft.com/office/drawing/2014/main" id="{14480BC8-C86F-4149-BBB2-5E6CAAE5AEE7}"/>
                </a:ext>
              </a:extLst>
            </p:cNvPr>
            <p:cNvSpPr/>
            <p:nvPr/>
          </p:nvSpPr>
          <p:spPr>
            <a:xfrm>
              <a:off x="3296104" y="843134"/>
              <a:ext cx="6066623" cy="475262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55" y="1543051"/>
            <a:ext cx="3769012" cy="29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33" y="1091290"/>
            <a:ext cx="7751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Cho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tứ</a:t>
            </a:r>
            <a:r>
              <a:rPr lang="en-US" sz="3600" b="1" dirty="0"/>
              <a:t> </a:t>
            </a:r>
            <a:r>
              <a:rPr lang="en-US" sz="3600" b="1" dirty="0" err="1"/>
              <a:t>giác</a:t>
            </a:r>
            <a:r>
              <a:rPr lang="en-US" sz="3600" b="1" dirty="0"/>
              <a:t> ABCD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bên</a:t>
            </a:r>
            <a:r>
              <a:rPr lang="en-US" sz="3600" b="1" dirty="0"/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AH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DC.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517136"/>
            <a:ext cx="12192000" cy="2340864"/>
            <a:chOff x="-298730" y="4344688"/>
            <a:chExt cx="12192000" cy="248195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36" y="5023944"/>
            <a:ext cx="1217268" cy="164592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129150" y="2710543"/>
            <a:ext cx="0" cy="1458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839198" y="4136568"/>
            <a:ext cx="587828" cy="511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11" y="1987138"/>
            <a:ext cx="715237" cy="7152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E8EB95-CAC7-4F37-B509-F7B4E8860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5955" b="30718"/>
          <a:stretch/>
        </p:blipFill>
        <p:spPr>
          <a:xfrm>
            <a:off x="9466616" y="2645227"/>
            <a:ext cx="982604" cy="1554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64E354-4046-40FB-8464-358F9815E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5651" b="3470"/>
          <a:stretch/>
        </p:blipFill>
        <p:spPr>
          <a:xfrm>
            <a:off x="8884729" y="2458797"/>
            <a:ext cx="233091" cy="171043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095381" y="4147441"/>
            <a:ext cx="91440" cy="870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29 -0.00347 L -0.04935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2.29167E-6 0.21041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719</Words>
  <Application>Microsoft Office PowerPoint</Application>
  <PresentationFormat>Widescreen</PresentationFormat>
  <Paragraphs>109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Cambria Math</vt:lpstr>
      <vt:lpstr>Cordia New</vt:lpstr>
      <vt:lpstr>Fujiyama</vt:lpstr>
      <vt:lpstr>Tahoma</vt:lpstr>
      <vt:lpstr>UTM Davida</vt:lpstr>
      <vt:lpstr>UTM HelvetIns</vt:lpstr>
      <vt:lpstr>UTM Showcard</vt:lpstr>
      <vt:lpstr>Verdana</vt:lpstr>
      <vt:lpstr>方正少儿简体</vt:lpstr>
      <vt:lpstr>Office Theme</vt:lpstr>
      <vt:lpstr>2_Office Theme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137</cp:revision>
  <dcterms:created xsi:type="dcterms:W3CDTF">2023-04-04T02:07:52Z</dcterms:created>
  <dcterms:modified xsi:type="dcterms:W3CDTF">2024-04-09T05:58:56Z</dcterms:modified>
</cp:coreProperties>
</file>