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339" r:id="rId4"/>
    <p:sldId id="318" r:id="rId5"/>
    <p:sldId id="320" r:id="rId6"/>
    <p:sldId id="889" r:id="rId7"/>
    <p:sldId id="890" r:id="rId8"/>
    <p:sldId id="891" r:id="rId9"/>
    <p:sldId id="892" r:id="rId10"/>
    <p:sldId id="319" r:id="rId11"/>
    <p:sldId id="886" r:id="rId12"/>
    <p:sldId id="322" r:id="rId13"/>
    <p:sldId id="893" r:id="rId14"/>
    <p:sldId id="894" r:id="rId15"/>
    <p:sldId id="885" r:id="rId16"/>
    <p:sldId id="887" r:id="rId17"/>
    <p:sldId id="34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89055-C552-45AC-ADA7-46D32D28515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570AC-8657-4DFD-944F-A4749F144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9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A5FB9-ACEA-A80C-0D6E-AE361D7E2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B061BD-9420-3AA2-42DF-55164B9B23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EC037-D73E-689A-CFA7-86D6860BE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8DCA-5E8F-46C9-9CE9-D17DDD1232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165B6-FB20-CA2C-8E22-1D0547B6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D5AA-C00E-89A8-A422-A93748BBF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C8E2-55B8-4CA9-9278-AD76BD8E5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90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B1CA-D343-FEF6-0066-EE7D08CC6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8FC0EE-449A-1389-C6AC-558CBC614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67CD2-99F1-9166-3AD2-562DD5095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8DCA-5E8F-46C9-9CE9-D17DDD1232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B0DD5-D1A1-1723-021D-4CF31570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4EF69-C834-0208-BCED-F6D12DF4A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C8E2-55B8-4CA9-9278-AD76BD8E5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05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E48015-C1BE-4F1D-D347-8EA2B9BD0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F6AE42-36B8-0F8C-4347-A0E0827D1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92491-A174-9E7A-255E-D0372AC53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8DCA-5E8F-46C9-9CE9-D17DDD1232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D4901-6F08-D7A4-DAF7-501998528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A32E6-B020-273F-6EEC-ED99025D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C8E2-55B8-4CA9-9278-AD76BD8E5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98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78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08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54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7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89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3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41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2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E85A5-3C5D-6BC4-2747-9EB92F898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AAF7-67BF-3DA9-6DEF-C95377397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D988A-B060-D7EC-C030-C57693331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8DCA-5E8F-46C9-9CE9-D17DDD1232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5F5E4-399C-1772-C1E5-787C297CD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00B6-0FC2-347F-FD66-D377C4BA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C8E2-55B8-4CA9-9278-AD76BD8E5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38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73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02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9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22CA-0A10-DAC0-24A1-4784734BF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8B2D4-D9E5-C8D3-F205-B153DE574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B5638-F139-927B-5D5C-C2D53EEF4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8DCA-5E8F-46C9-9CE9-D17DDD1232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D8A72-67DF-4000-072B-C20A4F2C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0C39F-3D43-005B-BC02-2F5C2D032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C8E2-55B8-4CA9-9278-AD76BD8E5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5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8C54-AC62-F388-3BF1-376B57E5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91EE7-6901-4E4F-04CD-8A8298E94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0972C-E9C0-C7AA-CAB0-1723DBCE0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02845-8654-74D6-8306-B5EC6737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8DCA-5E8F-46C9-9CE9-D17DDD1232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D20B0-9574-8AEC-7ED2-9021A15A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2B0F4-213A-B789-A7CD-475CE170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C8E2-55B8-4CA9-9278-AD76BD8E5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3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D632-E24A-A162-3554-67BBEF5E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DF6B0-6824-C73D-7BA7-FFBDD55BE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FAA5C-255D-E3A1-E935-1897B950C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82DDE4-F6AF-7245-DE93-FB907CE75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D961D0-DD3A-DB08-A0C6-8CDAB2F2B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649580-B06E-92C9-1C82-F53C7101D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8DCA-5E8F-46C9-9CE9-D17DDD1232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A95556-FA26-77AF-C9DE-FBB93D44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003F6B-2EA4-E5D1-1D49-05EFF8B8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C8E2-55B8-4CA9-9278-AD76BD8E5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41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D3F6-BB81-B59F-E0C6-26927EA2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1D4E24-B384-06A6-B8F2-039D4618B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8DCA-5E8F-46C9-9CE9-D17DDD1232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AB4750-C7DE-B4F9-8E11-75C5EFE56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7F5C6D-4E0C-4970-88B6-3D8C1F81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C8E2-55B8-4CA9-9278-AD76BD8E5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1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F2DA5B-25B0-18E1-1BF6-498FBD1D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8DCA-5E8F-46C9-9CE9-D17DDD1232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6197E-F45F-7D0B-D2A7-0175C9819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4655B-A24C-CED0-557F-4E4071E7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C8E2-55B8-4CA9-9278-AD76BD8E5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F14A-87E0-3943-6EB8-74D2889A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664D0-CFFC-872C-1F1A-736E889F1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2A58E-8082-5F62-FB0E-238D8E2F2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B9BAF-3C92-1DAC-1CFC-0C828181E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8DCA-5E8F-46C9-9CE9-D17DDD1232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B1E83-2113-E8D1-7D6D-244D7D9BE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ECD89-7C55-C50F-8336-FA4563741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C8E2-55B8-4CA9-9278-AD76BD8E5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0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9821-9D72-0F99-1D8C-34E1C4E5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14B7DE-8179-1DD7-3ECF-1964772CF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39B53-7C30-67B6-8DEF-D9D5BB607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B13D6-3BC3-6609-5883-2B3643463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C8DCA-5E8F-46C9-9CE9-D17DDD1232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78C6B-BB9C-AA38-F6FC-E382B267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01A0D-CF72-93F8-87D9-4085E249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C8E2-55B8-4CA9-9278-AD76BD8E5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51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F03FDF-C2BB-DF05-829A-A24A6972C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00DC4-D34D-E86D-B790-14D87B42A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48A20-E01F-C58A-9F6C-377752FC5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C8DCA-5E8F-46C9-9CE9-D17DDD1232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7FC2A-5628-91AB-7636-211C7E368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E93A2-FA4C-C92E-DC60-B0D38993E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3C8E2-55B8-4CA9-9278-AD76BD8E5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3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168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HÌNH HỌC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(</a:t>
            </a: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Tiếp</a:t>
            </a:r>
            <a:r>
              <a:rPr kumimoji="0" lang="en-US" altLang="zh-CN" sz="6000" b="0" i="0" u="none" strike="noStrike" kern="800" cap="none" spc="0" normalizeH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6000" b="0" i="0" u="none" strike="noStrike" kern="800" cap="none" spc="0" normalizeH="0" noProof="0" dirty="0" err="1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theo</a:t>
            </a:r>
            <a:r>
              <a:rPr kumimoji="0" lang="en-US" altLang="zh-CN" sz="6000" b="0" i="0" u="none" strike="noStrike" kern="800" cap="none" spc="0" normalizeH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)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540497" y="4158873"/>
            <a:ext cx="7111006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noProof="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95)</a:t>
            </a: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8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00DB9-3662-0C21-7354-94DF420D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6" name="图片 101">
            <a:extLst>
              <a:ext uri="{FF2B5EF4-FFF2-40B4-BE49-F238E27FC236}">
                <a16:creationId xmlns:a16="http://schemas.microsoft.com/office/drawing/2014/main" id="{988E2F13-907F-ECF2-EDCC-C624E5F47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7" name="图片 97">
            <a:extLst>
              <a:ext uri="{FF2B5EF4-FFF2-40B4-BE49-F238E27FC236}">
                <a16:creationId xmlns:a16="http://schemas.microsoft.com/office/drawing/2014/main" id="{5AE5C4FF-530E-1025-907E-A33427266C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8" name="图片 98">
            <a:extLst>
              <a:ext uri="{FF2B5EF4-FFF2-40B4-BE49-F238E27FC236}">
                <a16:creationId xmlns:a16="http://schemas.microsoft.com/office/drawing/2014/main" id="{F5503558-CACE-0051-8CD2-3ECA56D1F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" name="图片 99">
            <a:extLst>
              <a:ext uri="{FF2B5EF4-FFF2-40B4-BE49-F238E27FC236}">
                <a16:creationId xmlns:a16="http://schemas.microsoft.com/office/drawing/2014/main" id="{EA882A74-9901-1341-839E-97980A3C74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0" name="图片 96">
            <a:extLst>
              <a:ext uri="{FF2B5EF4-FFF2-40B4-BE49-F238E27FC236}">
                <a16:creationId xmlns:a16="http://schemas.microsoft.com/office/drawing/2014/main" id="{DDE3E4E5-271B-3D3D-0C30-D0FD5906F0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1" name="图片 44">
            <a:extLst>
              <a:ext uri="{FF2B5EF4-FFF2-40B4-BE49-F238E27FC236}">
                <a16:creationId xmlns:a16="http://schemas.microsoft.com/office/drawing/2014/main" id="{9CF4DFBD-CD98-E41C-C5AC-705714259C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2089857E-EB57-6CAB-702E-8524C75820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2BD9A4A-C414-18B3-6455-F130506E17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7E0A675-4F62-450C-19D8-922F4221A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AB76858-CB47-9F88-5334-E145E96CA7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035D6B79-57B5-5B47-FE2B-7BC639F5D4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244E60-9090-F261-F401-FA1B8DC60A52}"/>
              </a:ext>
            </a:extLst>
          </p:cNvPr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Vận dụng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2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25121E1-BB6B-ECD1-D475-860119FA692A}"/>
                  </a:ext>
                </a:extLst>
              </p:cNvPr>
              <p:cNvSpPr txBox="1"/>
              <p:nvPr/>
            </p:nvSpPr>
            <p:spPr>
              <a:xfrm>
                <a:off x="423055" y="266612"/>
                <a:ext cx="11192001" cy="2257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32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3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pt-BR" sz="32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Buổi sáng anh Tuấn chạy 5 vòng quanh bờ của cái hồ hình chữ nhật với chiều dài 250 m, chiều rộng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6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indent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8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anh</a:t>
                </a:r>
                <a:r>
                  <a:rPr lang="en-US" sz="28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Tuấn</a:t>
                </a:r>
                <a:r>
                  <a:rPr lang="en-US" sz="28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chạy</a:t>
                </a:r>
                <a:r>
                  <a:rPr lang="en-US" sz="28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dirty="0">
                    <a:latin typeface="Times New Roman" pitchFamily="18" charset="0"/>
                    <a:ea typeface="Arial" panose="020B0604020202020204" pitchFamily="34" charset="0"/>
                    <a:cs typeface="Times New Roman" pitchFamily="18" charset="0"/>
                  </a:rPr>
                  <a:t>  </a:t>
                </a:r>
                <a:r>
                  <a:rPr lang="en-US" sz="2800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 km.</a:t>
                </a:r>
                <a:endParaRPr lang="en-US" sz="2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B25121E1-BB6B-ECD1-D475-860119FA6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55" y="266612"/>
                <a:ext cx="11192001" cy="2257349"/>
              </a:xfrm>
              <a:prstGeom prst="rect">
                <a:avLst/>
              </a:prstGeom>
              <a:blipFill rotWithShape="1">
                <a:blip r:embed="rId3"/>
                <a:stretch>
                  <a:fillRect l="-1362" b="-6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/>
          <p:cNvSpPr/>
          <p:nvPr/>
        </p:nvSpPr>
        <p:spPr>
          <a:xfrm>
            <a:off x="7696200" y="1872343"/>
            <a:ext cx="566057" cy="566057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995799" y="413303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 vòng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5030" y="1294693"/>
            <a:ext cx="2725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chiều dài 250 m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08802" y="1084037"/>
                <a:ext cx="4602542" cy="879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chiều rộng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802" y="1084037"/>
                <a:ext cx="4602542" cy="879215"/>
              </a:xfrm>
              <a:prstGeom prst="rect">
                <a:avLst/>
              </a:prstGeom>
              <a:blipFill rotWithShape="1">
                <a:blip r:embed="rId4"/>
                <a:stretch>
                  <a:fillRect l="-2781" r="-1589"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262257" y="2000741"/>
            <a:ext cx="663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5121E1-BB6B-ECD1-D475-860119FA692A}"/>
                  </a:ext>
                </a:extLst>
              </p:cNvPr>
              <p:cNvSpPr txBox="1"/>
              <p:nvPr/>
            </p:nvSpPr>
            <p:spPr>
              <a:xfrm>
                <a:off x="412170" y="266612"/>
                <a:ext cx="11192001" cy="2315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3200" b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32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pt-BR" sz="3200" b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Buổi sáng anh Tuấn chạy 5 vòng quanh bờ của cái hồ hình chữ nhật với chiều dài 250 m, chiều rộng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6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indent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anh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Tuấn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chạy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ea typeface="Arial" panose="020B0604020202020204" pitchFamily="34" charset="0"/>
                    <a:cs typeface="Times New Roman" pitchFamily="18" charset="0"/>
                  </a:rPr>
                  <a:t> 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  km.</a:t>
                </a:r>
                <a:endPara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5121E1-BB6B-ECD1-D475-860119FA6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70" y="266612"/>
                <a:ext cx="11192001" cy="2315634"/>
              </a:xfrm>
              <a:prstGeom prst="rect">
                <a:avLst/>
              </a:prstGeom>
              <a:blipFill>
                <a:blip r:embed="rId5"/>
                <a:stretch>
                  <a:fillRect l="-1416" b="-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:\Users\HP\Desktop\4B3 (23-24)\n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3429000"/>
            <a:ext cx="4430260" cy="331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45" y="3168650"/>
            <a:ext cx="5151437" cy="295751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261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02971" y="17145"/>
                <a:ext cx="8556172" cy="5359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Bài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giải</a:t>
                </a:r>
                <a:endParaRPr lang="en-US" sz="2800" dirty="0">
                  <a:latin typeface="Times New Roman"/>
                  <a:ea typeface="Times New Roman"/>
                </a:endParaRPr>
              </a:p>
              <a:p>
                <a:pPr algn="ctr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Chiều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rộng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bờ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hồ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:</a:t>
                </a:r>
                <a:endParaRPr lang="en-US" sz="2800" dirty="0">
                  <a:latin typeface="Times New Roman"/>
                  <a:ea typeface="Times New Roman"/>
                </a:endParaRPr>
              </a:p>
              <a:p>
                <a:pPr algn="ctr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250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= 150 (m)</a:t>
                </a:r>
                <a:endParaRPr lang="en-US" sz="2800" dirty="0">
                  <a:latin typeface="Times New Roman"/>
                  <a:ea typeface="Times New Roman"/>
                </a:endParaRPr>
              </a:p>
              <a:p>
                <a:pPr algn="ctr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Chiều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dài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quãng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đường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anh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Tuấn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chạy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1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vòng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:</a:t>
                </a:r>
                <a:endParaRPr lang="en-US" sz="2800" dirty="0">
                  <a:latin typeface="Times New Roman"/>
                  <a:ea typeface="Times New Roman"/>
                </a:endParaRPr>
              </a:p>
              <a:p>
                <a:pPr algn="ctr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(250 + 150) x 2 = 800 (m)</a:t>
                </a:r>
                <a:endParaRPr lang="en-US" sz="2800" dirty="0">
                  <a:latin typeface="Times New Roman"/>
                  <a:ea typeface="Times New Roman"/>
                </a:endParaRPr>
              </a:p>
              <a:p>
                <a:pPr algn="ctr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Chiều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dài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quãng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đường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anh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Tuấn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chạy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5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vòng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:</a:t>
                </a:r>
                <a:endParaRPr lang="en-US" sz="2800" dirty="0">
                  <a:latin typeface="Times New Roman"/>
                  <a:ea typeface="Times New Roman"/>
                </a:endParaRPr>
              </a:p>
              <a:p>
                <a:pPr algn="ctr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800 x 5 = 4 000 (m)</a:t>
                </a:r>
                <a:endParaRPr lang="en-US" sz="2800" dirty="0">
                  <a:latin typeface="Times New Roman"/>
                  <a:ea typeface="Times New Roman"/>
                </a:endParaRPr>
              </a:p>
              <a:p>
                <a:pPr algn="ctr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Đổi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4000 m = 4 km</a:t>
                </a:r>
                <a:endParaRPr lang="en-US" sz="2800" dirty="0">
                  <a:latin typeface="Times New Roman"/>
                  <a:ea typeface="Times New Roman"/>
                </a:endParaRPr>
              </a:p>
              <a:p>
                <a:pPr algn="ctr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Đáp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số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: 4 km</a:t>
                </a:r>
                <a:endParaRPr lang="en-US" sz="2800" dirty="0">
                  <a:latin typeface="Times New Roman"/>
                  <a:ea typeface="Times New Roman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971" y="17145"/>
                <a:ext cx="8556172" cy="5359288"/>
              </a:xfrm>
              <a:prstGeom prst="rect">
                <a:avLst/>
              </a:prstGeom>
              <a:blipFill>
                <a:blip r:embed="rId3"/>
                <a:stretch>
                  <a:fillRect b="-1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29" y="3857270"/>
            <a:ext cx="3610655" cy="207292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4028" y="6071797"/>
            <a:ext cx="9157250" cy="596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Tuấn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>
                <a:solidFill>
                  <a:srgbClr val="92D05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92D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km.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338455" y="6071797"/>
            <a:ext cx="566057" cy="566057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38454" y="6071796"/>
            <a:ext cx="566057" cy="566057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5929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8843" y="409192"/>
            <a:ext cx="11114314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4. </a:t>
            </a:r>
            <a:r>
              <a:rPr lang="pt-BR" sz="3200" dirty="0">
                <a:solidFill>
                  <a:srgbClr val="000000"/>
                </a:solidFill>
                <a:latin typeface="Times New Roman"/>
                <a:ea typeface="Times New Roman"/>
              </a:rPr>
              <a:t>Một đầm nuôi tôm hình chữ nhật có chiều rộng bằng 125 m, chiều dài gấp 8 lần chiều rộng. Tính diện tích đầm nuôi tôm đó.</a:t>
            </a:r>
            <a:endParaRPr lang="en-US" sz="3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8856" y="414818"/>
            <a:ext cx="11114314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3200" b="1" dirty="0">
                <a:latin typeface="Times New Roman"/>
                <a:ea typeface="Times New Roman"/>
              </a:rPr>
              <a:t>4. </a:t>
            </a:r>
            <a:r>
              <a:rPr lang="pt-BR" sz="3200" dirty="0">
                <a:latin typeface="Times New Roman"/>
                <a:ea typeface="Times New Roman"/>
              </a:rPr>
              <a:t>Một đầm nuôi tôm hình chữ nhật có chiều rộng bằng 125 m, chiều dài gấp 8 lần chiều rộng. Tính diện tích đầm nuôi tôm đó.</a:t>
            </a:r>
            <a:endParaRPr lang="en-US" sz="3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8843" y="1312390"/>
            <a:ext cx="5133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Times New Roman"/>
                <a:ea typeface="Times New Roman"/>
              </a:rPr>
              <a:t>chiều dài gấp 8 lần chiều rộng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29543" y="1318696"/>
            <a:ext cx="2589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Times New Roman"/>
                <a:ea typeface="Times New Roman"/>
              </a:rPr>
              <a:t>Tính diện tích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93445" y="575890"/>
            <a:ext cx="4174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Times New Roman"/>
                <a:ea typeface="Times New Roman"/>
              </a:rPr>
              <a:t>chiều rộng bằng 125 m,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2136339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giải</a:t>
            </a:r>
            <a:endParaRPr lang="en-US" sz="3200" dirty="0"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Chiều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đầm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nuôi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tôm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en-US" sz="3200" dirty="0"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125 x 8 = 1000 (m)</a:t>
            </a:r>
            <a:endParaRPr lang="en-US" sz="3200" dirty="0"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Diện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đầm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nuôi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tôm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  <a:endParaRPr lang="en-US" sz="3200" dirty="0"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1000 x 125 = 125 000 (m</a:t>
            </a:r>
            <a:r>
              <a:rPr lang="en-US" sz="3200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endParaRPr lang="en-US" sz="3200" dirty="0"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Đáp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: 125 000 m</a:t>
            </a:r>
            <a:r>
              <a:rPr lang="en-US" sz="3200" baseline="300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endParaRPr lang="en-US" sz="3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622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00DB9-3662-0C21-7354-94DF420D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6" name="图片 101">
            <a:extLst>
              <a:ext uri="{FF2B5EF4-FFF2-40B4-BE49-F238E27FC236}">
                <a16:creationId xmlns:a16="http://schemas.microsoft.com/office/drawing/2014/main" id="{988E2F13-907F-ECF2-EDCC-C624E5F47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7" name="图片 97">
            <a:extLst>
              <a:ext uri="{FF2B5EF4-FFF2-40B4-BE49-F238E27FC236}">
                <a16:creationId xmlns:a16="http://schemas.microsoft.com/office/drawing/2014/main" id="{5AE5C4FF-530E-1025-907E-A33427266C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8" name="图片 98">
            <a:extLst>
              <a:ext uri="{FF2B5EF4-FFF2-40B4-BE49-F238E27FC236}">
                <a16:creationId xmlns:a16="http://schemas.microsoft.com/office/drawing/2014/main" id="{F5503558-CACE-0051-8CD2-3ECA56D1F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" name="图片 99">
            <a:extLst>
              <a:ext uri="{FF2B5EF4-FFF2-40B4-BE49-F238E27FC236}">
                <a16:creationId xmlns:a16="http://schemas.microsoft.com/office/drawing/2014/main" id="{EA882A74-9901-1341-839E-97980A3C74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0" name="图片 96">
            <a:extLst>
              <a:ext uri="{FF2B5EF4-FFF2-40B4-BE49-F238E27FC236}">
                <a16:creationId xmlns:a16="http://schemas.microsoft.com/office/drawing/2014/main" id="{DDE3E4E5-271B-3D3D-0C30-D0FD5906F0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1" name="图片 44">
            <a:extLst>
              <a:ext uri="{FF2B5EF4-FFF2-40B4-BE49-F238E27FC236}">
                <a16:creationId xmlns:a16="http://schemas.microsoft.com/office/drawing/2014/main" id="{9CF4DFBD-CD98-E41C-C5AC-705714259C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2089857E-EB57-6CAB-702E-8524C75820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2BD9A4A-C414-18B3-6455-F130506E17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7E0A675-4F62-450C-19D8-922F4221A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AB76858-CB47-9F88-5334-E145E96CA7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035D6B79-57B5-5B47-FE2B-7BC639F5D4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244E60-9090-F261-F401-FA1B8DC60A52}"/>
              </a:ext>
            </a:extLst>
          </p:cNvPr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Củng cố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5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00DB9-3662-0C21-7354-94DF420D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6" name="图片 101">
            <a:extLst>
              <a:ext uri="{FF2B5EF4-FFF2-40B4-BE49-F238E27FC236}">
                <a16:creationId xmlns:a16="http://schemas.microsoft.com/office/drawing/2014/main" id="{988E2F13-907F-ECF2-EDCC-C624E5F47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7" name="图片 97">
            <a:extLst>
              <a:ext uri="{FF2B5EF4-FFF2-40B4-BE49-F238E27FC236}">
                <a16:creationId xmlns:a16="http://schemas.microsoft.com/office/drawing/2014/main" id="{5AE5C4FF-530E-1025-907E-A33427266C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8" name="图片 98">
            <a:extLst>
              <a:ext uri="{FF2B5EF4-FFF2-40B4-BE49-F238E27FC236}">
                <a16:creationId xmlns:a16="http://schemas.microsoft.com/office/drawing/2014/main" id="{F5503558-CACE-0051-8CD2-3ECA56D1F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" name="图片 99">
            <a:extLst>
              <a:ext uri="{FF2B5EF4-FFF2-40B4-BE49-F238E27FC236}">
                <a16:creationId xmlns:a16="http://schemas.microsoft.com/office/drawing/2014/main" id="{EA882A74-9901-1341-839E-97980A3C74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0" name="图片 96">
            <a:extLst>
              <a:ext uri="{FF2B5EF4-FFF2-40B4-BE49-F238E27FC236}">
                <a16:creationId xmlns:a16="http://schemas.microsoft.com/office/drawing/2014/main" id="{DDE3E4E5-271B-3D3D-0C30-D0FD5906F0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1" name="图片 44">
            <a:extLst>
              <a:ext uri="{FF2B5EF4-FFF2-40B4-BE49-F238E27FC236}">
                <a16:creationId xmlns:a16="http://schemas.microsoft.com/office/drawing/2014/main" id="{9CF4DFBD-CD98-E41C-C5AC-705714259C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2089857E-EB57-6CAB-702E-8524C75820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2BD9A4A-C414-18B3-6455-F130506E17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7E0A675-4F62-450C-19D8-922F4221A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AB76858-CB47-9F88-5334-E145E96CA7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035D6B79-57B5-5B47-FE2B-7BC639F5D4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244E60-9090-F261-F401-FA1B8DC60A52}"/>
              </a:ext>
            </a:extLst>
          </p:cNvPr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Dặn dò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99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247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otlight MT Light" pitchFamily="18" charset="0"/>
              </a:rPr>
              <a:t>Thứ</a:t>
            </a:r>
            <a:r>
              <a:rPr kumimoji="0" lang="en-US" sz="4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otlight MT Light" pitchFamily="18" charset="0"/>
              </a:rPr>
              <a:t> … </a:t>
            </a:r>
            <a:r>
              <a:rPr kumimoji="0" lang="en-US" sz="4800" b="1" i="0" u="none" strike="noStrike" kern="1200" cap="none" spc="2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otlight MT Light" pitchFamily="18" charset="0"/>
              </a:rPr>
              <a:t>ngày</a:t>
            </a:r>
            <a:r>
              <a:rPr kumimoji="0" lang="en-US" sz="4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otlight MT Light" pitchFamily="18" charset="0"/>
              </a:rPr>
              <a:t> … </a:t>
            </a:r>
            <a:r>
              <a:rPr kumimoji="0" lang="en-US" sz="4800" b="1" i="0" u="none" strike="noStrike" kern="1200" cap="none" spc="2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otlight MT Light" pitchFamily="18" charset="0"/>
              </a:rPr>
              <a:t>tháng</a:t>
            </a:r>
            <a:r>
              <a:rPr kumimoji="0" lang="en-US" sz="4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otlight MT Light" pitchFamily="18" charset="0"/>
              </a:rPr>
              <a:t> … </a:t>
            </a:r>
            <a:r>
              <a:rPr kumimoji="0" lang="en-US" sz="4800" b="1" i="0" u="none" strike="noStrike" kern="1200" cap="none" spc="2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otlight MT Light" pitchFamily="18" charset="0"/>
              </a:rPr>
              <a:t>năm</a:t>
            </a:r>
            <a:r>
              <a:rPr kumimoji="0" lang="en-US" sz="4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otlight MT Light" pitchFamily="18" charset="0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2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otlight MT Light" pitchFamily="18" charset="0"/>
              </a:rPr>
              <a:t>Bài</a:t>
            </a:r>
            <a:r>
              <a:rPr kumimoji="0" lang="en-US" sz="48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otlight MT Light" pitchFamily="18" charset="0"/>
              </a:rPr>
              <a:t> 168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200" noProof="0" dirty="0" err="1">
                <a:solidFill>
                  <a:srgbClr val="FFFFFF"/>
                </a:solidFill>
                <a:latin typeface="Footlight MT Light" pitchFamily="18" charset="0"/>
              </a:rPr>
              <a:t>Ôn</a:t>
            </a:r>
            <a:r>
              <a:rPr lang="en-US" sz="4800" b="1" spc="200" noProof="0" dirty="0">
                <a:solidFill>
                  <a:srgbClr val="FFFFFF"/>
                </a:solidFill>
                <a:latin typeface="Footlight MT Light" pitchFamily="18" charset="0"/>
              </a:rPr>
              <a:t> </a:t>
            </a:r>
            <a:r>
              <a:rPr lang="en-US" sz="4800" b="1" spc="200" noProof="0" dirty="0" err="1">
                <a:solidFill>
                  <a:srgbClr val="FFFFFF"/>
                </a:solidFill>
                <a:latin typeface="Footlight MT Light" pitchFamily="18" charset="0"/>
              </a:rPr>
              <a:t>tập</a:t>
            </a:r>
            <a:r>
              <a:rPr lang="en-US" sz="4800" b="1" spc="200" noProof="0" dirty="0">
                <a:solidFill>
                  <a:srgbClr val="FFFFFF"/>
                </a:solidFill>
                <a:latin typeface="Footlight MT Light" pitchFamily="18" charset="0"/>
              </a:rPr>
              <a:t> </a:t>
            </a:r>
            <a:r>
              <a:rPr lang="en-US" sz="4800" b="1" spc="200" noProof="0" dirty="0" err="1">
                <a:solidFill>
                  <a:srgbClr val="FFFFFF"/>
                </a:solidFill>
                <a:latin typeface="Footlight MT Light" pitchFamily="18" charset="0"/>
              </a:rPr>
              <a:t>về</a:t>
            </a:r>
            <a:r>
              <a:rPr lang="en-US" sz="4800" b="1" spc="200" noProof="0" dirty="0">
                <a:solidFill>
                  <a:srgbClr val="FFFFFF"/>
                </a:solidFill>
                <a:latin typeface="Footlight MT Light" pitchFamily="18" charset="0"/>
              </a:rPr>
              <a:t> </a:t>
            </a:r>
            <a:r>
              <a:rPr lang="en-US" sz="4800" b="1" spc="200" noProof="0" dirty="0" err="1">
                <a:solidFill>
                  <a:srgbClr val="FFFFFF"/>
                </a:solidFill>
                <a:latin typeface="Footlight MT Light" pitchFamily="18" charset="0"/>
              </a:rPr>
              <a:t>hình</a:t>
            </a:r>
            <a:r>
              <a:rPr lang="en-US" sz="4800" b="1" spc="200" noProof="0" dirty="0">
                <a:solidFill>
                  <a:srgbClr val="FFFFFF"/>
                </a:solidFill>
                <a:latin typeface="Footlight MT Light" pitchFamily="18" charset="0"/>
              </a:rPr>
              <a:t> </a:t>
            </a:r>
            <a:r>
              <a:rPr lang="en-US" sz="4800" b="1" spc="200" noProof="0" dirty="0" err="1">
                <a:solidFill>
                  <a:srgbClr val="FFFFFF"/>
                </a:solidFill>
                <a:latin typeface="Footlight MT Light" pitchFamily="18" charset="0"/>
              </a:rPr>
              <a:t>học</a:t>
            </a:r>
            <a:r>
              <a:rPr lang="en-US" sz="4800" b="1" spc="200" noProof="0" dirty="0">
                <a:solidFill>
                  <a:srgbClr val="FFFFFF"/>
                </a:solidFill>
                <a:latin typeface="Footlight MT Light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200" noProof="0" dirty="0">
                <a:solidFill>
                  <a:srgbClr val="FFFFFF"/>
                </a:solidFill>
                <a:latin typeface="Footlight MT Light" pitchFamily="18" charset="0"/>
              </a:rPr>
              <a:t>(</a:t>
            </a:r>
            <a:r>
              <a:rPr lang="en-US" sz="4800" b="1" spc="200" noProof="0" dirty="0" err="1">
                <a:solidFill>
                  <a:srgbClr val="FFFFFF"/>
                </a:solidFill>
                <a:latin typeface="Footlight MT Light" pitchFamily="18" charset="0"/>
              </a:rPr>
              <a:t>tiếp</a:t>
            </a:r>
            <a:r>
              <a:rPr lang="en-US" sz="4800" b="1" spc="200" noProof="0" dirty="0">
                <a:solidFill>
                  <a:srgbClr val="FFFFFF"/>
                </a:solidFill>
                <a:latin typeface="Footlight MT Light" pitchFamily="18" charset="0"/>
              </a:rPr>
              <a:t> </a:t>
            </a:r>
            <a:r>
              <a:rPr lang="en-US" sz="4800" b="1" spc="200" noProof="0" dirty="0" err="1">
                <a:solidFill>
                  <a:srgbClr val="FFFFFF"/>
                </a:solidFill>
                <a:latin typeface="Footlight MT Light" pitchFamily="18" charset="0"/>
              </a:rPr>
              <a:t>theo</a:t>
            </a:r>
            <a:r>
              <a:rPr lang="en-US" sz="4800" b="1" spc="200" noProof="0" dirty="0">
                <a:solidFill>
                  <a:srgbClr val="FFFFFF"/>
                </a:solidFill>
                <a:latin typeface="Footlight MT Light" pitchFamily="18" charset="0"/>
              </a:rPr>
              <a:t>)</a:t>
            </a:r>
            <a:endParaRPr kumimoji="0" lang="en-US" sz="48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otlight MT L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32BF82FB-6A6C-2D4A-1C66-CAA299821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" y="-10549"/>
            <a:ext cx="12193057" cy="68585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000DB9-3662-0C21-7354-94DF420D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3" y="1627668"/>
            <a:ext cx="9915895" cy="3223098"/>
          </a:xfrm>
          <a:prstGeom prst="rect">
            <a:avLst/>
          </a:prstGeom>
        </p:spPr>
      </p:pic>
      <p:pic>
        <p:nvPicPr>
          <p:cNvPr id="6" name="图片 101">
            <a:extLst>
              <a:ext uri="{FF2B5EF4-FFF2-40B4-BE49-F238E27FC236}">
                <a16:creationId xmlns:a16="http://schemas.microsoft.com/office/drawing/2014/main" id="{988E2F13-907F-ECF2-EDCC-C624E5F47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7" name="图片 97">
            <a:extLst>
              <a:ext uri="{FF2B5EF4-FFF2-40B4-BE49-F238E27FC236}">
                <a16:creationId xmlns:a16="http://schemas.microsoft.com/office/drawing/2014/main" id="{5AE5C4FF-530E-1025-907E-A33427266C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8" name="图片 98">
            <a:extLst>
              <a:ext uri="{FF2B5EF4-FFF2-40B4-BE49-F238E27FC236}">
                <a16:creationId xmlns:a16="http://schemas.microsoft.com/office/drawing/2014/main" id="{F5503558-CACE-0051-8CD2-3ECA56D1F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" name="图片 99">
            <a:extLst>
              <a:ext uri="{FF2B5EF4-FFF2-40B4-BE49-F238E27FC236}">
                <a16:creationId xmlns:a16="http://schemas.microsoft.com/office/drawing/2014/main" id="{EA882A74-9901-1341-839E-97980A3C74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0" name="图片 96">
            <a:extLst>
              <a:ext uri="{FF2B5EF4-FFF2-40B4-BE49-F238E27FC236}">
                <a16:creationId xmlns:a16="http://schemas.microsoft.com/office/drawing/2014/main" id="{DDE3E4E5-271B-3D3D-0C30-D0FD5906F0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1" name="图片 44">
            <a:extLst>
              <a:ext uri="{FF2B5EF4-FFF2-40B4-BE49-F238E27FC236}">
                <a16:creationId xmlns:a16="http://schemas.microsoft.com/office/drawing/2014/main" id="{9CF4DFBD-CD98-E41C-C5AC-705714259C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2089857E-EB57-6CAB-702E-8524C75820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2BD9A4A-C414-18B3-6455-F130506E17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7E0A675-4F62-450C-19D8-922F4221A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905" y="3940773"/>
            <a:ext cx="951465" cy="1019970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AB76858-CB47-9F88-5334-E145E96CA7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81" y="967991"/>
            <a:ext cx="801260" cy="1395528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035D6B79-57B5-5B47-FE2B-7BC639F5D4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25" y="3378272"/>
            <a:ext cx="1053960" cy="16185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244E60-9090-F261-F401-FA1B8DC60A52}"/>
              </a:ext>
            </a:extLst>
          </p:cNvPr>
          <p:cNvSpPr/>
          <p:nvPr/>
        </p:nvSpPr>
        <p:spPr>
          <a:xfrm>
            <a:off x="1792229" y="2241317"/>
            <a:ext cx="849943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Thực hành</a:t>
            </a:r>
            <a:endParaRPr lang="vi-VN" sz="72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  <a:p>
            <a:pPr algn="ctr"/>
            <a:r>
              <a:rPr lang="en-US" sz="72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Luyện tập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654" b="35283" l="4254" r="8833">
                        <a14:foregroundMark x1="5000" y1="33704" x2="7813" y2="28333"/>
                      </a14:backgroundRemoval>
                    </a14:imgEffect>
                  </a14:imgLayer>
                </a14:imgProps>
              </a:ext>
            </a:extLst>
          </a:blip>
          <a:srcRect l="3682" t="25575" r="90595" b="63638"/>
          <a:stretch/>
        </p:blipFill>
        <p:spPr>
          <a:xfrm>
            <a:off x="76476" y="395687"/>
            <a:ext cx="1105594" cy="117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2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1" y="-10549"/>
            <a:ext cx="12193057" cy="6858594"/>
            <a:chOff x="2411" y="-10549"/>
            <a:chExt cx="12193057" cy="6858594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32BF82FB-6A6C-2D4A-1C66-CAA299821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1" y="-10549"/>
              <a:ext cx="12193057" cy="6858594"/>
            </a:xfrm>
            <a:prstGeom prst="rect">
              <a:avLst/>
            </a:prstGeom>
          </p:spPr>
        </p:pic>
        <p:pic>
          <p:nvPicPr>
            <p:cNvPr id="17" name="图片 23">
              <a:extLst>
                <a:ext uri="{FF2B5EF4-FFF2-40B4-BE49-F238E27FC236}">
                  <a16:creationId xmlns:a16="http://schemas.microsoft.com/office/drawing/2014/main" id="{40FD4C2B-D852-B0CB-2B05-6743EED08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21" y="64474"/>
              <a:ext cx="11726779" cy="527523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25121E1-BB6B-ECD1-D475-860119FA692A}"/>
              </a:ext>
            </a:extLst>
          </p:cNvPr>
          <p:cNvSpPr txBox="1"/>
          <p:nvPr/>
        </p:nvSpPr>
        <p:spPr>
          <a:xfrm>
            <a:off x="1182070" y="429902"/>
            <a:ext cx="10432986" cy="1372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3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 nêu cách cắt một mảnh bìa hình thoi thành các mảnh nhỏ để ghép lại được một hình chữ nhật.</a:t>
            </a:r>
            <a:endParaRPr lang="en-US" sz="3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https://o.remove.bg/downloads/f9ebd5f3-5828-4b92-a175-fc8be39d09d2/n4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0" b="14514"/>
          <a:stretch/>
        </p:blipFill>
        <p:spPr bwMode="auto">
          <a:xfrm>
            <a:off x="6751864" y="3624942"/>
            <a:ext cx="4762500" cy="323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loud Callout 1">
            <a:extLst>
              <a:ext uri="{FF2B5EF4-FFF2-40B4-BE49-F238E27FC236}">
                <a16:creationId xmlns:a16="http://schemas.microsoft.com/office/drawing/2014/main" id="{44C440D1-A6CF-2FB4-E6A3-435B278BF6EA}"/>
              </a:ext>
            </a:extLst>
          </p:cNvPr>
          <p:cNvSpPr/>
          <p:nvPr/>
        </p:nvSpPr>
        <p:spPr>
          <a:xfrm>
            <a:off x="7366536" y="2264228"/>
            <a:ext cx="4757802" cy="1327434"/>
          </a:xfrm>
          <a:prstGeom prst="cloudCallout">
            <a:avLst>
              <a:gd name="adj1" fmla="val -13786"/>
              <a:gd name="adj2" fmla="val 96654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24000" rtlCol="0" anchor="ctr"/>
          <a:lstStyle/>
          <a:p>
            <a:pPr algn="ctr"/>
            <a:r>
              <a:rPr lang="en-US" sz="2800" dirty="0" err="1"/>
              <a:t>Cắt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nhỉ</a:t>
            </a:r>
            <a:r>
              <a:rPr lang="en-US" sz="2800" dirty="0"/>
              <a:t>?</a:t>
            </a:r>
            <a:endParaRPr lang="en-US" sz="1400" dirty="0"/>
          </a:p>
        </p:txBody>
      </p:sp>
      <p:sp>
        <p:nvSpPr>
          <p:cNvPr id="18" name="Flowchart: Decision 17"/>
          <p:cNvSpPr/>
          <p:nvPr/>
        </p:nvSpPr>
        <p:spPr>
          <a:xfrm>
            <a:off x="740571" y="2264228"/>
            <a:ext cx="4898572" cy="1458686"/>
          </a:xfrm>
          <a:prstGeom prst="flowChartDecisi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54" b="35283" l="4254" r="8833">
                        <a14:foregroundMark x1="5000" y1="33704" x2="7813" y2="28333"/>
                      </a14:backgroundRemoval>
                    </a14:imgEffect>
                  </a14:imgLayer>
                </a14:imgProps>
              </a:ext>
            </a:extLst>
          </a:blip>
          <a:srcRect l="3682" t="25575" r="90595" b="63638"/>
          <a:stretch/>
        </p:blipFill>
        <p:spPr>
          <a:xfrm>
            <a:off x="30835" y="395687"/>
            <a:ext cx="1105594" cy="117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3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1" y="-10549"/>
            <a:ext cx="12193057" cy="6858594"/>
            <a:chOff x="2411" y="-10549"/>
            <a:chExt cx="12193057" cy="6858594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32BF82FB-6A6C-2D4A-1C66-CAA299821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1" y="-10549"/>
              <a:ext cx="12193057" cy="6858594"/>
            </a:xfrm>
            <a:prstGeom prst="rect">
              <a:avLst/>
            </a:prstGeom>
          </p:spPr>
        </p:pic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40FD4C2B-D852-B0CB-2B05-6743EED08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21" y="64474"/>
              <a:ext cx="11726779" cy="5275230"/>
            </a:xfrm>
            <a:prstGeom prst="rect">
              <a:avLst/>
            </a:prstGeom>
          </p:spPr>
        </p:pic>
      </p:grpSp>
      <p:pic>
        <p:nvPicPr>
          <p:cNvPr id="5" name="Picture 7" descr="https://o.remove.bg/downloads/f9ebd5f3-5828-4b92-a175-fc8be39d09d2/n4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t="21923" r="331" b="18635"/>
          <a:stretch/>
        </p:blipFill>
        <p:spPr bwMode="auto">
          <a:xfrm>
            <a:off x="6999514" y="3820886"/>
            <a:ext cx="5008788" cy="283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Decision 5"/>
          <p:cNvSpPr/>
          <p:nvPr/>
        </p:nvSpPr>
        <p:spPr>
          <a:xfrm>
            <a:off x="783783" y="1970335"/>
            <a:ext cx="4898572" cy="1458686"/>
          </a:xfrm>
          <a:prstGeom prst="flowChartDecisi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233069" y="1970335"/>
            <a:ext cx="0" cy="14586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83783" y="2699678"/>
            <a:ext cx="48985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Triangle 10"/>
          <p:cNvSpPr/>
          <p:nvPr/>
        </p:nvSpPr>
        <p:spPr>
          <a:xfrm>
            <a:off x="3233069" y="1970335"/>
            <a:ext cx="2449286" cy="72934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flipH="1">
            <a:off x="772897" y="1970334"/>
            <a:ext cx="2449286" cy="72934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/>
          <p:cNvSpPr/>
          <p:nvPr/>
        </p:nvSpPr>
        <p:spPr>
          <a:xfrm rot="10800000" flipH="1">
            <a:off x="3233069" y="2699678"/>
            <a:ext cx="2449286" cy="72934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/>
          <p:cNvSpPr/>
          <p:nvPr/>
        </p:nvSpPr>
        <p:spPr>
          <a:xfrm rot="10800000">
            <a:off x="772897" y="2705121"/>
            <a:ext cx="2449286" cy="72934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15685" y="695862"/>
            <a:ext cx="3995058" cy="92612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Bước</a:t>
            </a:r>
            <a:r>
              <a:rPr lang="en-US" sz="2800" dirty="0"/>
              <a:t> 1: Chia </a:t>
            </a:r>
            <a:r>
              <a:rPr lang="en-US" sz="2800" dirty="0" err="1"/>
              <a:t>hình</a:t>
            </a: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6379019" y="695862"/>
            <a:ext cx="3995058" cy="92612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Bước</a:t>
            </a:r>
            <a:r>
              <a:rPr lang="en-US" sz="2800" dirty="0"/>
              <a:t> 2: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endParaRPr lang="en-US" sz="2800" dirty="0"/>
          </a:p>
        </p:txBody>
      </p:sp>
      <p:sp>
        <p:nvSpPr>
          <p:cNvPr id="19" name="Right Triangle 18"/>
          <p:cNvSpPr/>
          <p:nvPr/>
        </p:nvSpPr>
        <p:spPr>
          <a:xfrm flipH="1">
            <a:off x="772897" y="2705122"/>
            <a:ext cx="2449286" cy="72934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19"/>
          <p:cNvSpPr/>
          <p:nvPr/>
        </p:nvSpPr>
        <p:spPr>
          <a:xfrm flipH="1">
            <a:off x="762011" y="2699702"/>
            <a:ext cx="2449286" cy="72934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/>
          <p:cNvSpPr/>
          <p:nvPr/>
        </p:nvSpPr>
        <p:spPr>
          <a:xfrm rot="10800000">
            <a:off x="762011" y="1975779"/>
            <a:ext cx="2449286" cy="729343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9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7.40741E-7 L 0.32929 0.001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6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7.40741E-7 L 0.32942 7.40741E-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0648 L -2.08333E-6 0.10718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093 L 0.53386 0.00093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0348 L -2.08333E-6 -0.10694 " pathEditMode="relative" rAng="0" ptsTypes="AA">
                                      <p:cBhvr>
                                        <p:cTn id="6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69 L 0.53294 -0.00069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6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1" y="-10549"/>
            <a:ext cx="12193057" cy="6858594"/>
            <a:chOff x="2411" y="-10549"/>
            <a:chExt cx="12193057" cy="6858594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32BF82FB-6A6C-2D4A-1C66-CAA299821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1" y="-10549"/>
              <a:ext cx="12193057" cy="6858594"/>
            </a:xfrm>
            <a:prstGeom prst="rect">
              <a:avLst/>
            </a:prstGeom>
          </p:spPr>
        </p:pic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40FD4C2B-D852-B0CB-2B05-6743EED08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21" y="64474"/>
              <a:ext cx="11726779" cy="527523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25121E1-BB6B-ECD1-D475-860119FA692A}"/>
              </a:ext>
            </a:extLst>
          </p:cNvPr>
          <p:cNvSpPr txBox="1"/>
          <p:nvPr/>
        </p:nvSpPr>
        <p:spPr>
          <a:xfrm>
            <a:off x="423055" y="5348"/>
            <a:ext cx="11192001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hãy cắt, gấp thành khối hộp chữ nhật theo các bước dưới đây: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5121E1-BB6B-ECD1-D475-860119FA692A}"/>
              </a:ext>
            </a:extLst>
          </p:cNvPr>
          <p:cNvSpPr txBox="1"/>
          <p:nvPr/>
        </p:nvSpPr>
        <p:spPr>
          <a:xfrm>
            <a:off x="259764" y="616011"/>
            <a:ext cx="11192001" cy="1154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Bước 1: </a:t>
            </a:r>
            <a:r>
              <a:rPr lang="pt-B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Lấy một tờ giấy kẻ ô li hình vuông cạnh 14 ô vuông dán lên tờ bìa như hình A.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5121E1-BB6B-ECD1-D475-860119FA692A}"/>
              </a:ext>
            </a:extLst>
          </p:cNvPr>
          <p:cNvSpPr txBox="1"/>
          <p:nvPr/>
        </p:nvSpPr>
        <p:spPr>
          <a:xfrm>
            <a:off x="259763" y="1694772"/>
            <a:ext cx="11192001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Bước 2: </a:t>
            </a:r>
            <a:r>
              <a:rPr lang="pt-B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 giấy kẻ ô li, chọn các điểm như hình B.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367" y="2288009"/>
            <a:ext cx="9167266" cy="442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57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1" y="-10549"/>
            <a:ext cx="12193057" cy="6858594"/>
            <a:chOff x="2411" y="-10549"/>
            <a:chExt cx="12193057" cy="6858594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32BF82FB-6A6C-2D4A-1C66-CAA299821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1" y="-10549"/>
              <a:ext cx="12193057" cy="6858594"/>
            </a:xfrm>
            <a:prstGeom prst="rect">
              <a:avLst/>
            </a:prstGeom>
          </p:spPr>
        </p:pic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40FD4C2B-D852-B0CB-2B05-6743EED08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21" y="64474"/>
              <a:ext cx="11726779" cy="527523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25121E1-BB6B-ECD1-D475-860119FA692A}"/>
              </a:ext>
            </a:extLst>
          </p:cNvPr>
          <p:cNvSpPr txBox="1"/>
          <p:nvPr/>
        </p:nvSpPr>
        <p:spPr>
          <a:xfrm>
            <a:off x="423055" y="81550"/>
            <a:ext cx="11192001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hãy cắt, gấp thành khối hộp chữ nhật theo các bước dưới đây: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5121E1-BB6B-ECD1-D475-860119FA692A}"/>
              </a:ext>
            </a:extLst>
          </p:cNvPr>
          <p:cNvSpPr txBox="1"/>
          <p:nvPr/>
        </p:nvSpPr>
        <p:spPr>
          <a:xfrm>
            <a:off x="259764" y="692213"/>
            <a:ext cx="11192001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Bước 3: </a:t>
            </a:r>
            <a:r>
              <a:rPr lang="pt-B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Cắt để được hình như hình C.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40" y="1360712"/>
            <a:ext cx="9676720" cy="520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6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1" y="-10549"/>
            <a:ext cx="12193057" cy="6858594"/>
            <a:chOff x="2411" y="-10549"/>
            <a:chExt cx="12193057" cy="6858594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32BF82FB-6A6C-2D4A-1C66-CAA299821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1" y="-10549"/>
              <a:ext cx="12193057" cy="6858594"/>
            </a:xfrm>
            <a:prstGeom prst="rect">
              <a:avLst/>
            </a:prstGeom>
          </p:spPr>
        </p:pic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id="{40FD4C2B-D852-B0CB-2B05-6743EED08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21" y="64474"/>
              <a:ext cx="11726779" cy="5275230"/>
            </a:xfrm>
            <a:prstGeom prst="rect">
              <a:avLst/>
            </a:prstGeom>
          </p:spPr>
        </p:pic>
      </p:grpSp>
      <p:pic>
        <p:nvPicPr>
          <p:cNvPr id="5" name="Picture 7" descr="https://o.remove.bg/downloads/f9ebd5f3-5828-4b92-a175-fc8be39d09d2/n4-removebg-previe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t="21923" r="331" b="18635"/>
          <a:stretch/>
        </p:blipFill>
        <p:spPr bwMode="auto">
          <a:xfrm>
            <a:off x="8382001" y="3758101"/>
            <a:ext cx="3803262" cy="308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5121E1-BB6B-ECD1-D475-860119FA692A}"/>
              </a:ext>
            </a:extLst>
          </p:cNvPr>
          <p:cNvSpPr txBox="1"/>
          <p:nvPr/>
        </p:nvSpPr>
        <p:spPr>
          <a:xfrm>
            <a:off x="423055" y="266612"/>
            <a:ext cx="11192001" cy="66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32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hãy cắt, gấp thành khối hộp chữ nhật theo các bước dưới đây: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5121E1-BB6B-ECD1-D475-860119FA692A}"/>
              </a:ext>
            </a:extLst>
          </p:cNvPr>
          <p:cNvSpPr txBox="1"/>
          <p:nvPr/>
        </p:nvSpPr>
        <p:spPr>
          <a:xfrm>
            <a:off x="444826" y="975249"/>
            <a:ext cx="11192001" cy="6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Bước 4: </a:t>
            </a:r>
            <a:r>
              <a:rPr lang="pt-B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Gấp lại để được khối hộp chữ nhật như hình D.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be 5"/>
          <p:cNvSpPr/>
          <p:nvPr/>
        </p:nvSpPr>
        <p:spPr>
          <a:xfrm>
            <a:off x="4222188" y="2144491"/>
            <a:ext cx="3747625" cy="1459319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5019791" y="4343400"/>
            <a:ext cx="2950022" cy="1502228"/>
          </a:xfrm>
          <a:prstGeom prst="wedgeEllipseCallout">
            <a:avLst>
              <a:gd name="adj1" fmla="val 80643"/>
              <a:gd name="adj2" fmla="val 2989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Chúng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7360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3409950" y="2066925"/>
            <a:ext cx="5105400" cy="15621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dirty="0" err="1"/>
              <a:t>Báo</a:t>
            </a:r>
            <a:r>
              <a:rPr lang="en-US" sz="5600" dirty="0"/>
              <a:t> </a:t>
            </a:r>
            <a:r>
              <a:rPr lang="en-US" sz="5600" dirty="0" err="1"/>
              <a:t>cáo</a:t>
            </a:r>
            <a:r>
              <a:rPr lang="en-US" sz="5600" dirty="0"/>
              <a:t> </a:t>
            </a:r>
            <a:r>
              <a:rPr lang="en-US" sz="5600" dirty="0" err="1"/>
              <a:t>kết</a:t>
            </a:r>
            <a:r>
              <a:rPr lang="en-US" sz="5600" dirty="0"/>
              <a:t> </a:t>
            </a:r>
            <a:r>
              <a:rPr lang="en-US" sz="5600" dirty="0" err="1"/>
              <a:t>quả</a:t>
            </a:r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94915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435</Words>
  <Application>Microsoft Office PowerPoint</Application>
  <PresentationFormat>Widescreen</PresentationFormat>
  <Paragraphs>59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Footlight MT Light</vt:lpstr>
      <vt:lpstr>Tahoma</vt:lpstr>
      <vt:lpstr>Times</vt:lpstr>
      <vt:lpstr>Times New Roman</vt:lpstr>
      <vt:lpstr>UTM Davida</vt:lpstr>
      <vt:lpstr>UTM HelvetIns</vt:lpstr>
      <vt:lpstr>UTM Showcard</vt:lpstr>
      <vt:lpstr>Verdana</vt:lpstr>
      <vt:lpstr>方正少儿简体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Yến Chử</dc:creator>
  <cp:lastModifiedBy>ADMIN</cp:lastModifiedBy>
  <cp:revision>146</cp:revision>
  <dcterms:created xsi:type="dcterms:W3CDTF">2023-04-06T07:00:22Z</dcterms:created>
  <dcterms:modified xsi:type="dcterms:W3CDTF">2024-04-09T05:59:06Z</dcterms:modified>
</cp:coreProperties>
</file>