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91" r:id="rId4"/>
    <p:sldMasterId id="2147483704" r:id="rId5"/>
  </p:sldMasterIdLst>
  <p:notesMasterIdLst>
    <p:notesMasterId r:id="rId22"/>
  </p:notesMasterIdLst>
  <p:sldIdLst>
    <p:sldId id="1582" r:id="rId6"/>
    <p:sldId id="281" r:id="rId7"/>
    <p:sldId id="280" r:id="rId8"/>
    <p:sldId id="1575" r:id="rId9"/>
    <p:sldId id="387" r:id="rId10"/>
    <p:sldId id="1593" r:id="rId11"/>
    <p:sldId id="266" r:id="rId12"/>
    <p:sldId id="1610" r:id="rId13"/>
    <p:sldId id="1611" r:id="rId14"/>
    <p:sldId id="1600" r:id="rId15"/>
    <p:sldId id="1613" r:id="rId16"/>
    <p:sldId id="1612" r:id="rId17"/>
    <p:sldId id="1585" r:id="rId18"/>
    <p:sldId id="1614" r:id="rId19"/>
    <p:sldId id="332" r:id="rId20"/>
    <p:sldId id="158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F10C58-A999-4710-A8BE-F947278CC4BE}">
          <p14:sldIdLst>
            <p14:sldId id="1582"/>
            <p14:sldId id="281"/>
            <p14:sldId id="280"/>
            <p14:sldId id="1575"/>
            <p14:sldId id="387"/>
            <p14:sldId id="1593"/>
            <p14:sldId id="266"/>
            <p14:sldId id="1610"/>
            <p14:sldId id="1611"/>
            <p14:sldId id="1600"/>
            <p14:sldId id="1613"/>
            <p14:sldId id="1612"/>
            <p14:sldId id="1585"/>
            <p14:sldId id="1614"/>
            <p14:sldId id="332"/>
          </p14:sldIdLst>
        </p14:section>
        <p14:section name="Untitled Section" id="{18B50D7D-084A-40E4-9738-159A5B75918F}">
          <p14:sldIdLst>
            <p14:sldId id="15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89376" autoAdjust="0"/>
  </p:normalViewPr>
  <p:slideViewPr>
    <p:cSldViewPr snapToGrid="0">
      <p:cViewPr varScale="1">
        <p:scale>
          <a:sx n="74" d="100"/>
          <a:sy n="74" d="100"/>
        </p:scale>
        <p:origin x="105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B8F17-9AC7-411D-8711-10652873E912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F5163-9A51-4A41-ADCF-418CCF52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8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Thiết kế Hân Di zalo 0948607584</a:t>
            </a:r>
          </a:p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16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6837353-30EB-4A48-80EB-173D804AEFBD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5789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Thiết kế Hân Di zalo 0948607584</a:t>
            </a:r>
          </a:p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20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79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01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128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519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214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455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687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838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B2A5-87C1-49BF-8FF5-6B6CA03A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99F04-2EAA-4CC3-BAD4-3CFAC42A0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D40C6-0D42-4FE2-BFA8-C6AF56B3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2B799-569D-4C8B-885B-119D2681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D4346-C742-446B-9CA6-92CD12E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9C1A-142C-40A6-ABD7-9BAB6C44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9BB7A-71CC-49EC-9345-BFA5E3F22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B8AB6-FFD5-48A9-812D-9F6F9B08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148D9-2E89-45DE-811C-6B47AF18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1288F-D9C4-405E-9337-0F204406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7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ECEDD-EC09-4F03-BA66-946B3B6E0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5420F-B58D-46E4-A02A-2C2974FCE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23A66-09BE-4BA3-AB59-C9C3BE07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C5DDA-0C20-4A55-A8D0-E9596A21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5E493-60E9-4AE5-8D60-1199FE84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0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E969-3AFA-F3ED-73BA-75422E2DD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155C8-84FC-AA72-C4C3-69FB96809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90A56-EA96-491B-DC39-98A01D2B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21/9/2024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F2799-2F90-E386-2C4E-C74CC805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59FC6-5598-7074-B841-27A0FB73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29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092FB-F7CC-F2D4-8200-10F0A44D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D54E0-F608-12A0-C294-AF0A01103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2A400-B402-802B-686B-71022118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21/9/2024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2A6B5-376B-AE45-DE71-2F17EBC7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49AC6-4D43-566A-0ECE-99E196D5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82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7F90-4D7D-79BE-A7FC-E5525DB9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CE39B-A7CE-ACDE-9A60-5FC92DCE5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10FE-6F99-9CDA-4708-5D0B5C0AF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21/9/2024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D6926-FB12-6884-9841-60D5BD65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866F7-E0D7-DE94-84F8-D4F84798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09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E9D7-82B9-94B3-2D59-FFC8C238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610A5-AE46-B466-15D8-8FBD9B30A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FF2CB-219E-1D28-9643-EE7D7D97A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E4EA6-4554-EA06-5F6A-3B3AFFCC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21/9/2024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0B3CB-FCC7-E0EE-3F33-92FBB880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96CF6-A426-F5BC-99F8-9D45160E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70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BBB59-3F4F-8300-42D9-9EE28538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D7AEB-1106-34FC-C2A4-67A7A890D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EC6C-A0C7-67A7-545A-FEA506253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46D8C5-2345-AB6A-01D8-02E7AD801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22171-F35E-B553-2A2F-70929624D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A30DEC-2237-1F9D-20CA-A7044A04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21/9/2024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5F1C4A-3DCF-6D2C-C686-85E9A516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CBFCAD-6BCF-CC64-395C-0C1CCC56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38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D28E-3DBA-64CB-DE38-E593AD66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05C80-F9AF-DEA5-D74F-2B004BC5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21/9/2024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A96CA-B1E7-050C-2506-3E6F02A8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3D6AB-2AD9-B7AD-7B85-4224890D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42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584E9-CB02-3C63-6DD7-2560FE1A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21/9/2024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32B94A-D830-8690-6DBE-5687D300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AA3FF-C3B0-2E7A-354C-889C0458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20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4A839-4BBF-74D9-426A-78312D07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15823-8F8E-A3CD-8A65-C36EC248D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C597D-7FE0-689C-8CE6-E1A2CCB75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611BB-C252-17DE-6AEF-E7AC85BC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21/9/2024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FBD9F-1325-F3D1-E5A9-B93A5772B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2EDEC-E5FC-68B9-00EE-5A0D5731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C662-D342-4403-9479-E407EAFD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14B1-FC7A-4917-AB3C-144B2D3F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E393C-2718-45EE-96CB-91AC696C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398AC-9F5C-4A37-B04E-2B7CB32D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EBA9-9E58-460F-B642-8B16733B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16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66B0-E43C-3262-112A-592E82F4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22A58-9F7A-B9B6-99E3-5BD5694EA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C354F-2EB5-7133-EA7E-D71CEC141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CE4FA-8E23-24DB-CFEC-CCF120C96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21/9/2024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E8B9A-DE34-A599-EC2E-52BB1364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23F15-374C-2D35-5DBA-789CA516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46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1EB51-08FC-D45F-470C-26D2A69A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54D71-401E-9E8B-D8FA-6B9B99620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8FFA5-147F-97E3-2566-EA05D7E4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21/9/2024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5E34F-4052-EA25-2AB9-56D32B15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DB7A1-5551-CA33-20B8-5B9B3CD0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13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8457F2-3762-5F3C-3C49-30DEA5A5E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6A908C-8EC3-8C7C-81D9-BB8A033FB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7333A-0C40-F027-783C-C4C436996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21/9/2024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CB252-B598-F681-274D-F93C220D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5CD45-B926-FD0F-D7F8-CCFC64D4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89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10DEB-4855-4762-AE95-09758409A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-25757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90404"/>
      </p:ext>
    </p:extLst>
  </p:cSld>
  <p:clrMapOvr>
    <a:masterClrMapping/>
  </p:clrMapOvr>
  <p:transition spd="slow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2DDE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016767"/>
            <a:ext cx="5780000" cy="30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Fredoka One"/>
              <a:buNone/>
              <a:defRPr sz="6667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97280" y="5254752"/>
            <a:ext cx="6327600" cy="5976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667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730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320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2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/>
          <p:nvPr/>
        </p:nvSpPr>
        <p:spPr>
          <a:xfrm rot="10800000" flipH="1">
            <a:off x="295120" y="818023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26"/>
          <p:cNvSpPr/>
          <p:nvPr/>
        </p:nvSpPr>
        <p:spPr>
          <a:xfrm rot="10800000" flipH="1">
            <a:off x="1110216" y="183995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26"/>
          <p:cNvSpPr/>
          <p:nvPr/>
        </p:nvSpPr>
        <p:spPr>
          <a:xfrm rot="10800000" flipH="1">
            <a:off x="491204" y="295684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6"/>
          <p:cNvSpPr/>
          <p:nvPr/>
        </p:nvSpPr>
        <p:spPr>
          <a:xfrm rot="10800000">
            <a:off x="11222312" y="818023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6"/>
          <p:cNvSpPr/>
          <p:nvPr/>
        </p:nvSpPr>
        <p:spPr>
          <a:xfrm rot="10800000">
            <a:off x="10556720" y="183995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6"/>
          <p:cNvSpPr/>
          <p:nvPr/>
        </p:nvSpPr>
        <p:spPr>
          <a:xfrm rot="10800000">
            <a:off x="11418396" y="295684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6"/>
          <p:cNvSpPr/>
          <p:nvPr/>
        </p:nvSpPr>
        <p:spPr>
          <a:xfrm flipH="1">
            <a:off x="11217512" y="5365595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6"/>
          <p:cNvSpPr/>
          <p:nvPr/>
        </p:nvSpPr>
        <p:spPr>
          <a:xfrm flipH="1">
            <a:off x="10551920" y="6143782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6"/>
          <p:cNvSpPr/>
          <p:nvPr/>
        </p:nvSpPr>
        <p:spPr>
          <a:xfrm flipH="1">
            <a:off x="11413596" y="6255531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6"/>
          <p:cNvSpPr/>
          <p:nvPr/>
        </p:nvSpPr>
        <p:spPr>
          <a:xfrm>
            <a:off x="290320" y="5365595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6"/>
          <p:cNvSpPr/>
          <p:nvPr/>
        </p:nvSpPr>
        <p:spPr>
          <a:xfrm>
            <a:off x="1105416" y="6143782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6"/>
          <p:cNvSpPr/>
          <p:nvPr/>
        </p:nvSpPr>
        <p:spPr>
          <a:xfrm>
            <a:off x="486404" y="6255531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6102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7"/>
          <p:cNvGrpSpPr/>
          <p:nvPr/>
        </p:nvGrpSpPr>
        <p:grpSpPr>
          <a:xfrm>
            <a:off x="8814043" y="-1668483"/>
            <a:ext cx="5071763" cy="4500585"/>
            <a:chOff x="6686732" y="-1175163"/>
            <a:chExt cx="3803822" cy="3375439"/>
          </a:xfrm>
        </p:grpSpPr>
        <p:sp>
          <p:nvSpPr>
            <p:cNvPr id="234" name="Google Shape;234;p27"/>
            <p:cNvSpPr/>
            <p:nvPr/>
          </p:nvSpPr>
          <p:spPr>
            <a:xfrm rot="-8822455">
              <a:off x="7239989" y="-382228"/>
              <a:ext cx="2849775" cy="1569504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7"/>
            <p:cNvSpPr/>
            <p:nvPr/>
          </p:nvSpPr>
          <p:spPr>
            <a:xfrm rot="-8822455">
              <a:off x="6916939" y="-412062"/>
              <a:ext cx="3343408" cy="1849237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7"/>
            <p:cNvSpPr/>
            <p:nvPr/>
          </p:nvSpPr>
          <p:spPr>
            <a:xfrm rot="-8822455">
              <a:off x="7560011" y="-357346"/>
              <a:ext cx="2349240" cy="129414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7" name="Google Shape;237;p27"/>
          <p:cNvSpPr/>
          <p:nvPr/>
        </p:nvSpPr>
        <p:spPr>
          <a:xfrm rot="-1098394" flipH="1">
            <a:off x="235064" y="610491"/>
            <a:ext cx="785605" cy="75737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7"/>
          <p:cNvSpPr/>
          <p:nvPr/>
        </p:nvSpPr>
        <p:spPr>
          <a:xfrm rot="-1098430" flipH="1">
            <a:off x="980457" y="215081"/>
            <a:ext cx="531927" cy="512800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7"/>
          <p:cNvSpPr/>
          <p:nvPr/>
        </p:nvSpPr>
        <p:spPr>
          <a:xfrm flipH="1">
            <a:off x="1222399" y="1002987"/>
            <a:ext cx="264000" cy="264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7"/>
          <p:cNvSpPr/>
          <p:nvPr/>
        </p:nvSpPr>
        <p:spPr>
          <a:xfrm rot="9715800" flipH="1">
            <a:off x="11213645" y="6012667"/>
            <a:ext cx="662979" cy="639156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7"/>
          <p:cNvSpPr/>
          <p:nvPr/>
        </p:nvSpPr>
        <p:spPr>
          <a:xfrm rot="9715681" flipH="1">
            <a:off x="10582503" y="6227402"/>
            <a:ext cx="448896" cy="43276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7"/>
          <p:cNvSpPr/>
          <p:nvPr/>
        </p:nvSpPr>
        <p:spPr>
          <a:xfrm rot="9719309" flipH="1">
            <a:off x="10846748" y="5737999"/>
            <a:ext cx="222504" cy="222504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7"/>
          <p:cNvSpPr/>
          <p:nvPr/>
        </p:nvSpPr>
        <p:spPr>
          <a:xfrm rot="9715800" flipH="1">
            <a:off x="296379" y="5939501"/>
            <a:ext cx="662979" cy="639156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7"/>
          <p:cNvSpPr/>
          <p:nvPr/>
        </p:nvSpPr>
        <p:spPr>
          <a:xfrm rot="9719309" flipH="1">
            <a:off x="1135165" y="6440299"/>
            <a:ext cx="222504" cy="222504"/>
          </a:xfrm>
          <a:prstGeom prst="ellipse">
            <a:avLst/>
          </a:prstGeom>
          <a:solidFill>
            <a:srgbClr val="C5596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373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5AF34-7CEF-575A-1492-6F9BBC24F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DEA09-7320-2C9B-AE10-F0F0453C2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Nhân một số thập phân với một số tự nhiên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F8E8D-6098-874B-2580-75FF57DF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806CB-34C9-4FB7-829C-871C2F16D2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0089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0C2AB-99D3-579C-C6C6-F9B568D4E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73FAB-9CA6-A2BA-6776-35E9CA586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Nhân một số thập phân với một số tự nhiên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B7BCD-2C86-5615-0A84-BD37AEB0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0FE1C-2ECF-4C49-BBC8-E26B4B65F3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96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F7B4-67B5-4535-AFC1-55B2A9BA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89AF1-6ABD-4308-AAE6-CE56F299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CD7CC-68BA-4DB3-85C6-B0484228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A3BC0-8B0E-4A47-9816-294706EA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3E01-76EA-4069-9209-EC0CB644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09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0FC5B-C027-F09F-BEE0-B25EAC5E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05E6B-4051-778A-C3F4-0CF0021F2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Nhân một số thập phân với một số tự nhiên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43195-6AF5-8D8C-8E5E-540F0FEC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C4CED-9B97-4200-95FF-117A9AA6C6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9423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51091E-9CEC-B80E-2225-9C62D3036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DBE0B1-6D83-BCFB-7C9E-A8A347AF0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Nhân một số thập phân với một số tự nhiên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4A64DB-6D11-6A15-AB9D-9BB0CD13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7B7D1-E987-43DD-B49A-A6027378DF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3148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76B0BF8-4E53-F587-10AC-6FC846ED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5C5747-2B28-1CD1-82D4-BAE077DB8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Nhân một số thập phân với một số tự nhiên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075C361-BB5B-607A-D1E5-5CCC38455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813E1-1489-4973-865F-A2215EEEE0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020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D425561-F388-49C9-FD81-1B6B5C63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37A14D9-C344-7C46-92EF-61A3B7B53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Nhân một số thập phân với một số tự nhiên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1D3FEFC-216F-DD42-4293-3D280C99A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31660-778E-41BC-BEB9-F2767DDE6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8856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78C89DC-2BF3-4793-B751-30BFBC965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0F37DFF-E2E3-4C6F-143C-1F6471B0E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Nhân một số thập phân với một số tự nhiên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1DB4701-691C-9160-51FE-96FE29553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C2785-31CD-425C-BC79-8A28ADF42B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8322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27784A-F2D6-B734-9C7B-ED6D3EBE2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CF8D18-457E-A136-C58D-515B78992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Nhân một số thập phân với một số tự nhiên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4A747C-ED21-6A33-5399-B37401D91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70F39-B60F-4984-A88E-B84D0F46A4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4788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6B1240-DE84-B14A-612B-F6047BF78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C41A3D-B812-6BA8-E998-4D8007DEB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Nhân một số thập phân với một số tự nhiên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B88137-0165-3923-C098-F8646086C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82F91-0AB4-49AE-B118-C31F663424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9208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4644E-D463-64AD-C312-C002365FD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F1EDA-0EAD-C4DF-9C80-728C6FFC6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Nhân một số thập phân với một số tự nhiên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74F52-D7AF-02DE-7BAA-92D2E26F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40341-5428-4D0D-BC33-40F6B1C9A2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9385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E7EBC-52B1-E981-46A5-B547C524D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776EF-C08D-3780-316E-1570DC409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Nhân một số thập phân với một số tự nhiên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49C30-F984-F7EC-0FB8-5B7E7F8F9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EA936-1176-4DC5-8FFD-0C09AD0457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48525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B710631-9E9D-716C-96E4-BC88AF910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5CBB82D-FC92-47D5-77DC-E28EDBF58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Nhân một số thập phân với một số tự nhiên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70AF55C-8357-3232-070F-31806DD9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1BEFF-4E8F-4E42-968A-C5EBDB2F3E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80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6623-7D36-491D-9884-BF1BA978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AB0A-8E7E-429F-A888-115FBB886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B1719-92B4-42B8-B820-B36BAAF58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52234-A555-44DA-85C9-B98D9EC3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9D433-55A4-47E9-8EAF-ED3A5CFD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74D62-4248-45EA-97E5-D8DE8E1C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534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40381-34BA-DF62-B064-149BD6447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FFFCB-0E3C-4D9B-A555-0424453DE478}" type="datetimeFigureOut">
              <a:rPr lang="en-US"/>
              <a:pPr>
                <a:defRPr/>
              </a:pPr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DB84B-4874-4D99-EE5C-C84F9320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D16AB-A224-2A03-2987-F891E61B3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F3C15-AAFB-4078-B36A-AFD8F6EB36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4809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9C631-0976-D064-9ABC-706E2A9AD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DEDC6-D525-4B9F-9F51-D4D1A9743853}" type="datetimeFigureOut">
              <a:rPr lang="en-US"/>
              <a:pPr>
                <a:defRPr/>
              </a:pPr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B130F-7E58-8A91-63DE-C2DBE6CDE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8ED44-019B-B1B5-0B49-BAA75DE41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B2365-8983-47A1-A19E-82F887F6DC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6790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904E6-84E3-5321-D0EB-458AB72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25889-E348-4F0C-BD3E-EC9476ACD28A}" type="datetimeFigureOut">
              <a:rPr lang="en-US"/>
              <a:pPr>
                <a:defRPr/>
              </a:pPr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EC36D-9C5F-3325-1F2C-79A4F00F6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0A4E9-A0B9-6525-25BA-37B73BE01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6C98E-48EC-4982-B641-7F0A582C97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4817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F6416E-2554-D9BE-B07F-4F575C5B9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4BD60-81FA-4E72-8D80-2C9CC5EFF362}" type="datetimeFigureOut">
              <a:rPr lang="en-US"/>
              <a:pPr>
                <a:defRPr/>
              </a:pPr>
              <a:t>9/21/2024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AC1D2D-857A-722D-2F3D-751B0FF9F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E84CD7-3A80-018B-7840-907064F51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F402D-5ABF-4ACA-90C6-4EBF41979C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3930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7F6BB90-385D-D13D-CA0D-DD94FA71C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1D870-4D83-42AA-8C5F-F02FAE759D2F}" type="datetimeFigureOut">
              <a:rPr lang="en-US"/>
              <a:pPr>
                <a:defRPr/>
              </a:pPr>
              <a:t>9/21/2024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D8B36FB-9E9D-139C-2654-7FB69E5D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9A0E93A-D16A-6449-9B66-B474EC91B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BCAF3-4454-4FE4-A579-3A80A2460B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9001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1F222B7-4281-8554-920A-ACD380568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06281-C76C-4617-A5AF-AC7E0DB7E1FB}" type="datetimeFigureOut">
              <a:rPr lang="en-US"/>
              <a:pPr>
                <a:defRPr/>
              </a:pPr>
              <a:t>9/21/2024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53CE846-6701-6DC1-1C2C-33FD39BEC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7E12E26-022F-88B0-BA4B-0D8507BD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F7DCF-CDB4-4040-A0FA-B710FFC110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54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B429B9E-4B6C-BCBE-19F8-DAA898D80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A059A-6102-4936-97EC-3DFF5959862E}" type="datetimeFigureOut">
              <a:rPr lang="en-US"/>
              <a:pPr>
                <a:defRPr/>
              </a:pPr>
              <a:t>9/21/2024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BD8C210-433A-B378-BB72-9C2DC6A0A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648FC7D-5725-767F-3D43-070CA754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3D8F-054A-4FB0-AAD4-D5A0D469C9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251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EC24A1F-9F52-9DC0-C69E-F7249DB80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BE5E7-0565-423B-9CD8-6413D357BF3E}" type="datetimeFigureOut">
              <a:rPr lang="en-US"/>
              <a:pPr>
                <a:defRPr/>
              </a:pPr>
              <a:t>9/21/2024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36CE75-E5A0-9CE1-BC5A-D689E6C6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7E12BF-D996-53AF-9273-2D1D7CAAC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CBFD6-A650-4EFE-BB62-3CB380AF9B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4027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8258FD7-DBE2-49F2-ED32-13BDB0F75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14EB9-D031-4623-BE5F-0CB14A466565}" type="datetimeFigureOut">
              <a:rPr lang="en-US"/>
              <a:pPr>
                <a:defRPr/>
              </a:pPr>
              <a:t>9/21/2024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3D322BC-C21A-28E1-E207-81216D44D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32D885-7951-389B-0B03-12CB54275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10C96-0272-4D88-9DA9-3600B5D5F7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7625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70EEE-D771-D682-88DE-DE76B5655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336D4-7400-433A-8AF6-37E6DAC822C0}" type="datetimeFigureOut">
              <a:rPr lang="en-US"/>
              <a:pPr>
                <a:defRPr/>
              </a:pPr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0C7A6-F2E3-248F-B1F8-D77EF7ED4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9821D-FDA1-7947-9220-545D749E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D7D30-9C4A-48EA-8D9F-6DE6E674E6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16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0613-9AEE-4F0B-96CB-E3BA1986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0415-2B79-47D0-9482-A9E214E56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AB086-F7E5-4348-B7DD-CC5E28A41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95915-89FD-488F-A2B2-B90CD5012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67E43-B66A-4CD7-A9AC-14F1EC90C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36B25-3509-4431-BC40-1895AF77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BCE26A-1E35-486B-A02D-C8DB2ECF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92CAA-6B5A-4F8C-8773-DFE0066F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337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E8710-8054-C529-CE61-A48E99753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5CE4B-80CE-43EB-964E-FFCE5D312BB3}" type="datetimeFigureOut">
              <a:rPr lang="en-US"/>
              <a:pPr>
                <a:defRPr/>
              </a:pPr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56D2F-B159-59B2-8D6E-44E4EE180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7D188-CEF8-47EF-749F-84DF2A0B3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CF363-1ED7-475C-9ED9-10598BCA80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132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B172A76-0CDB-8740-458E-2D9158D2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57DF605-DDCC-C830-751B-F6267E779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Nhân một số thập phân với một số tự nhiên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EE0A31C-5139-C6C7-7FEF-0C8C58C81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DECD2-3AA8-4EEB-A6AB-85ABC3B29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19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A43C-659E-4DC9-AB10-B5120FFF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BC902-62A1-4530-BBC2-E96B2B3E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75854-4C41-4FEE-B4F2-57C2EDE2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2E7C0-683B-4C6D-9E23-1B7441CF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8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9258B-49D5-4CC0-9E7C-5C622BDB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C9A6B-9BCB-4251-8316-46BE8F4B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909A4-510F-46EC-843D-9373C7DB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2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59BC-B46B-4E9F-8262-6BA54320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F056-0FF2-4591-99F1-B08E6E567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31977-1925-4D2D-ABE6-9B5F576BB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15233-1E30-4649-A721-6B11799D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B4CA1-B370-4CCE-9E1F-3B69ECEE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B4C61-675B-48E5-AC80-5D0FDE11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6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6C84-475E-4DAE-B144-8F5958E9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9FBE1-5DA7-4074-8FE3-7B105DD0C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F0EE2-6517-4CB0-94CE-B502B127A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429C2-BA85-49F0-8272-93DDE5BF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93FDB-D2B8-4877-AAD2-D9F170A4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E1404-7D73-41A1-AFB4-809518A3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BD9C8-4BED-4F9F-8627-7AE45E2C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C254B-5361-4809-A1D1-DD2C66F62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B7057-A4AB-4A54-8875-90920A18B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E181C-FFC4-422C-B5F1-780F7CBBDF4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5281-2355-4669-9161-BC328897D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F5AB6-D559-40F0-98BB-37FA87280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5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23EF74-3806-AE1A-83C8-FAB404EC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7B7FD-9868-2817-749C-AB05AE82D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D38B6-975F-9973-81AC-06C4DD25A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21/9/2024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10219-9839-36FE-B102-49762DD66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92DB6-EC58-E3BB-69A9-6975DE71E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8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08000"/>
            <a:ext cx="102816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816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01631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584D72C-029A-9A2D-667A-A2BF168B022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6095623-16DC-88EF-3901-BAD29CF285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16EF8-2037-0D4D-8C1A-744ED7910A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AE8C0-7B54-65F4-E5CA-146C3793E4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Nhân một số thập phân với một số tự nhiên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2F37D-BA49-AD07-5CDE-70404DC1B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3DBEA4A-5BBF-45EC-8CA2-BF25097810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62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084F7D4D-1631-9DF4-325C-0E3975EB27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52BE6727-2A82-BECF-B029-A1D78F5A8E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CE324-9EC1-F5A0-291D-E8C6FC441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163A54-146D-4B7C-9B1B-A7CB2E1FED31}" type="datetimeFigureOut">
              <a:rPr lang="en-US"/>
              <a:pPr>
                <a:defRPr/>
              </a:pPr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56E96-B5BD-9691-7D6D-5451B69CB4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11445-6CB2-0625-AA59-874214DF8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DCED66F-725D-4696-B7D1-7725E91242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68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png"/><Relationship Id="rId11" Type="http://schemas.microsoft.com/office/2007/relationships/hdphoto" Target="../media/hdphoto1.wdp"/><Relationship Id="rId5" Type="http://schemas.openxmlformats.org/officeDocument/2006/relationships/image" Target="../media/image20.png"/><Relationship Id="rId10" Type="http://schemas.openxmlformats.org/officeDocument/2006/relationships/image" Target="../media/image3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vi-VN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KHỞI ĐỘNG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8707031E-897A-9002-6BB4-47207BF5A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5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664029" y="1587879"/>
            <a:ext cx="10646228" cy="2554543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 hành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29AFAF14-B08D-EDF2-31BF-82F870711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CCD1761-A63A-EA45-AB72-DCF6360A36B6}"/>
              </a:ext>
            </a:extLst>
          </p:cNvPr>
          <p:cNvSpPr txBox="1"/>
          <p:nvPr/>
        </p:nvSpPr>
        <p:spPr>
          <a:xfrm>
            <a:off x="2644586" y="2525975"/>
            <a:ext cx="3820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an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27号-布丁体" pitchFamily="2" charset="-122"/>
                <a:ea typeface="字魂27号-布丁体" pitchFamily="2" charset="-122"/>
                <a:cs typeface="+mn-cs"/>
              </a:rPr>
              <a:t>.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27号-布丁体" pitchFamily="2" charset="-122"/>
              <a:ea typeface="字魂27号-布丁体" pitchFamily="2" charset="-122"/>
              <a:cs typeface="+mn-cs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47AAF85F-77B3-602E-DEEE-9F4B4C1996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468"/>
          <a:stretch/>
        </p:blipFill>
        <p:spPr>
          <a:xfrm>
            <a:off x="1059873" y="669676"/>
            <a:ext cx="9985663" cy="253072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81A86F6-453F-D812-CF93-45197C473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26"/>
          <a:stretch/>
        </p:blipFill>
        <p:spPr bwMode="auto">
          <a:xfrm>
            <a:off x="1330037" y="3310489"/>
            <a:ext cx="2867890" cy="253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1EB51BB-0B5B-5E35-C469-0606FA7B95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6" r="34599"/>
          <a:stretch/>
        </p:blipFill>
        <p:spPr bwMode="auto">
          <a:xfrm>
            <a:off x="5481204" y="3310489"/>
            <a:ext cx="2265218" cy="273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1C99888-FE99-74E1-E674-3B2F078DEF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20"/>
          <a:stretch/>
        </p:blipFill>
        <p:spPr bwMode="auto">
          <a:xfrm>
            <a:off x="9029699" y="3310488"/>
            <a:ext cx="2015837" cy="253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20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CCD1761-A63A-EA45-AB72-DCF6360A36B6}"/>
              </a:ext>
            </a:extLst>
          </p:cNvPr>
          <p:cNvSpPr txBox="1"/>
          <p:nvPr/>
        </p:nvSpPr>
        <p:spPr>
          <a:xfrm>
            <a:off x="2644586" y="2525975"/>
            <a:ext cx="3820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ans" sz="40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ril"/>
                <a:ea typeface="字魂27号-布丁体" pitchFamily="2" charset="-122"/>
              </a:rPr>
              <a:t>.</a:t>
            </a:r>
            <a:endParaRPr kumimoji="1" lang="zh-CN" altLang="en-US" sz="40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aril"/>
              <a:ea typeface="字魂27号-布丁体" pitchFamily="2" charset="-122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2109DAB-29FD-6CCB-D7D1-45FDC986E57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6401"/>
          <a:stretch/>
        </p:blipFill>
        <p:spPr>
          <a:xfrm>
            <a:off x="1070262" y="724711"/>
            <a:ext cx="9985663" cy="2828979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80585721-FF48-CBD2-1D61-AE9362399C42}"/>
              </a:ext>
            </a:extLst>
          </p:cNvPr>
          <p:cNvSpPr/>
          <p:nvPr/>
        </p:nvSpPr>
        <p:spPr>
          <a:xfrm>
            <a:off x="1768194" y="3681740"/>
            <a:ext cx="5224887" cy="7447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690245" algn="l"/>
              </a:tabLst>
            </a:pPr>
            <a:r>
              <a:rPr lang="pt-BR" sz="4000">
                <a:solidFill>
                  <a:srgbClr val="FF0000"/>
                </a:solidFill>
                <a:effectLst/>
                <a:latin typeface="Aaril"/>
                <a:ea typeface="Times New Roman" panose="02020603050405020304" pitchFamily="18" charset="0"/>
                <a:cs typeface="Times New Roman" panose="02020603050405020304" pitchFamily="18" charset="0"/>
              </a:rPr>
              <a:t>a) 7,56 m x 8 = 60,48 m</a:t>
            </a:r>
            <a:endParaRPr lang="vi-VN" sz="4000">
              <a:solidFill>
                <a:srgbClr val="FF0000"/>
              </a:solidFill>
              <a:effectLst/>
              <a:latin typeface="Aaril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06B73A21-BF5D-7134-5D4E-F82180475539}"/>
              </a:ext>
            </a:extLst>
          </p:cNvPr>
          <p:cNvSpPr/>
          <p:nvPr/>
        </p:nvSpPr>
        <p:spPr>
          <a:xfrm>
            <a:off x="2358736" y="4492421"/>
            <a:ext cx="5860473" cy="792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690245" algn="l"/>
              </a:tabLst>
            </a:pPr>
            <a:r>
              <a:rPr lang="pt-BR" sz="4000">
                <a:solidFill>
                  <a:srgbClr val="FF0000"/>
                </a:solidFill>
                <a:effectLst/>
                <a:latin typeface="Aaril"/>
                <a:ea typeface="Times New Roman" panose="02020603050405020304" pitchFamily="18" charset="0"/>
                <a:cs typeface="Times New Roman" panose="02020603050405020304" pitchFamily="18" charset="0"/>
              </a:rPr>
              <a:t>b) 15,2 g x 24 = 364,8 g</a:t>
            </a:r>
            <a:endParaRPr lang="vi-VN" sz="4000">
              <a:solidFill>
                <a:srgbClr val="FF0000"/>
              </a:solidFill>
              <a:effectLst/>
              <a:latin typeface="Aaril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A4485424-0174-1CC0-2DC9-19027F7E510B}"/>
              </a:ext>
            </a:extLst>
          </p:cNvPr>
          <p:cNvSpPr/>
          <p:nvPr/>
        </p:nvSpPr>
        <p:spPr>
          <a:xfrm>
            <a:off x="5060373" y="5365259"/>
            <a:ext cx="5581640" cy="792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000" kern="0">
                <a:solidFill>
                  <a:srgbClr val="FF0000"/>
                </a:solidFill>
                <a:effectLst/>
                <a:latin typeface="Aaril"/>
                <a:ea typeface="Times New Roman" panose="02020603050405020304" pitchFamily="18" charset="0"/>
              </a:rPr>
              <a:t>c) 2,053 l x 3 = 6,159 l</a:t>
            </a:r>
            <a:endParaRPr lang="vi-VN" sz="4000">
              <a:solidFill>
                <a:srgbClr val="FF0000"/>
              </a:solidFill>
              <a:latin typeface="Aaril"/>
            </a:endParaRPr>
          </a:p>
        </p:txBody>
      </p:sp>
    </p:spTree>
    <p:extLst>
      <p:ext uri="{BB962C8B-B14F-4D97-AF65-F5344CB8AC3E}">
        <p14:creationId xmlns:p14="http://schemas.microsoft.com/office/powerpoint/2010/main" val="254525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dụng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6694854A-53BF-CA1A-CEBD-E33527EF5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4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CCD1761-A63A-EA45-AB72-DCF6360A36B6}"/>
              </a:ext>
            </a:extLst>
          </p:cNvPr>
          <p:cNvSpPr txBox="1"/>
          <p:nvPr/>
        </p:nvSpPr>
        <p:spPr>
          <a:xfrm>
            <a:off x="2644586" y="2525975"/>
            <a:ext cx="3820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an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27号-布丁体" pitchFamily="2" charset="-122"/>
                <a:ea typeface="字魂27号-布丁体" pitchFamily="2" charset="-122"/>
                <a:cs typeface="+mn-cs"/>
              </a:rPr>
              <a:t>.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27号-布丁体" pitchFamily="2" charset="-122"/>
              <a:ea typeface="字魂27号-布丁体" pitchFamily="2" charset="-122"/>
              <a:cs typeface="+mn-cs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67359AB4-3750-8207-B3CD-A90827CE84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349"/>
          <a:stretch/>
        </p:blipFill>
        <p:spPr>
          <a:xfrm>
            <a:off x="1309255" y="748144"/>
            <a:ext cx="9663545" cy="3501738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7A583E8-2AA0-C528-AE28-E1EC9C2E41B6}"/>
              </a:ext>
            </a:extLst>
          </p:cNvPr>
          <p:cNvSpPr txBox="1"/>
          <p:nvPr/>
        </p:nvSpPr>
        <p:spPr>
          <a:xfrm>
            <a:off x="1997653" y="4478051"/>
            <a:ext cx="75723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có: 1,15 kg x 3 = 3,45 kg.</a:t>
            </a:r>
          </a:p>
          <a:p>
            <a:pPr algn="ctr"/>
            <a:r>
              <a:rPr lang="vi-V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cả ba hộp sữa nặng 3,45 kg. </a:t>
            </a:r>
          </a:p>
        </p:txBody>
      </p:sp>
    </p:spTree>
    <p:extLst>
      <p:ext uri="{BB962C8B-B14F-4D97-AF65-F5344CB8AC3E}">
        <p14:creationId xmlns:p14="http://schemas.microsoft.com/office/powerpoint/2010/main" val="262453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1"/>
            <a:ext cx="12192000" cy="6877051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1400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6" y="314326"/>
            <a:ext cx="11594465" cy="6210300"/>
          </a:xfrm>
          <a:prstGeom prst="rect">
            <a:avLst/>
          </a:prstGeom>
        </p:spPr>
      </p:pic>
      <p:pic>
        <p:nvPicPr>
          <p:cNvPr id="48" name="图片 47" descr="5e44fafbac0d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523" y="-911860"/>
            <a:ext cx="7945755" cy="6112511"/>
          </a:xfrm>
          <a:prstGeom prst="rect">
            <a:avLst/>
          </a:prstGeom>
        </p:spPr>
      </p:pic>
      <p:pic>
        <p:nvPicPr>
          <p:cNvPr id="3" name="图片 2" descr="61da49d9e2dc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3757" y="3840175"/>
            <a:ext cx="5404485" cy="2945765"/>
          </a:xfrm>
          <a:prstGeom prst="rect">
            <a:avLst/>
          </a:prstGeom>
        </p:spPr>
      </p:pic>
      <p:pic>
        <p:nvPicPr>
          <p:cNvPr id="42" name="图片 41" descr="未标题-2 (2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2451" y="314325"/>
            <a:ext cx="1181100" cy="2286000"/>
          </a:xfrm>
          <a:prstGeom prst="rect">
            <a:avLst/>
          </a:prstGeom>
        </p:spPr>
      </p:pic>
      <p:pic>
        <p:nvPicPr>
          <p:cNvPr id="43" name="图片 42" descr="5b14cd4116a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085" y="2228851"/>
            <a:ext cx="2149475" cy="4295775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1A1A6726-8DC2-45EC-85B9-E68C767D6973}"/>
              </a:ext>
            </a:extLst>
          </p:cNvPr>
          <p:cNvSpPr txBox="1"/>
          <p:nvPr/>
        </p:nvSpPr>
        <p:spPr>
          <a:xfrm>
            <a:off x="4208709" y="1522311"/>
            <a:ext cx="4833816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377">
              <a:defRPr/>
            </a:pPr>
            <a:r>
              <a:rPr lang="en-US" altLang="zh-CN" sz="6600" b="1" kern="0" dirty="0">
                <a:solidFill>
                  <a:srgbClr val="264E4E"/>
                </a:solidFill>
                <a:latin typeface="Times New Roman" panose="02020603050405020304" pitchFamily="18" charset="0"/>
                <a:ea typeface="字魂95号-手刻宋" panose="00000500000000000000" charset="-122"/>
                <a:cs typeface="Times New Roman" panose="02020603050405020304" pitchFamily="18" charset="0"/>
                <a:sym typeface="+mn-ea"/>
              </a:rPr>
              <a:t>CỦNG CỐ</a:t>
            </a:r>
            <a:endParaRPr lang="zh-CN" altLang="en-US" sz="6600" b="1" kern="0" dirty="0">
              <a:solidFill>
                <a:srgbClr val="264E4E"/>
              </a:solidFill>
              <a:latin typeface="Times New Roman" panose="02020603050405020304" pitchFamily="18" charset="0"/>
              <a:ea typeface="字魂95号-手刻宋" panose="00000500000000000000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E9BA1DA-92AB-4126-A5E9-21602945C0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17441" y="452026"/>
            <a:ext cx="708176" cy="989740"/>
          </a:xfrm>
          <a:prstGeom prst="rect">
            <a:avLst/>
          </a:prstGeom>
        </p:spPr>
      </p:pic>
      <p:pic>
        <p:nvPicPr>
          <p:cNvPr id="10" name="Picture 2" descr="Sách Giáo Khoa Bình Minh. | Ha Loi">
            <a:extLst>
              <a:ext uri="{FF2B5EF4-FFF2-40B4-BE49-F238E27FC236}">
                <a16:creationId xmlns:a16="http://schemas.microsoft.com/office/drawing/2014/main" id="{2DA8B557-6157-EE40-B750-72FB3FA85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1" y="137825"/>
            <a:ext cx="1757652" cy="17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C2C89A66-9694-3B38-B3A7-8B05E3E5D0E2}"/>
              </a:ext>
            </a:extLst>
          </p:cNvPr>
          <p:cNvSpPr/>
          <p:nvPr/>
        </p:nvSpPr>
        <p:spPr>
          <a:xfrm>
            <a:off x="3675509" y="2738025"/>
            <a:ext cx="7945755" cy="13358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667" ker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/>
              </a:rPr>
              <a:t>Nhắc lại quy tắc nhân số thập phân với số tự nhiên</a:t>
            </a:r>
          </a:p>
        </p:txBody>
      </p:sp>
    </p:spTree>
    <p:extLst>
      <p:ext uri="{BB962C8B-B14F-4D97-AF65-F5344CB8AC3E}">
        <p14:creationId xmlns:p14="http://schemas.microsoft.com/office/powerpoint/2010/main" val="381798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Tạm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biệt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FBDADF56-4186-316D-6890-76CD2F2FB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65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>
            <a:extLst>
              <a:ext uri="{FF2B5EF4-FFF2-40B4-BE49-F238E27FC236}">
                <a16:creationId xmlns:a16="http://schemas.microsoft.com/office/drawing/2014/main" id="{5181A730-8DA2-3CC7-2EBB-8E89E772B8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1700847"/>
            <a:ext cx="7848600" cy="4699954"/>
          </a:xfrm>
          <a:prstGeom prst="rect">
            <a:avLst/>
          </a:prstGeom>
          <a:noFill/>
        </p:spPr>
        <p:txBody>
          <a:bodyPr wrap="none" lIns="91397" tIns="45699" rIns="91397" bIns="45699" numCol="1" fromWordArt="1">
            <a:prstTxWarp prst="textCascadeUp">
              <a:avLst>
                <a:gd name="adj" fmla="val 7556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TRÒ CHƠI: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aril"/>
              </a:rPr>
              <a:t>Ô CỬA CUỐI CÙNG</a:t>
            </a:r>
          </a:p>
        </p:txBody>
      </p:sp>
      <p:pic>
        <p:nvPicPr>
          <p:cNvPr id="9219" name="Picture 5" descr="10">
            <a:extLst>
              <a:ext uri="{FF2B5EF4-FFF2-40B4-BE49-F238E27FC236}">
                <a16:creationId xmlns:a16="http://schemas.microsoft.com/office/drawing/2014/main" id="{D67D8AF9-ED0C-D634-FB24-7839120109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1600"/>
            <a:ext cx="1219200" cy="17526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543C84A4-6271-36D7-7712-4132858C0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1601"/>
            <a:ext cx="373380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36">
            <a:extLst>
              <a:ext uri="{FF2B5EF4-FFF2-40B4-BE49-F238E27FC236}">
                <a16:creationId xmlns:a16="http://schemas.microsoft.com/office/drawing/2014/main" id="{0B4F3550-BBF8-CAA6-415E-E63C02E1A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417" y="101600"/>
            <a:ext cx="11191009" cy="6579755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>
            <a:extLst>
              <a:ext uri="{FF2B5EF4-FFF2-40B4-BE49-F238E27FC236}">
                <a16:creationId xmlns:a16="http://schemas.microsoft.com/office/drawing/2014/main" id="{5C5805E7-3A7E-198E-3818-D81A60AC8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2950" y="1116013"/>
            <a:ext cx="2266950" cy="198755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Ô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CỬA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CUỐI CÙNG</a:t>
            </a:r>
          </a:p>
        </p:txBody>
      </p:sp>
      <p:sp>
        <p:nvSpPr>
          <p:cNvPr id="10243" name="AutoShape 3">
            <a:extLst>
              <a:ext uri="{FF2B5EF4-FFF2-40B4-BE49-F238E27FC236}">
                <a16:creationId xmlns:a16="http://schemas.microsoft.com/office/drawing/2014/main" id="{7658495D-55B6-5475-3599-B70067DB4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6" y="176214"/>
            <a:ext cx="3381375" cy="1881187"/>
          </a:xfrm>
          <a:prstGeom prst="irregularSeal2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Trò chơi</a:t>
            </a:r>
          </a:p>
        </p:txBody>
      </p:sp>
      <p:sp>
        <p:nvSpPr>
          <p:cNvPr id="10244" name="WordArt 4">
            <a:extLst>
              <a:ext uri="{FF2B5EF4-FFF2-40B4-BE49-F238E27FC236}">
                <a16:creationId xmlns:a16="http://schemas.microsoft.com/office/drawing/2014/main" id="{7047C2D4-F65C-17F4-5623-A8F71A8DEF7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18075" y="58738"/>
            <a:ext cx="5029200" cy="1143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CỬA CUỐI CÙNG</a:t>
            </a:r>
          </a:p>
        </p:txBody>
      </p:sp>
      <p:sp>
        <p:nvSpPr>
          <p:cNvPr id="18437" name="Line 5">
            <a:extLst>
              <a:ext uri="{FF2B5EF4-FFF2-40B4-BE49-F238E27FC236}">
                <a16:creationId xmlns:a16="http://schemas.microsoft.com/office/drawing/2014/main" id="{44BE7A25-D98F-C7D6-AC43-6247D60768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2888" y="3309938"/>
            <a:ext cx="838200" cy="1719262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438" name="AutoShape 6">
            <a:extLst>
              <a:ext uri="{FF2B5EF4-FFF2-40B4-BE49-F238E27FC236}">
                <a16:creationId xmlns:a16="http://schemas.microsoft.com/office/drawing/2014/main" id="{EE1AC7F7-0933-09F2-6407-81AFDEEDC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2184400"/>
            <a:ext cx="1319212" cy="1143000"/>
          </a:xfrm>
          <a:prstGeom prst="star24">
            <a:avLst>
              <a:gd name="adj" fmla="val 37500"/>
            </a:avLst>
          </a:prstGeom>
          <a:solidFill>
            <a:srgbClr val="F7A7F9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8439" name="AutoShape 7">
            <a:extLst>
              <a:ext uri="{FF2B5EF4-FFF2-40B4-BE49-F238E27FC236}">
                <a16:creationId xmlns:a16="http://schemas.microsoft.com/office/drawing/2014/main" id="{55CFD373-DEB2-443C-AA15-F80089EC0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4588" y="4767263"/>
            <a:ext cx="1276350" cy="1066800"/>
          </a:xfrm>
          <a:prstGeom prst="star24">
            <a:avLst>
              <a:gd name="adj" fmla="val 37500"/>
            </a:avLst>
          </a:prstGeom>
          <a:solidFill>
            <a:srgbClr val="66FF66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8440" name="AutoShape 8">
            <a:extLst>
              <a:ext uri="{FF2B5EF4-FFF2-40B4-BE49-F238E27FC236}">
                <a16:creationId xmlns:a16="http://schemas.microsoft.com/office/drawing/2014/main" id="{2BE4221B-5EF9-82AD-B903-1CABC9ACF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3150" y="2057400"/>
            <a:ext cx="1238250" cy="1066800"/>
          </a:xfrm>
          <a:prstGeom prst="star24">
            <a:avLst>
              <a:gd name="adj" fmla="val 37500"/>
            </a:avLst>
          </a:prstGeom>
          <a:solidFill>
            <a:srgbClr val="FFFF66"/>
          </a:solidFill>
          <a:ln w="57150">
            <a:solidFill>
              <a:srgbClr val="0066FF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8441" name="Line 9">
            <a:extLst>
              <a:ext uri="{FF2B5EF4-FFF2-40B4-BE49-F238E27FC236}">
                <a16:creationId xmlns:a16="http://schemas.microsoft.com/office/drawing/2014/main" id="{33A23055-D4BB-A928-749D-4EDDEB69C05F}"/>
              </a:ext>
            </a:extLst>
          </p:cNvPr>
          <p:cNvSpPr>
            <a:spLocks noChangeShapeType="1"/>
          </p:cNvSpPr>
          <p:nvPr/>
        </p:nvSpPr>
        <p:spPr bwMode="auto">
          <a:xfrm rot="18852087" flipH="1">
            <a:off x="5497513" y="3636963"/>
            <a:ext cx="1820862" cy="792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443" name="Line 11">
            <a:extLst>
              <a:ext uri="{FF2B5EF4-FFF2-40B4-BE49-F238E27FC236}">
                <a16:creationId xmlns:a16="http://schemas.microsoft.com/office/drawing/2014/main" id="{7A81ACAD-88EA-E947-7071-060D477B62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60588" y="2801938"/>
            <a:ext cx="990600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444" name="Text Box 12">
            <a:extLst>
              <a:ext uri="{FF2B5EF4-FFF2-40B4-BE49-F238E27FC236}">
                <a16:creationId xmlns:a16="http://schemas.microsoft.com/office/drawing/2014/main" id="{BC8B5333-DA4B-7E83-25BF-894518E45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09801"/>
            <a:ext cx="1066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+ 2,2</a:t>
            </a:r>
          </a:p>
        </p:txBody>
      </p:sp>
      <p:sp>
        <p:nvSpPr>
          <p:cNvPr id="11276" name="Text Box 13">
            <a:extLst>
              <a:ext uri="{FF2B5EF4-FFF2-40B4-BE49-F238E27FC236}">
                <a16:creationId xmlns:a16="http://schemas.microsoft.com/office/drawing/2014/main" id="{11C9AEBC-E34E-0146-4292-A1CFF88E3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3175" y="3914775"/>
            <a:ext cx="184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- 2,56</a:t>
            </a:r>
          </a:p>
        </p:txBody>
      </p:sp>
      <p:sp>
        <p:nvSpPr>
          <p:cNvPr id="18446" name="Text Box 14">
            <a:extLst>
              <a:ext uri="{FF2B5EF4-FFF2-40B4-BE49-F238E27FC236}">
                <a16:creationId xmlns:a16="http://schemas.microsoft.com/office/drawing/2014/main" id="{5C4EE449-C55D-E21C-A4E9-CBB08B3C9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133601"/>
            <a:ext cx="1752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  - 15</a:t>
            </a:r>
          </a:p>
        </p:txBody>
      </p:sp>
      <p:sp>
        <p:nvSpPr>
          <p:cNvPr id="18448" name="Line 16">
            <a:extLst>
              <a:ext uri="{FF2B5EF4-FFF2-40B4-BE49-F238E27FC236}">
                <a16:creationId xmlns:a16="http://schemas.microsoft.com/office/drawing/2014/main" id="{5D78662E-36D2-67E4-4D03-82EA89727BF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6826" y="2667000"/>
            <a:ext cx="10699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454" name="AutoShape 22">
            <a:extLst>
              <a:ext uri="{FF2B5EF4-FFF2-40B4-BE49-F238E27FC236}">
                <a16:creationId xmlns:a16="http://schemas.microsoft.com/office/drawing/2014/main" id="{F805AEB0-B735-A5E1-67BC-80C053788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1" y="2209800"/>
            <a:ext cx="1319213" cy="1143000"/>
          </a:xfrm>
          <a:prstGeom prst="star24">
            <a:avLst>
              <a:gd name="adj" fmla="val 37500"/>
            </a:avLst>
          </a:prstGeom>
          <a:solidFill>
            <a:srgbClr val="F7A7F9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</a:rPr>
              <a:t>3,3</a:t>
            </a:r>
          </a:p>
        </p:txBody>
      </p:sp>
      <p:sp>
        <p:nvSpPr>
          <p:cNvPr id="18455" name="AutoShape 23">
            <a:extLst>
              <a:ext uri="{FF2B5EF4-FFF2-40B4-BE49-F238E27FC236}">
                <a16:creationId xmlns:a16="http://schemas.microsoft.com/office/drawing/2014/main" id="{2783BE70-87AF-43AF-319D-901D171A3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6650" y="4829175"/>
            <a:ext cx="1276350" cy="914400"/>
          </a:xfrm>
          <a:prstGeom prst="star24">
            <a:avLst>
              <a:gd name="adj" fmla="val 37500"/>
            </a:avLst>
          </a:prstGeom>
          <a:solidFill>
            <a:srgbClr val="66FF66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19,8</a:t>
            </a:r>
          </a:p>
        </p:txBody>
      </p:sp>
      <p:sp>
        <p:nvSpPr>
          <p:cNvPr id="18456" name="AutoShape 24">
            <a:extLst>
              <a:ext uri="{FF2B5EF4-FFF2-40B4-BE49-F238E27FC236}">
                <a16:creationId xmlns:a16="http://schemas.microsoft.com/office/drawing/2014/main" id="{AC2E7D5A-8325-B3DB-B771-9E9552DE8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8" y="2068513"/>
            <a:ext cx="1238250" cy="1066800"/>
          </a:xfrm>
          <a:prstGeom prst="star24">
            <a:avLst>
              <a:gd name="adj" fmla="val 37500"/>
            </a:avLst>
          </a:prstGeom>
          <a:solidFill>
            <a:srgbClr val="FFFF66"/>
          </a:solidFill>
          <a:ln w="57150">
            <a:solidFill>
              <a:srgbClr val="0066FF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17,24</a:t>
            </a:r>
          </a:p>
        </p:txBody>
      </p:sp>
      <p:sp>
        <p:nvSpPr>
          <p:cNvPr id="18458" name="Text Box 26">
            <a:extLst>
              <a:ext uri="{FF2B5EF4-FFF2-40B4-BE49-F238E27FC236}">
                <a16:creationId xmlns:a16="http://schemas.microsoft.com/office/drawing/2014/main" id="{C69FD646-28FF-7641-2387-AA7D906F4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0" y="2522539"/>
            <a:ext cx="762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1,1</a:t>
            </a:r>
          </a:p>
        </p:txBody>
      </p:sp>
      <p:sp>
        <p:nvSpPr>
          <p:cNvPr id="18466" name="Rectangle 34">
            <a:extLst>
              <a:ext uri="{FF2B5EF4-FFF2-40B4-BE49-F238E27FC236}">
                <a16:creationId xmlns:a16="http://schemas.microsoft.com/office/drawing/2014/main" id="{8CD53DD5-5A85-4CE6-CBD5-4C9192CD2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657601"/>
            <a:ext cx="1371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+ 16,5 </a:t>
            </a:r>
          </a:p>
        </p:txBody>
      </p:sp>
      <p:sp>
        <p:nvSpPr>
          <p:cNvPr id="10260" name="Rectangle 36">
            <a:extLst>
              <a:ext uri="{FF2B5EF4-FFF2-40B4-BE49-F238E27FC236}">
                <a16:creationId xmlns:a16="http://schemas.microsoft.com/office/drawing/2014/main" id="{E62394A1-7D3B-CEBB-9A57-4C21BB35A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63" y="176214"/>
            <a:ext cx="11419609" cy="6505572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AutoShape 2">
            <a:extLst>
              <a:ext uri="{FF2B5EF4-FFF2-40B4-BE49-F238E27FC236}">
                <a16:creationId xmlns:a16="http://schemas.microsoft.com/office/drawing/2014/main" id="{11779BA1-72D5-A5F9-1702-7603D3D9E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9613" y="1147763"/>
            <a:ext cx="2266950" cy="198755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2,24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8438" grpId="0" animBg="1"/>
      <p:bldP spid="18439" grpId="0" animBg="1"/>
      <p:bldP spid="18440" grpId="0" animBg="1"/>
      <p:bldP spid="18444" grpId="0"/>
      <p:bldP spid="11276" grpId="0"/>
      <p:bldP spid="18446" grpId="0"/>
      <p:bldP spid="18454" grpId="0" animBg="1"/>
      <p:bldP spid="18455" grpId="0" animBg="1"/>
      <p:bldP spid="18456" grpId="0" animBg="1"/>
      <p:bldP spid="18458" grpId="0"/>
      <p:bldP spid="18466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166036" y="1776997"/>
            <a:ext cx="9611833" cy="178676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0" i="0" u="none" strike="noStrike" kern="800" cap="none" spc="0" normalizeH="0" baseline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T</a:t>
            </a:r>
            <a:r>
              <a:rPr kumimoji="0" lang="en-US" altLang="zh-CN" sz="4800" b="0" i="0" u="none" strike="noStrike" kern="800" cap="none" spc="0" normalizeH="0" baseline="0" noProof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iết</a:t>
            </a:r>
            <a:r>
              <a:rPr kumimoji="0" lang="vi-VN" altLang="zh-CN" sz="4800" b="0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800" kern="80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4</a:t>
            </a:r>
            <a:r>
              <a:rPr lang="en-US" altLang="zh-CN" sz="4800" kern="800" noProof="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7</a:t>
            </a:r>
            <a:r>
              <a:rPr kumimoji="0" lang="vi-VN" altLang="zh-CN" sz="4800" b="0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: </a:t>
            </a:r>
            <a:endParaRPr kumimoji="0" lang="vi-VN" altLang="zh-CN" sz="48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Verdana" panose="020B0604030504040204" pitchFamily="34" charset="0"/>
              <a:cs typeface="Times New Roman" pitchFamily="18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kern="800" noProof="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Nhân số thập phân với số tự nhiên</a:t>
            </a:r>
            <a:endParaRPr kumimoji="0" lang="zh-CN" altLang="en-US" sz="48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  <a:sym typeface="+mn-lt"/>
            </a:endParaRPr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A758968D-5CCB-AA2B-B4A1-B0903DBF38E9}"/>
              </a:ext>
            </a:extLst>
          </p:cNvPr>
          <p:cNvSpPr txBox="1">
            <a:spLocks/>
          </p:cNvSpPr>
          <p:nvPr/>
        </p:nvSpPr>
        <p:spPr>
          <a:xfrm>
            <a:off x="2446139" y="1026978"/>
            <a:ext cx="7051625" cy="6047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>
              <a:buNone/>
            </a:pP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00667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563848" y="2417894"/>
            <a:ext cx="5747955" cy="594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3200" kern="800">
                <a:ln w="285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YÊU CẦU CẦN ĐẠT</a:t>
            </a:r>
            <a:endParaRPr lang="zh-CN" altLang="en-US" sz="3200" kern="800">
              <a:ln w="28575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207890" y="2889754"/>
            <a:ext cx="7949683" cy="3344792"/>
          </a:xfrm>
          <a:prstGeom prst="rect">
            <a:avLst/>
          </a:prstGeom>
        </p:spPr>
        <p:txBody>
          <a:bodyPr anchor="ctr"/>
          <a:lstStyle/>
          <a:p>
            <a:r>
              <a:rPr lang="nl-NL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Nêu được cách nhân số thập phân với số tự nhiên.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Thực hiện được các bước nhân số thập phân với số tự nhiên.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được vào các bài toán thực tế.</a:t>
            </a:r>
          </a:p>
        </p:txBody>
      </p:sp>
    </p:spTree>
    <p:extLst>
      <p:ext uri="{BB962C8B-B14F-4D97-AF65-F5344CB8AC3E}">
        <p14:creationId xmlns:p14="http://schemas.microsoft.com/office/powerpoint/2010/main" val="4281001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664029" y="1587879"/>
            <a:ext cx="10646228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KHÁM PHÁ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29AFAF14-B08D-EDF2-31BF-82F870711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72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CCD1761-A63A-EA45-AB72-DCF6360A36B6}"/>
              </a:ext>
            </a:extLst>
          </p:cNvPr>
          <p:cNvSpPr txBox="1"/>
          <p:nvPr/>
        </p:nvSpPr>
        <p:spPr>
          <a:xfrm>
            <a:off x="2644586" y="2525975"/>
            <a:ext cx="3820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an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27号-布丁体" pitchFamily="2" charset="-122"/>
                <a:ea typeface="字魂27号-布丁体" pitchFamily="2" charset="-122"/>
                <a:cs typeface="+mn-cs"/>
              </a:rPr>
              <a:t>.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27号-布丁体" pitchFamily="2" charset="-122"/>
              <a:ea typeface="字魂27号-布丁体" pitchFamily="2" charset="-122"/>
              <a:cs typeface="+mn-cs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DE54112-7784-568E-92B2-C53758C09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082" y="735264"/>
            <a:ext cx="5205845" cy="3722436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3855616B-9EEF-962D-8D60-988046EA88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37" y="735265"/>
            <a:ext cx="4956463" cy="3722436"/>
          </a:xfrm>
          <a:prstGeom prst="rect">
            <a:avLst/>
          </a:prstGeom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3254FC78-9EB2-CBB2-7B7D-675E620AF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4930598"/>
            <a:ext cx="8153400" cy="5238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Ta cần thực hiện phép tính nhân : 1,24 x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=</a:t>
            </a: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006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Text Box 7">
            <a:extLst>
              <a:ext uri="{FF2B5EF4-FFF2-40B4-BE49-F238E27FC236}">
                <a16:creationId xmlns:a16="http://schemas.microsoft.com/office/drawing/2014/main" id="{2C3C9E69-AE26-3A91-463E-664DEB2F6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614593"/>
            <a:ext cx="8153400" cy="5238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Thực hiện phép tính nhân : 1,24 x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=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Hình chữ nhật: Góc Tròn 5">
                <a:extLst>
                  <a:ext uri="{FF2B5EF4-FFF2-40B4-BE49-F238E27FC236}">
                    <a16:creationId xmlns:a16="http://schemas.microsoft.com/office/drawing/2014/main" id="{A27E4E9D-A5E1-7931-856A-8B0BBD5F6E89}"/>
                  </a:ext>
                </a:extLst>
              </p:cNvPr>
              <p:cNvSpPr/>
              <p:nvPr/>
            </p:nvSpPr>
            <p:spPr>
              <a:xfrm>
                <a:off x="748507" y="1282066"/>
                <a:ext cx="3688773" cy="4577084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 1,24 =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𝟏𝟐𝟒</m:t>
                        </m:r>
                      </m:num>
                      <m:den>
                        <m:r>
                          <a:rPr kumimoji="0" lang="vi-V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den>
                    </m:f>
                  </m:oMath>
                </a14:m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1,24 x 4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𝟏𝟐𝟒</m:t>
                        </m:r>
                      </m:num>
                      <m:den>
                        <m:r>
                          <a:rPr kumimoji="0" lang="vi-V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x 4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𝟏𝟐𝟒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kumimoji="0" lang="vi-V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den>
                    </m:f>
                  </m:oMath>
                </a14:m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𝟒𝟗𝟔</m:t>
                        </m:r>
                      </m:num>
                      <m:den>
                        <m:r>
                          <a:rPr kumimoji="0" lang="vi-V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= 4,96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Vậy 1,24 x 4 = 4,96</a:t>
                </a:r>
                <a:endPara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Hình chữ nhật: Góc Tròn 5">
                <a:extLst>
                  <a:ext uri="{FF2B5EF4-FFF2-40B4-BE49-F238E27FC236}">
                    <a16:creationId xmlns:a16="http://schemas.microsoft.com/office/drawing/2014/main" id="{A27E4E9D-A5E1-7931-856A-8B0BBD5F6E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07" y="1282066"/>
                <a:ext cx="3688773" cy="4577084"/>
              </a:xfrm>
              <a:prstGeom prst="roundRect">
                <a:avLst/>
              </a:prstGeom>
              <a:blipFill>
                <a:blip r:embed="rId4"/>
                <a:stretch>
                  <a:fillRect b="-2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20D6AD8B-4CC9-9073-0D88-D81E4A3F13FC}"/>
              </a:ext>
            </a:extLst>
          </p:cNvPr>
          <p:cNvSpPr/>
          <p:nvPr/>
        </p:nvSpPr>
        <p:spPr>
          <a:xfrm>
            <a:off x="4644736" y="1282066"/>
            <a:ext cx="6878782" cy="291840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 thường ta đặt phép tính như sau: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1,24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x      4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4,96 </a:t>
            </a:r>
          </a:p>
        </p:txBody>
      </p:sp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id="{9CB1FEF7-7D4D-5384-905C-ABAB599BA178}"/>
              </a:ext>
            </a:extLst>
          </p:cNvPr>
          <p:cNvCxnSpPr/>
          <p:nvPr/>
        </p:nvCxnSpPr>
        <p:spPr>
          <a:xfrm>
            <a:off x="6511637" y="3429000"/>
            <a:ext cx="76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12FEDC75-FF11-A679-3A36-D867F377CC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7363" y="2067793"/>
            <a:ext cx="2732809" cy="1989078"/>
          </a:xfrm>
          <a:prstGeom prst="rect">
            <a:avLst/>
          </a:prstGeom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D71DFCF8-EF7F-1F61-2E2A-34E5424DB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7236" y="4177708"/>
            <a:ext cx="4575464" cy="5238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Cần thanh nhôm dài 4,96 m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8AAFC854-55FB-82A3-F1FB-9938B9E5E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736" y="4759545"/>
            <a:ext cx="660962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phép nhân như nhân các số tự nhiên.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thập phân của 1,24 có hai chữ số, ta dùng dấu phẩy tách ở tích ra hai chữ số kể từ phải sang trái.</a:t>
            </a:r>
          </a:p>
        </p:txBody>
      </p:sp>
    </p:spTree>
    <p:extLst>
      <p:ext uri="{BB962C8B-B14F-4D97-AF65-F5344CB8AC3E}">
        <p14:creationId xmlns:p14="http://schemas.microsoft.com/office/powerpoint/2010/main" val="215255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2" name="Picture 2" descr="MỘT SỐ KĨ THUẬT DẠY HỌC TÍCH CỰC">
            <a:extLst>
              <a:ext uri="{FF2B5EF4-FFF2-40B4-BE49-F238E27FC236}">
                <a16:creationId xmlns:a16="http://schemas.microsoft.com/office/drawing/2014/main" id="{94D5B3C3-C5A7-E9F4-D01A-A2BCF32D0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7" b="26778"/>
          <a:stretch/>
        </p:blipFill>
        <p:spPr bwMode="auto">
          <a:xfrm>
            <a:off x="4512019" y="4787250"/>
            <a:ext cx="4008526" cy="15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BA9DD8EC-C3E7-A57E-EF66-1379FDA68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046" y="994184"/>
            <a:ext cx="1029739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36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nhân số thập phân với số tự nhiên ta làm như sau: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36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phép nhân như nhân các số tự nhiên.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36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 xem phần thập phân của số thập phân có bao nhiêu chữ số rồi ta dùng dấu phẩy tách ở tích ra bấy nhiêu chữ số kể từ phải sang trái.</a:t>
            </a:r>
          </a:p>
        </p:txBody>
      </p:sp>
    </p:spTree>
    <p:extLst>
      <p:ext uri="{BB962C8B-B14F-4D97-AF65-F5344CB8AC3E}">
        <p14:creationId xmlns:p14="http://schemas.microsoft.com/office/powerpoint/2010/main" val="97806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ibi Anime Characters for Pre-K by Slidesgo">
  <a:themeElements>
    <a:clrScheme name="Simple Light">
      <a:dk1>
        <a:srgbClr val="612C28"/>
      </a:dk1>
      <a:lt1>
        <a:srgbClr val="FFFFFF"/>
      </a:lt1>
      <a:dk2>
        <a:srgbClr val="DF99A8"/>
      </a:dk2>
      <a:lt2>
        <a:srgbClr val="FCF3A8"/>
      </a:lt2>
      <a:accent1>
        <a:srgbClr val="BCEBAC"/>
      </a:accent1>
      <a:accent2>
        <a:srgbClr val="F2DDE3"/>
      </a:accent2>
      <a:accent3>
        <a:srgbClr val="C7E5F6"/>
      </a:accent3>
      <a:accent4>
        <a:srgbClr val="C55964"/>
      </a:accent4>
      <a:accent5>
        <a:srgbClr val="E7B6C3"/>
      </a:accent5>
      <a:accent6>
        <a:srgbClr val="F6E3DA"/>
      </a:accent6>
      <a:hlink>
        <a:srgbClr val="612C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363</Words>
  <Application>Microsoft Office PowerPoint</Application>
  <PresentationFormat>Màn hình rộng</PresentationFormat>
  <Paragraphs>76</Paragraphs>
  <Slides>16</Slides>
  <Notes>11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15</vt:i4>
      </vt:variant>
      <vt:variant>
        <vt:lpstr>Chủ đề</vt:lpstr>
      </vt:variant>
      <vt:variant>
        <vt:i4>5</vt:i4>
      </vt:variant>
      <vt:variant>
        <vt:lpstr>Tiêu đề Bản chiếu</vt:lpstr>
      </vt:variant>
      <vt:variant>
        <vt:i4>16</vt:i4>
      </vt:variant>
    </vt:vector>
  </HeadingPairs>
  <TitlesOfParts>
    <vt:vector size="36" baseType="lpstr">
      <vt:lpstr>等线</vt:lpstr>
      <vt:lpstr>Aaril</vt:lpstr>
      <vt:lpstr>Arial</vt:lpstr>
      <vt:lpstr>Calibri</vt:lpstr>
      <vt:lpstr>Calibri Light</vt:lpstr>
      <vt:lpstr>Cambria Math</vt:lpstr>
      <vt:lpstr>Fredoka One</vt:lpstr>
      <vt:lpstr>Hachi Maru Pop</vt:lpstr>
      <vt:lpstr>HP001 4 hàng</vt:lpstr>
      <vt:lpstr>Lilita One</vt:lpstr>
      <vt:lpstr>Nunito</vt:lpstr>
      <vt:lpstr>Nunito SemiBold</vt:lpstr>
      <vt:lpstr>Times New Roman</vt:lpstr>
      <vt:lpstr>UTM Davida</vt:lpstr>
      <vt:lpstr>字魂27号-布丁体</vt:lpstr>
      <vt:lpstr>Office Theme</vt:lpstr>
      <vt:lpstr>11_Office Theme</vt:lpstr>
      <vt:lpstr>Chibi Anime Characters for Pre-K by Slidesgo</vt:lpstr>
      <vt:lpstr>2_Office Theme</vt:lpstr>
      <vt:lpstr>3_Office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</dc:creator>
  <cp:lastModifiedBy>LÔ THỊ DI</cp:lastModifiedBy>
  <cp:revision>158</cp:revision>
  <dcterms:created xsi:type="dcterms:W3CDTF">2023-04-19T08:21:59Z</dcterms:created>
  <dcterms:modified xsi:type="dcterms:W3CDTF">2024-09-21T11:30:16Z</dcterms:modified>
</cp:coreProperties>
</file>