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1582" r:id="rId4"/>
    <p:sldId id="1615" r:id="rId5"/>
    <p:sldId id="1575" r:id="rId6"/>
    <p:sldId id="387" r:id="rId7"/>
    <p:sldId id="1593" r:id="rId8"/>
    <p:sldId id="1616" r:id="rId9"/>
    <p:sldId id="1611" r:id="rId10"/>
    <p:sldId id="1600" r:id="rId11"/>
    <p:sldId id="266" r:id="rId12"/>
    <p:sldId id="1617" r:id="rId13"/>
    <p:sldId id="1585" r:id="rId14"/>
    <p:sldId id="1614" r:id="rId15"/>
    <p:sldId id="332" r:id="rId16"/>
    <p:sldId id="15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615"/>
            <p14:sldId id="1575"/>
            <p14:sldId id="387"/>
            <p14:sldId id="1593"/>
            <p14:sldId id="1616"/>
            <p14:sldId id="1611"/>
            <p14:sldId id="1600"/>
            <p14:sldId id="266"/>
            <p14:sldId id="1617"/>
            <p14:sldId id="1585"/>
            <p14:sldId id="1614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105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3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10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1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2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1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3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21/9/2024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6945463-152D-55CF-2228-4992A222A6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08"/>
          <a:stretch/>
        </p:blipFill>
        <p:spPr>
          <a:xfrm>
            <a:off x="1149927" y="737755"/>
            <a:ext cx="9892145" cy="4249882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CAA99F1-87C2-F2B7-D7B3-1DC66D443A06}"/>
              </a:ext>
            </a:extLst>
          </p:cNvPr>
          <p:cNvSpPr/>
          <p:nvPr/>
        </p:nvSpPr>
        <p:spPr>
          <a:xfrm>
            <a:off x="4052455" y="2202873"/>
            <a:ext cx="3377045" cy="76892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2,5 x 3 = 7,5 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3444C830-96BB-798C-5F98-D76F5204AC65}"/>
              </a:ext>
            </a:extLst>
          </p:cNvPr>
          <p:cNvSpPr/>
          <p:nvPr/>
        </p:nvSpPr>
        <p:spPr>
          <a:xfrm>
            <a:off x="7450282" y="2141511"/>
            <a:ext cx="3377045" cy="76892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3 x 2,5 = 7,5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7A31655-90AF-3C7F-A8B5-045D0293A4F3}"/>
              </a:ext>
            </a:extLst>
          </p:cNvPr>
          <p:cNvSpPr/>
          <p:nvPr/>
        </p:nvSpPr>
        <p:spPr>
          <a:xfrm>
            <a:off x="4073237" y="3045520"/>
            <a:ext cx="3377045" cy="76892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4,8 x9,2 = 44,16 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3F34D80C-8520-504D-01DD-9D3E4D05860E}"/>
              </a:ext>
            </a:extLst>
          </p:cNvPr>
          <p:cNvSpPr/>
          <p:nvPr/>
        </p:nvSpPr>
        <p:spPr>
          <a:xfrm>
            <a:off x="7460673" y="3044535"/>
            <a:ext cx="3377045" cy="76892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9,2 x 4,8 = 44,16 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7B5930C-CB19-3126-4AA5-0FABC62C6DF7}"/>
              </a:ext>
            </a:extLst>
          </p:cNvPr>
          <p:cNvSpPr/>
          <p:nvPr/>
        </p:nvSpPr>
        <p:spPr>
          <a:xfrm>
            <a:off x="4052454" y="3949529"/>
            <a:ext cx="3377045" cy="76892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1,6 x 0,34 = 5,44 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9D2E832E-E3D8-13F0-024A-5C4F90AF7270}"/>
              </a:ext>
            </a:extLst>
          </p:cNvPr>
          <p:cNvSpPr/>
          <p:nvPr/>
        </p:nvSpPr>
        <p:spPr>
          <a:xfrm>
            <a:off x="7460672" y="3949529"/>
            <a:ext cx="3377045" cy="76892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0,34 x 1,6 = 5,44 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929B6309-4BF9-0C4B-013E-7BCBD418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299" y="4913928"/>
            <a:ext cx="81534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thấy giá trị của a x b và b x a luôn bằng nhau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84214373-DF12-57A9-B011-700A7CD12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928" y="5633840"/>
            <a:ext cx="10321636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Phép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nhân các số thập phân có tính chất giao hoán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x b = b x a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871365-D280-BFF3-1B9E-13587FE7C893}"/>
              </a:ext>
            </a:extLst>
          </p:cNvPr>
          <p:cNvSpPr/>
          <p:nvPr/>
        </p:nvSpPr>
        <p:spPr>
          <a:xfrm>
            <a:off x="914400" y="696191"/>
            <a:ext cx="10183091" cy="21509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 mỗi mét dây thép cân nặng 0,75 kg. Hỏi một mét rưỡi dây thép cùng loại đó cân nặng bao nhiêu ki-lô-gam? 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27D22EF-031E-B685-6A10-B82E651644AF}"/>
              </a:ext>
            </a:extLst>
          </p:cNvPr>
          <p:cNvSpPr/>
          <p:nvPr/>
        </p:nvSpPr>
        <p:spPr>
          <a:xfrm>
            <a:off x="1004454" y="2997240"/>
            <a:ext cx="10183091" cy="29671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mét rưỡi dây thép cùng loại đó cân nặng số ki-lô-gam là:</a:t>
            </a:r>
          </a:p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× 0,75 = 1,125 (kg)</a:t>
            </a:r>
          </a:p>
          <a:p>
            <a:pPr algn="ctr"/>
            <a:r>
              <a:rPr lang="vi-VN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1,125 kg. </a:t>
            </a:r>
          </a:p>
        </p:txBody>
      </p:sp>
    </p:spTree>
    <p:extLst>
      <p:ext uri="{BB962C8B-B14F-4D97-AF65-F5344CB8AC3E}">
        <p14:creationId xmlns:p14="http://schemas.microsoft.com/office/powerpoint/2010/main" val="2624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Nhắc lại quy tắc nhân số thập phân với số thập phân</a:t>
            </a: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B6F9D8B-0279-2249-D96A-D23CFD1CA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800100"/>
            <a:ext cx="4239491" cy="375111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1FE1ADD-94DB-5A40-1F68-A5D2E5CC4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173" y="706582"/>
            <a:ext cx="5548745" cy="3751117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125233F6-3B44-3BF6-15CD-FACACC676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4930598"/>
            <a:ext cx="81534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 cần thực hiện phép tính nhân : 6,25 x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8,5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=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66036" y="1776997"/>
            <a:ext cx="9611833" cy="178676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48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  <a:endParaRPr kumimoji="0" lang="vi-VN" altLang="zh-CN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Verdana" panose="020B0604030504040204" pitchFamily="34" charset="0"/>
              <a:cs typeface="Times New Roman" pitchFamily="18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Nhân số thập phân với số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thập phân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cách nhân số thập phân với số thập phân.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được các bước nhân số thập phân với thập phân.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được vào các bài toán thực tế.</a:t>
            </a: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2C3C9E69-AE26-3A91-463E-664DEB2F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614593"/>
            <a:ext cx="81534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 hiện phép tính nhân : 6,25 x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8,5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27E4E9D-A5E1-7931-856A-8B0BBD5F6E89}"/>
                  </a:ext>
                </a:extLst>
              </p:cNvPr>
              <p:cNvSpPr/>
              <p:nvPr/>
            </p:nvSpPr>
            <p:spPr>
              <a:xfrm>
                <a:off x="748507" y="1282066"/>
                <a:ext cx="4353429" cy="3456189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,25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8,5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𝟔𝟐𝟓</m:t>
                        </m:r>
                      </m:num>
                      <m:den>
                        <m:r>
                          <a:rPr kumimoji="0" lang="vi-V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𝟔𝟐𝟓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𝟖𝟓</m:t>
                        </m:r>
                      </m:num>
                      <m:den>
                        <m:r>
                          <a:rPr kumimoji="0" lang="vi-V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𝟓𝟑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𝟏𝟐𝟓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53,125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6,25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8,5 = 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53,125</a:t>
                </a:r>
                <a:endPara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27E4E9D-A5E1-7931-856A-8B0BBD5F6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07" y="1282066"/>
                <a:ext cx="4353429" cy="34561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2F151A3-84BD-CB28-2D51-FBCCBD159E70}"/>
              </a:ext>
            </a:extLst>
          </p:cNvPr>
          <p:cNvSpPr/>
          <p:nvPr/>
        </p:nvSpPr>
        <p:spPr>
          <a:xfrm>
            <a:off x="5158221" y="1427538"/>
            <a:ext cx="6427643" cy="3050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thường ta đặt tính như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6,2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x  8,5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3125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5000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53,125</a:t>
            </a: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5F610D31-9B30-F12A-ED66-55EEBFEA34AD}"/>
              </a:ext>
            </a:extLst>
          </p:cNvPr>
          <p:cNvCxnSpPr/>
          <p:nvPr/>
        </p:nvCxnSpPr>
        <p:spPr>
          <a:xfrm>
            <a:off x="6984423" y="2981333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AF5D2BCD-073E-5E4C-062F-8C0A996D5CA2}"/>
              </a:ext>
            </a:extLst>
          </p:cNvPr>
          <p:cNvCxnSpPr>
            <a:cxnSpLocks/>
          </p:cNvCxnSpPr>
          <p:nvPr/>
        </p:nvCxnSpPr>
        <p:spPr>
          <a:xfrm>
            <a:off x="6736775" y="3913052"/>
            <a:ext cx="1186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C7389F7-0271-C226-B045-BB7318A5C106}"/>
              </a:ext>
            </a:extLst>
          </p:cNvPr>
          <p:cNvSpPr/>
          <p:nvPr/>
        </p:nvSpPr>
        <p:spPr>
          <a:xfrm>
            <a:off x="8440520" y="2566006"/>
            <a:ext cx="3002973" cy="1319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diện tích của vườn hoa bằng 53,125 m</a:t>
            </a:r>
            <a:r>
              <a:rPr lang="en-US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248EC69C-E737-EB91-458E-975E222A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244" y="4686925"/>
            <a:ext cx="660962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nhân như nhân các số tự nhiên.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 của 6,25 và 8,5 có ba chữ số, ta dùng dấu phẩy tách ở tích ra ba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21810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Picture 2" descr="MỘT SỐ KĨ THUẬT DẠY HỌC TÍCH CỰC">
            <a:extLst>
              <a:ext uri="{FF2B5EF4-FFF2-40B4-BE49-F238E27FC236}">
                <a16:creationId xmlns:a16="http://schemas.microsoft.com/office/drawing/2014/main" id="{94D5B3C3-C5A7-E9F4-D01A-A2BCF32D0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7" b="26778"/>
          <a:stretch/>
        </p:blipFill>
        <p:spPr bwMode="auto">
          <a:xfrm>
            <a:off x="4512019" y="4787250"/>
            <a:ext cx="4008526" cy="15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BA9DD8EC-C3E7-A57E-EF66-1379FDA68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046" y="994184"/>
            <a:ext cx="1029739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thập phân với số thập phân ta làm như sau: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nhân như nhân các số tự nhiên.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xem phần thập phân của cả hai thừa số có tất cả bao nhiêu chữ số, rồi dùng dấu phẩy tách ở tích ra bấy nhiêu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9780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43" y="0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2CD79B5-619C-1263-CE41-178D5ECF1B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62"/>
          <a:stretch/>
        </p:blipFill>
        <p:spPr>
          <a:xfrm>
            <a:off x="955963" y="721631"/>
            <a:ext cx="10099963" cy="259307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CEA2DA3-42DB-E93F-B89E-1C7F0B7B30FF}"/>
              </a:ext>
            </a:extLst>
          </p:cNvPr>
          <p:cNvSpPr/>
          <p:nvPr/>
        </p:nvSpPr>
        <p:spPr>
          <a:xfrm>
            <a:off x="1771749" y="3314701"/>
            <a:ext cx="1745673" cy="27854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7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,70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1627DD32-498D-5064-762B-883AE4593B94}"/>
              </a:ext>
            </a:extLst>
          </p:cNvPr>
          <p:cNvCxnSpPr/>
          <p:nvPr/>
        </p:nvCxnSpPr>
        <p:spPr>
          <a:xfrm>
            <a:off x="2263586" y="4467233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2B9EF26E-0FBC-F150-8ADC-038AF58B58DD}"/>
              </a:ext>
            </a:extLst>
          </p:cNvPr>
          <p:cNvCxnSpPr>
            <a:cxnSpLocks/>
          </p:cNvCxnSpPr>
          <p:nvPr/>
        </p:nvCxnSpPr>
        <p:spPr>
          <a:xfrm>
            <a:off x="1869646" y="5423197"/>
            <a:ext cx="1268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DA99876-C8C4-18F2-7F23-6023C8574DF3}"/>
              </a:ext>
            </a:extLst>
          </p:cNvPr>
          <p:cNvSpPr/>
          <p:nvPr/>
        </p:nvSpPr>
        <p:spPr>
          <a:xfrm>
            <a:off x="5338660" y="3314701"/>
            <a:ext cx="1745673" cy="27854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altLang="vi-VN" sz="3200" b="1" noProof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</a:t>
            </a:r>
            <a:r>
              <a:rPr lang="en-US" altLang="vi-VN" sz="3200" b="1" noProof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1896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18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,96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7B32590D-8B13-0E35-5F1F-BA20336C5AE1}"/>
              </a:ext>
            </a:extLst>
          </p:cNvPr>
          <p:cNvCxnSpPr/>
          <p:nvPr/>
        </p:nvCxnSpPr>
        <p:spPr>
          <a:xfrm>
            <a:off x="5830497" y="4467233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B70F8D3F-7C4B-1861-56FC-F0489837143D}"/>
              </a:ext>
            </a:extLst>
          </p:cNvPr>
          <p:cNvCxnSpPr>
            <a:cxnSpLocks/>
          </p:cNvCxnSpPr>
          <p:nvPr/>
        </p:nvCxnSpPr>
        <p:spPr>
          <a:xfrm>
            <a:off x="5561248" y="5391167"/>
            <a:ext cx="1268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1F633FB-4969-21F6-2D02-89FF0E72975A}"/>
              </a:ext>
            </a:extLst>
          </p:cNvPr>
          <p:cNvSpPr/>
          <p:nvPr/>
        </p:nvSpPr>
        <p:spPr>
          <a:xfrm>
            <a:off x="8910866" y="3350931"/>
            <a:ext cx="2145060" cy="292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altLang="vi-VN" sz="3200" b="1" noProof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altLang="vi-VN" sz="3200" b="1" noProof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072</a:t>
            </a:r>
            <a:endParaRPr lang="en-US" alt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 </a:t>
            </a:r>
            <a:r>
              <a:rPr lang="en-US" altLang="vi-VN" sz="3200" b="1" noProof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,41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1</a:t>
            </a:r>
            <a:r>
              <a:rPr lang="en-US" altLang="vi-VN" sz="3200" b="1" noProof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072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4288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0,43952</a:t>
            </a:r>
          </a:p>
        </p:txBody>
      </p: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A679D850-8BCD-1A8B-433B-DC0F00474C36}"/>
              </a:ext>
            </a:extLst>
          </p:cNvPr>
          <p:cNvCxnSpPr>
            <a:cxnSpLocks/>
          </p:cNvCxnSpPr>
          <p:nvPr/>
        </p:nvCxnSpPr>
        <p:spPr>
          <a:xfrm>
            <a:off x="9402703" y="4316427"/>
            <a:ext cx="1185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9CA11DEB-7FB7-965C-6CF2-21F9D00EA42F}"/>
              </a:ext>
            </a:extLst>
          </p:cNvPr>
          <p:cNvCxnSpPr>
            <a:cxnSpLocks/>
          </p:cNvCxnSpPr>
          <p:nvPr/>
        </p:nvCxnSpPr>
        <p:spPr>
          <a:xfrm>
            <a:off x="9050482" y="5791936"/>
            <a:ext cx="1537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461</Words>
  <Application>Microsoft Office PowerPoint</Application>
  <PresentationFormat>Màn hình rộng</PresentationFormat>
  <Paragraphs>83</Paragraphs>
  <Slides>14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 Math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字魂27号-布丁体</vt:lpstr>
      <vt:lpstr>Office Theme</vt:lpstr>
      <vt:lpstr>11_Office Theme</vt:lpstr>
      <vt:lpstr>Chibi Anime Characters for Pre-K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159</cp:revision>
  <dcterms:created xsi:type="dcterms:W3CDTF">2023-04-19T08:21:59Z</dcterms:created>
  <dcterms:modified xsi:type="dcterms:W3CDTF">2024-09-21T15:05:12Z</dcterms:modified>
</cp:coreProperties>
</file>