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1582" r:id="rId4"/>
    <p:sldId id="1618" r:id="rId5"/>
    <p:sldId id="1575" r:id="rId6"/>
    <p:sldId id="387" r:id="rId7"/>
    <p:sldId id="1593" r:id="rId8"/>
    <p:sldId id="1619" r:id="rId9"/>
    <p:sldId id="1600" r:id="rId10"/>
    <p:sldId id="1613" r:id="rId11"/>
    <p:sldId id="1620" r:id="rId12"/>
    <p:sldId id="1585" r:id="rId13"/>
    <p:sldId id="1612" r:id="rId14"/>
    <p:sldId id="332" r:id="rId15"/>
    <p:sldId id="15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8"/>
            <p14:sldId id="1575"/>
            <p14:sldId id="387"/>
            <p14:sldId id="1593"/>
            <p14:sldId id="1619"/>
            <p14:sldId id="1600"/>
            <p14:sldId id="1613"/>
            <p14:sldId id="1620"/>
            <p14:sldId id="1585"/>
            <p14:sldId id="1612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 varScale="1">
        <p:scale>
          <a:sx n="102" d="100"/>
          <a:sy n="102" d="100"/>
        </p:scale>
        <p:origin x="9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5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5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5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36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8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904009" y="520529"/>
            <a:ext cx="1003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1">
                <a:solidFill>
                  <a:schemeClr val="accent1"/>
                </a:solidFill>
                <a:latin typeface="Aaril"/>
                <a:ea typeface="字魂27号-布丁体" pitchFamily="2" charset="-122"/>
              </a:rPr>
              <a:t>3. </a:t>
            </a:r>
            <a:r>
              <a:rPr kumimoji="1" lang="vi-VN" altLang="zh-Hans" sz="4000" b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aril"/>
                <a:ea typeface="字魂27号-布丁体" pitchFamily="2" charset="-122"/>
              </a:rPr>
              <a:t>Một thanh sắt dài 1 m có khối lượng 1,2 kg. Hỏi đoạn sắt dài 0,1 m cùng loại đó nặng bao nhiêu gam? </a:t>
            </a:r>
            <a:endParaRPr kumimoji="1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aril"/>
              <a:ea typeface="字魂27号-布丁体" pitchFamily="2" charset="-122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4497AC3D-2EFE-8115-D2EE-83C656617C6D}"/>
              </a:ext>
            </a:extLst>
          </p:cNvPr>
          <p:cNvSpPr txBox="1"/>
          <p:nvPr/>
        </p:nvSpPr>
        <p:spPr>
          <a:xfrm>
            <a:off x="1077191" y="2792675"/>
            <a:ext cx="100376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>
                <a:latin typeface="+mj-lt"/>
              </a:rPr>
              <a:t>Bài giải</a:t>
            </a:r>
          </a:p>
          <a:p>
            <a:pPr algn="ctr"/>
            <a:r>
              <a:rPr lang="vi-VN" sz="3600" b="1">
                <a:latin typeface="+mj-lt"/>
              </a:rPr>
              <a:t>Đoạn sắt dài 0,1 m cùng loại nặng số gam là:</a:t>
            </a:r>
          </a:p>
          <a:p>
            <a:pPr algn="ctr"/>
            <a:r>
              <a:rPr lang="vi-VN" sz="3600" b="1">
                <a:latin typeface="+mj-lt"/>
              </a:rPr>
              <a:t>0,1 × 1,2 = 0,12 (kg)</a:t>
            </a:r>
          </a:p>
          <a:p>
            <a:pPr algn="ctr"/>
            <a:r>
              <a:rPr lang="vi-VN" sz="3600" b="1">
                <a:latin typeface="+mj-lt"/>
              </a:rPr>
              <a:t>Đổi 0,12 kg = 120 g </a:t>
            </a:r>
          </a:p>
          <a:p>
            <a:pPr algn="ctr"/>
            <a:r>
              <a:rPr lang="vi-VN" sz="3600" b="1">
                <a:latin typeface="+mj-lt"/>
              </a:rPr>
              <a:t>(vì 1 kg = 1 000 g nên 0,12 × 1 000 = 120g)</a:t>
            </a:r>
          </a:p>
          <a:p>
            <a:pPr algn="ctr"/>
            <a:r>
              <a:rPr lang="vi-VN" sz="3600" b="1" u="sng">
                <a:latin typeface="+mj-lt"/>
              </a:rPr>
              <a:t>Đáp số</a:t>
            </a:r>
            <a:r>
              <a:rPr lang="vi-VN" sz="3600" b="1">
                <a:latin typeface="+mj-lt"/>
              </a:rPr>
              <a:t>: 120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4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aril"/>
              <a:ea typeface="字魂27号-布丁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2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nhân nhẩm một số thập phân </a:t>
            </a:r>
            <a:r>
              <a:rPr lang="en-US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0,1; 0,01; 0,001</a:t>
            </a:r>
            <a:endParaRPr lang="vi-VN" sz="2667" ker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0"/>
            <a:ext cx="12192000" cy="6702137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1FA45E56-C9FB-DE16-7FFE-84C8E2E1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456997"/>
            <a:ext cx="23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4,284 x 10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52E5255-717C-0152-A487-7B2EF3DC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16" y="1451272"/>
            <a:ext cx="1259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42,84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5043B0A-DE77-DF4E-ED56-64C3E642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570" y="2178169"/>
            <a:ext cx="2389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65,748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100 =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C6FC6AB-F41A-09D8-C401-C06BDC48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152" y="2121858"/>
            <a:ext cx="16583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6574,8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3897CC9-AA8D-D1D7-47AB-2B6F708F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2866159"/>
            <a:ext cx="2520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noProof="0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,183 x 1000 =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AA280062-B3DD-7FF1-8062-4477889C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15" y="2866159"/>
            <a:ext cx="169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5183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D0A33A8-C79B-BC2F-0A8C-F813DB66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477" y="141479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19,86 x 10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5B972F0B-52E4-0002-B107-2A1E2767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84" y="1441739"/>
            <a:ext cx="139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198,6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2BE1B1C-DAB8-E618-932D-63B339B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70" y="216848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,86 x 100 =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BD9D0A9-2198-53DC-2755-CCAFB107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483" y="2134361"/>
            <a:ext cx="139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1986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8841478-8EEA-F1ED-5B6F-33676F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15" y="2801164"/>
            <a:ext cx="2458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19,86 x 1000 =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5CFD127E-15B7-74D2-627C-034C073A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278" y="2802843"/>
            <a:ext cx="131431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19860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329EDF-621A-B987-A08D-5276C50B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69" y="667045"/>
            <a:ext cx="656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1.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 nhẩm:   trò chơi “ gọi truyền”                    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76BEF729-BCBB-1716-D31F-8B00ACFD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2736"/>
            <a:ext cx="12192001" cy="678526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816D704-E42F-2642-D881-674358AA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472729"/>
            <a:ext cx="4326082" cy="236696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0B7DB21-89CC-55E2-2903-DDBACEF8C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787" y="3429000"/>
            <a:ext cx="3735389" cy="23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817155" cy="272754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51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Nhân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nhẩm một số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thập phân với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0,1; 0,01; 0,001…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thuộc quy tắc, thực hiện được nhân nhẩm một số thập phân với 0,1; 0,01; 0,001...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các tình huống thực tiễn.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43D6057-C289-B52D-A519-C9061DDBF50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794"/>
            <a:ext cx="6894080" cy="4572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a. Nhân nhẩm với 0,1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138,5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0,1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36D9939-5F96-F2D0-4C10-1C75EDF3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117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138,5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B3850A3-13E0-AA6C-28E2-29AA282E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041" y="86540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0,1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EA50F27-B3E0-FC13-2A1A-F5BD0511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501775"/>
            <a:ext cx="1379538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F20A79A-4982-ABC2-AA39-DC521CA5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977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68C69DD-ACC9-A9A0-BF3A-8BEF20F5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530D3977-3235-189E-8F91-1FAE4FDC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82" y="1451941"/>
            <a:ext cx="15551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1385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0000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30C5A25-D165-3980-9F25-BCB93653E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303" y="2621492"/>
            <a:ext cx="1379538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67DAB2A2-8621-8344-1518-EFFD130D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2" y="2574849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13,85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CD7D3FDD-4FD1-2CBD-CE5E-2E87CAF6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967" y="1192385"/>
            <a:ext cx="46412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Vậy: 138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,5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13,85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260C2383-AC7D-F114-D72F-6FB40581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572" y="191175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Nhận xét: Dời dấu phẩy của số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138,5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bên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trái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chữ số, ta cũng được số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</a:rPr>
              <a:t>13,85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7E2FB3DA-0D0E-9F03-B950-C0B0CDD7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6290"/>
            <a:ext cx="5468210" cy="10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Nhân nhẩm với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Tương tự, ta có 138,5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0,01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1,385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B447EFAD-4E36-4003-2081-09A01FB74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0" y="3284992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xét: Dời dấu phẩy của số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138,5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bên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hai chữ số, ta cũng được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1,385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171AE945-3562-D9C5-1D30-0A768CE0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46" y="4473758"/>
            <a:ext cx="6096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. Nhân nhẩm với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0,001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Tương tự, ta có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138,5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X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0,001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0,1385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0A15ED8A-4630-7AE1-3365-5C4FB9A5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595013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xét: Dời dấu phẩy của số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138,5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sang bên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chữ số, ta cũng được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0,1385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B9406C04-74F4-FB33-13A8-1D221306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82" y="5745172"/>
            <a:ext cx="11336482" cy="9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Khi nhân một số thập phân với 0,1; 0,01; 0,001, … ta chỉ việc chuyển dấu phẩy của số tương ứng sang bên trái một, hai, ba, … chữ số. </a:t>
            </a:r>
          </a:p>
        </p:txBody>
      </p:sp>
    </p:spTree>
    <p:extLst>
      <p:ext uri="{BB962C8B-B14F-4D97-AF65-F5344CB8AC3E}">
        <p14:creationId xmlns:p14="http://schemas.microsoft.com/office/powerpoint/2010/main" val="13153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9" grpId="0"/>
      <p:bldP spid="13" grpId="0"/>
      <p:bldP spid="17" grpId="0"/>
      <p:bldP spid="18" grpId="0"/>
      <p:bldP spid="20" grpId="0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04"/>
            <a:ext cx="12192000" cy="6702137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1FA45E56-C9FB-DE16-7FFE-84C8E2E1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456997"/>
            <a:ext cx="23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2054,6 x 0,1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52E5255-717C-0152-A487-7B2EF3DC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16" y="1451272"/>
            <a:ext cx="1259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205,46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5043B0A-DE77-DF4E-ED56-64C3E642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77" y="2178169"/>
            <a:ext cx="2520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2054,6 x 0,01 =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C6FC6AB-F41A-09D8-C401-C06BDC48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152" y="2121858"/>
            <a:ext cx="16583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20,546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3897CC9-AA8D-D1D7-47AB-2B6F708F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65" y="2887103"/>
            <a:ext cx="2669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2054,6 x 0,001 =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AA280062-B3DD-7FF1-8062-4477889C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15" y="2866159"/>
            <a:ext cx="169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2,0546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D0A33A8-C79B-BC2F-0A8C-F813DB66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477" y="141479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78,9 x 0,1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5B972F0B-52E4-0002-B107-2A1E2767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84" y="1441739"/>
            <a:ext cx="139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7,89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2BE1B1C-DAB8-E618-932D-63B339B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70" y="216848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78,9 x 0,01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BD9D0A9-2198-53DC-2755-CCAFB107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483" y="2134361"/>
            <a:ext cx="139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0,789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8841478-8EEA-F1ED-5B6F-33676F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15" y="2801164"/>
            <a:ext cx="2458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78,9 x 0,001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5CFD127E-15B7-74D2-627C-034C073A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278" y="2802843"/>
            <a:ext cx="1314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0,0789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329EDF-621A-B987-A08D-5276C50B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69" y="667045"/>
            <a:ext cx="656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Nhân nhẩm:   trò chơi “ gọi truyền”             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76BEF729-BCBB-1716-D31F-8B00ACFD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2736"/>
            <a:ext cx="12192001" cy="678526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  <a:cs typeface="+mn-cs"/>
              </a:rPr>
              <a:t>.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10A3DDE-C419-A5FF-47C5-DC12F1B85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64" y="599765"/>
            <a:ext cx="10432471" cy="526819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D041AC3-2430-5354-F376-937B416496F7}"/>
              </a:ext>
            </a:extLst>
          </p:cNvPr>
          <p:cNvSpPr/>
          <p:nvPr/>
        </p:nvSpPr>
        <p:spPr>
          <a:xfrm>
            <a:off x="4281054" y="2513297"/>
            <a:ext cx="498763" cy="10981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631E261-CE95-393E-F559-5386DDE7790D}"/>
              </a:ext>
            </a:extLst>
          </p:cNvPr>
          <p:cNvSpPr/>
          <p:nvPr/>
        </p:nvSpPr>
        <p:spPr>
          <a:xfrm>
            <a:off x="9367420" y="2513297"/>
            <a:ext cx="498763" cy="10981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=</a:t>
            </a:r>
            <a:endParaRPr lang="vi-VN" sz="4000">
              <a:solidFill>
                <a:srgbClr val="FF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B0649A-B4A5-833B-E7D0-1761CCA13539}"/>
              </a:ext>
            </a:extLst>
          </p:cNvPr>
          <p:cNvSpPr/>
          <p:nvPr/>
        </p:nvSpPr>
        <p:spPr>
          <a:xfrm>
            <a:off x="7119520" y="4421761"/>
            <a:ext cx="498763" cy="1098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&lt;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440</Words>
  <Application>Microsoft Office PowerPoint</Application>
  <PresentationFormat>Widescreen</PresentationFormat>
  <Paragraphs>79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Aaril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161</cp:revision>
  <dcterms:created xsi:type="dcterms:W3CDTF">2023-04-19T08:21:59Z</dcterms:created>
  <dcterms:modified xsi:type="dcterms:W3CDTF">2025-08-13T06:59:45Z</dcterms:modified>
</cp:coreProperties>
</file>