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90" r:id="rId2"/>
    <p:sldMasterId id="2147483727" r:id="rId3"/>
    <p:sldMasterId id="2147483751" r:id="rId4"/>
  </p:sldMasterIdLst>
  <p:notesMasterIdLst>
    <p:notesMasterId r:id="rId20"/>
  </p:notesMasterIdLst>
  <p:sldIdLst>
    <p:sldId id="260" r:id="rId5"/>
    <p:sldId id="1628" r:id="rId6"/>
    <p:sldId id="339" r:id="rId7"/>
    <p:sldId id="387" r:id="rId8"/>
    <p:sldId id="274" r:id="rId9"/>
    <p:sldId id="1641" r:id="rId10"/>
    <p:sldId id="1650" r:id="rId11"/>
    <p:sldId id="1651" r:id="rId12"/>
    <p:sldId id="1649" r:id="rId13"/>
    <p:sldId id="329" r:id="rId14"/>
    <p:sldId id="1652" r:id="rId15"/>
    <p:sldId id="1653" r:id="rId16"/>
    <p:sldId id="332" r:id="rId17"/>
    <p:sldId id="344" r:id="rId18"/>
    <p:sldId id="312" r:id="rId19"/>
  </p:sldIdLst>
  <p:sldSz cx="9144000" cy="5143500" type="screen16x9"/>
  <p:notesSz cx="6858000" cy="9144000"/>
  <p:embeddedFontLst>
    <p:embeddedFont>
      <p:font typeface="Hachi Maru Pop" panose="020B0604020202020204" charset="-128"/>
      <p:regular r:id="rId21"/>
    </p:embeddedFont>
    <p:embeddedFont>
      <p:font typeface="Fredoka One" panose="02000000000000000000" pitchFamily="2" charset="0"/>
      <p:regular r:id="rId22"/>
    </p:embeddedFont>
    <p:embeddedFont>
      <p:font typeface="Lilita One" panose="020B0604020202020204" charset="0"/>
      <p:regular r:id="rId23"/>
      <p:bold r:id="rId24"/>
      <p:italic r:id="rId25"/>
      <p:boldItalic r:id="rId26"/>
    </p:embeddedFont>
    <p:embeddedFont>
      <p:font typeface="Nunito" pitchFamily="2" charset="-93"/>
      <p:regular r:id="rId27"/>
      <p:bold r:id="rId28"/>
      <p:italic r:id="rId29"/>
      <p:boldItalic r:id="rId30"/>
    </p:embeddedFont>
    <p:embeddedFont>
      <p:font typeface="Nunito SemiBold" pitchFamily="2" charset="-93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B2BF"/>
    <a:srgbClr val="E4702E"/>
    <a:srgbClr val="FCF2D4"/>
    <a:srgbClr val="D4794C"/>
    <a:srgbClr val="A86ED4"/>
    <a:srgbClr val="C55964"/>
    <a:srgbClr val="5FD790"/>
    <a:srgbClr val="61FF69"/>
    <a:srgbClr val="E6E6E6"/>
    <a:srgbClr val="FED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39" autoAdjust="0"/>
    <p:restoredTop sz="94729"/>
  </p:normalViewPr>
  <p:slideViewPr>
    <p:cSldViewPr snapToGrid="0" showGuides="1">
      <p:cViewPr varScale="1">
        <p:scale>
          <a:sx n="120" d="100"/>
          <a:sy n="120" d="100"/>
        </p:scale>
        <p:origin x="110" y="86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24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506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8151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9685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16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 : Hân Di zalo 0948607584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471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12575"/>
            <a:ext cx="4335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2960" y="3941064"/>
            <a:ext cx="4745700" cy="4482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0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24/9/2024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082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24/9/2024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6526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24/9/2024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2076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24/9/2024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4081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24/9/2024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820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24/9/2024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9116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24/9/2024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74677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8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2107"/>
      </p:ext>
    </p:extLst>
  </p:cSld>
  <p:clrMapOvr>
    <a:masterClrMapping/>
  </p:clrMapOvr>
  <p:transition spd="slow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91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7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25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48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70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31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68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51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0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69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56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0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68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2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342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41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61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571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73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878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59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69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7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54120"/>
      </p:ext>
    </p:extLst>
  </p:cSld>
  <p:clrMapOvr>
    <a:masterClrMapping/>
  </p:clrMapOvr>
  <p:transition spd="slow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24/9/2024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820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24/9/2024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009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24/9/2024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735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24/9/2024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1476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2" r:id="rId3"/>
    <p:sldLayoutId id="2147483673" r:id="rId4"/>
    <p:sldLayoutId id="214748367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24/9/2024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75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6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pxhere.com/vi/photo/142831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png"/><Relationship Id="rId4" Type="http://schemas.openxmlformats.org/officeDocument/2006/relationships/hyperlink" Target="https://pxhere.com/vi/photo/142831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pxhere.com/vi/photo/142831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hyperlink" Target="https://creativecommons.org/licenses/by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creativecommons.org/licenses/by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52" y="-83224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231" y="3595523"/>
            <a:ext cx="4053364" cy="14606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902982" y="2061775"/>
            <a:ext cx="4235291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KHỞI ĐỘNG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B457528-3341-495D-9044-9337C45BD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33364" y="356918"/>
            <a:ext cx="581351" cy="806926"/>
          </a:xfrm>
          <a:prstGeom prst="rect">
            <a:avLst/>
          </a:prstGeom>
        </p:spPr>
      </p:pic>
      <p:pic>
        <p:nvPicPr>
          <p:cNvPr id="11" name="Picture 2" descr="Sách Giáo Khoa Bình Minh. | Ha Loi">
            <a:extLst>
              <a:ext uri="{FF2B5EF4-FFF2-40B4-BE49-F238E27FC236}">
                <a16:creationId xmlns:a16="http://schemas.microsoft.com/office/drawing/2014/main" id="{485A4D98-385D-C84C-84AF-F4B61D77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3" y="11700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58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89409" y="1617821"/>
            <a:ext cx="3525203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VẬN DỤNG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1B6E62-EAC0-4839-A9A2-A03DDE0EB7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03108">
            <a:off x="4403763" y="732037"/>
            <a:ext cx="496491" cy="754667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A4FE9B15-DDB6-BE44-BB8D-E4BFC18F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361950"/>
            <a:ext cx="8653345" cy="466192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0C84AB1-56A9-90A0-5C10-D32EF90D7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0" y="609600"/>
            <a:ext cx="7893049" cy="436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12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774700"/>
            <a:ext cx="8653345" cy="381635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vi-VN" sz="3600" u="sng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vi-VN" sz="3600" u="sng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vi-VN" sz="36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Rùa nặng số ki-lô-gam là:</a:t>
            </a:r>
            <a:endParaRPr lang="vi-VN" sz="36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vi-VN" sz="36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5,6 × 1,5 = 8,4 (kg)</a:t>
            </a:r>
            <a:endParaRPr lang="vi-VN" sz="36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vi-VN" sz="36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 hai bạn nặng số ki-lô-gam là:</a:t>
            </a:r>
            <a:endParaRPr lang="vi-VN" sz="36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vi-VN" sz="36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5,6 + 8,4 = 14 (kg)</a:t>
            </a:r>
            <a:endParaRPr lang="vi-VN" sz="36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vi-VN" sz="36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số: 14 kg.</a:t>
            </a:r>
            <a:endParaRPr lang="vi-VN" sz="36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84881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236" y="-97382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974035" y="1092994"/>
            <a:ext cx="3625362" cy="854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9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49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58284" y="391334"/>
            <a:ext cx="531132" cy="742305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3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C65A9A9-103D-93CF-48AA-6F181348AABC}"/>
              </a:ext>
            </a:extLst>
          </p:cNvPr>
          <p:cNvSpPr/>
          <p:nvPr/>
        </p:nvSpPr>
        <p:spPr>
          <a:xfrm>
            <a:off x="2974035" y="1947074"/>
            <a:ext cx="4053364" cy="104888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</a:rPr>
              <a:t>Nhắc lại quy tắc nhân số thập phân với số tự nhiên và nhân số thập phân với số thập phân</a:t>
            </a:r>
            <a:endParaRPr lang="vi-VN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18860">
            <a:off x="361951" y="354807"/>
            <a:ext cx="497681" cy="5510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93090" y="376646"/>
            <a:ext cx="2511743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0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DẶN DÒ</a:t>
            </a:r>
            <a:endParaRPr lang="zh-CN" altLang="en-US" sz="40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7" y="1453515"/>
            <a:ext cx="3513953" cy="2971800"/>
          </a:xfrm>
          <a:prstGeom prst="rect">
            <a:avLst/>
          </a:prstGeom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05861894-18B8-4982-84E1-5A4A942E5745}"/>
              </a:ext>
            </a:extLst>
          </p:cNvPr>
          <p:cNvGrpSpPr/>
          <p:nvPr/>
        </p:nvGrpSpPr>
        <p:grpSpPr>
          <a:xfrm>
            <a:off x="4108513" y="1133710"/>
            <a:ext cx="4686310" cy="3429007"/>
            <a:chOff x="1334569" y="1511612"/>
            <a:chExt cx="6248413" cy="4572009"/>
          </a:xfrm>
        </p:grpSpPr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943B30A2-B116-4EC9-B746-70352FC8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569" y="1511612"/>
              <a:ext cx="6248413" cy="4572009"/>
            </a:xfrm>
            <a:prstGeom prst="rect">
              <a:avLst/>
            </a:prstGeom>
          </p:spPr>
        </p:pic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F0479F6-209D-419E-88FD-8F2A017CA6A8}"/>
                </a:ext>
              </a:extLst>
            </p:cNvPr>
            <p:cNvSpPr/>
            <p:nvPr/>
          </p:nvSpPr>
          <p:spPr>
            <a:xfrm rot="21107010">
              <a:off x="1815948" y="3241109"/>
              <a:ext cx="269748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1. Hoàn thành các bài tập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8938E7C2-5D77-48BF-94EA-1D59EAC69DFA}"/>
                </a:ext>
              </a:extLst>
            </p:cNvPr>
            <p:cNvSpPr/>
            <p:nvPr/>
          </p:nvSpPr>
          <p:spPr>
            <a:xfrm rot="585808">
              <a:off x="4735118" y="3474865"/>
              <a:ext cx="223775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2. Chuẩn bị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Sách Giáo Khoa Bình Minh. | Ha Loi">
            <a:extLst>
              <a:ext uri="{FF2B5EF4-FFF2-40B4-BE49-F238E27FC236}">
                <a16:creationId xmlns:a16="http://schemas.microsoft.com/office/drawing/2014/main" id="{1E51E0D9-0E95-4F47-ABF1-90211949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" y="16187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1945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-54534" y="662940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67" y="1313020"/>
            <a:ext cx="581025" cy="40957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055" y="3297079"/>
            <a:ext cx="590550" cy="4762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948877" y="1924724"/>
            <a:ext cx="998565" cy="998565"/>
            <a:chOff x="10757" y="5883"/>
            <a:chExt cx="2737" cy="2737"/>
          </a:xfrm>
        </p:grpSpPr>
        <p:sp>
          <p:nvSpPr>
            <p:cNvPr id="26" name="圆角矩形 25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chúc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979005" y="1924724"/>
            <a:ext cx="998565" cy="998565"/>
            <a:chOff x="10757" y="5883"/>
            <a:chExt cx="2737" cy="2737"/>
          </a:xfrm>
        </p:grpSpPr>
        <p:sp>
          <p:nvSpPr>
            <p:cNvPr id="29" name="圆角矩形 28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các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12944" y="1924724"/>
            <a:ext cx="998565" cy="998565"/>
            <a:chOff x="10757" y="5883"/>
            <a:chExt cx="2737" cy="2737"/>
          </a:xfrm>
        </p:grpSpPr>
        <p:sp>
          <p:nvSpPr>
            <p:cNvPr id="32" name="圆角矩形 31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em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61170" y="1924724"/>
            <a:ext cx="998565" cy="998565"/>
            <a:chOff x="10757" y="5883"/>
            <a:chExt cx="2737" cy="2737"/>
          </a:xfrm>
        </p:grpSpPr>
        <p:sp>
          <p:nvSpPr>
            <p:cNvPr id="35" name="圆角矩形 34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học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11778" y="1924724"/>
            <a:ext cx="998565" cy="998565"/>
            <a:chOff x="10757" y="5883"/>
            <a:chExt cx="2737" cy="2737"/>
          </a:xfrm>
        </p:grpSpPr>
        <p:sp>
          <p:nvSpPr>
            <p:cNvPr id="38" name="圆角矩形 37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tốt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标题 40"/>
          <p:cNvSpPr>
            <a:spLocks noGrp="1"/>
          </p:cNvSpPr>
          <p:nvPr>
            <p:ph type="title"/>
          </p:nvPr>
        </p:nvSpPr>
        <p:spPr>
          <a:xfrm>
            <a:off x="1985726" y="1400050"/>
            <a:ext cx="5223510" cy="394811"/>
          </a:xfrm>
        </p:spPr>
        <p:txBody>
          <a:bodyPr>
            <a:noAutofit/>
          </a:bodyPr>
          <a:lstStyle/>
          <a:p>
            <a:pPr algn="dist"/>
            <a:r>
              <a:rPr lang="en-US" altLang="zh-CN" sz="2700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TIẾT HỌC KẾT THÚC</a:t>
            </a:r>
            <a:endParaRPr lang="zh-CN" altLang="en-US" sz="2700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9122" y="4157662"/>
            <a:ext cx="2339816" cy="1404938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40" y="2575560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1147" y="4118610"/>
            <a:ext cx="2339816" cy="14049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73" y="2186855"/>
            <a:ext cx="478631" cy="654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" y="2096469"/>
            <a:ext cx="404071" cy="4555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04" y="1260917"/>
            <a:ext cx="497681" cy="471548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6292" y="209646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04" y="3625691"/>
            <a:ext cx="478631" cy="4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Hình ảnh 2" descr="Ảnh có chứa ngoài trời, bầu trời, nước, thiên nhiên&#10;&#10;Mô tả được tạo tự động">
            <a:extLst>
              <a:ext uri="{FF2B5EF4-FFF2-40B4-BE49-F238E27FC236}">
                <a16:creationId xmlns:a16="http://schemas.microsoft.com/office/drawing/2014/main" id="{50B88D94-CDDC-981E-D5FF-E2F145C3B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5746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08799FD8-5282-8BB1-E66E-995DAAC16C07}"/>
              </a:ext>
            </a:extLst>
          </p:cNvPr>
          <p:cNvSpPr/>
          <p:nvPr/>
        </p:nvSpPr>
        <p:spPr>
          <a:xfrm>
            <a:off x="266267" y="159760"/>
            <a:ext cx="8611466" cy="48239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5D2F51B2-FB64-9803-1797-5A35B83D7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962" y="383903"/>
            <a:ext cx="75087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1.</a:t>
            </a:r>
            <a:r>
              <a: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Tính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nhẩm:   trò chơi “ gọi truyền”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BB0D75E-186E-94E7-8C47-ACEA0A71D9C5}"/>
              </a:ext>
            </a:extLst>
          </p:cNvPr>
          <p:cNvSpPr/>
          <p:nvPr/>
        </p:nvSpPr>
        <p:spPr>
          <a:xfrm>
            <a:off x="527824" y="1192821"/>
            <a:ext cx="3910361" cy="112999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9,42 x10 = 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65,9 x 0,1 = </a:t>
            </a:r>
            <a:endParaRPr lang="vi-V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172108F-02FF-1344-A459-7878187A1A3A}"/>
              </a:ext>
            </a:extLst>
          </p:cNvPr>
          <p:cNvSpPr/>
          <p:nvPr/>
        </p:nvSpPr>
        <p:spPr>
          <a:xfrm>
            <a:off x="4616391" y="1238163"/>
            <a:ext cx="3650380" cy="112999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21,67 x 100 = 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x 0,01 = </a:t>
            </a:r>
            <a:endParaRPr lang="vi-V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D77A58BC-7119-502C-3DD1-D8999569C627}"/>
              </a:ext>
            </a:extLst>
          </p:cNvPr>
          <p:cNvSpPr/>
          <p:nvPr/>
        </p:nvSpPr>
        <p:spPr>
          <a:xfrm>
            <a:off x="2460488" y="2947254"/>
            <a:ext cx="4147181" cy="13381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0,1415 x1000 = 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2 347 x 0,001 = </a:t>
            </a:r>
            <a:endParaRPr lang="vi-V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86564785-FA89-CBCE-A640-DFF48551471C}"/>
              </a:ext>
            </a:extLst>
          </p:cNvPr>
          <p:cNvSpPr/>
          <p:nvPr/>
        </p:nvSpPr>
        <p:spPr>
          <a:xfrm>
            <a:off x="2513812" y="1348937"/>
            <a:ext cx="1359377" cy="40887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94,2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C1CDE3B2-792A-C68D-B5AF-819FD31487D5}"/>
              </a:ext>
            </a:extLst>
          </p:cNvPr>
          <p:cNvSpPr/>
          <p:nvPr/>
        </p:nvSpPr>
        <p:spPr>
          <a:xfrm>
            <a:off x="2483004" y="1817264"/>
            <a:ext cx="1477319" cy="40887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6,59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47F94930-AF41-B114-4447-8F38A9174406}"/>
              </a:ext>
            </a:extLst>
          </p:cNvPr>
          <p:cNvSpPr/>
          <p:nvPr/>
        </p:nvSpPr>
        <p:spPr>
          <a:xfrm>
            <a:off x="6887952" y="1358745"/>
            <a:ext cx="1300976" cy="40887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2167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712A7323-3394-0E04-9358-51B8277174DD}"/>
              </a:ext>
            </a:extLst>
          </p:cNvPr>
          <p:cNvSpPr/>
          <p:nvPr/>
        </p:nvSpPr>
        <p:spPr>
          <a:xfrm>
            <a:off x="6887952" y="1847024"/>
            <a:ext cx="1300976" cy="40887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0,12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2226D562-F214-AAEC-1803-FC6476D57B10}"/>
              </a:ext>
            </a:extLst>
          </p:cNvPr>
          <p:cNvSpPr/>
          <p:nvPr/>
        </p:nvSpPr>
        <p:spPr>
          <a:xfrm>
            <a:off x="4976014" y="3126059"/>
            <a:ext cx="1300976" cy="40887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141,5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CCBE1AD9-9618-1DAA-2242-D0A1349745F4}"/>
              </a:ext>
            </a:extLst>
          </p:cNvPr>
          <p:cNvSpPr/>
          <p:nvPr/>
        </p:nvSpPr>
        <p:spPr>
          <a:xfrm>
            <a:off x="5028345" y="3640968"/>
            <a:ext cx="1300976" cy="40887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2,347</a:t>
            </a:r>
            <a:endParaRPr lang="vi-VN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0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851" y="551184"/>
            <a:ext cx="8663004" cy="20497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53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1ACF666E-D0C5-4994-19BC-1553EA34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95" y="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518DEA69-4166-4A26-0E0D-C5BCEF6CA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72" y="-107936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2857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1922887" y="1813421"/>
            <a:ext cx="4310966" cy="446082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49">
              <a:lnSpc>
                <a:spcPct val="110000"/>
              </a:lnSpc>
              <a:spcBef>
                <a:spcPts val="375"/>
              </a:spcBef>
              <a:buClrTx/>
              <a:defRPr/>
            </a:pPr>
            <a:r>
              <a:rPr lang="en-US" altLang="zh-CN" sz="24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24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905918" y="2167316"/>
            <a:ext cx="5962262" cy="2508594"/>
          </a:xfrm>
          <a:prstGeom prst="rect">
            <a:avLst/>
          </a:prstGeom>
        </p:spPr>
        <p:txBody>
          <a:bodyPr anchor="ctr"/>
          <a:lstStyle/>
          <a:p>
            <a:r>
              <a:rPr lang="nl-NL" sz="2400">
                <a:solidFill>
                  <a:srgbClr val="FF0000"/>
                </a:solidFill>
              </a:rPr>
              <a:t>- Nhân nhẩm và thực hiện phép nhân các số thập phân</a:t>
            </a:r>
            <a:endParaRPr lang="vi-VN" sz="2400">
              <a:solidFill>
                <a:srgbClr val="FF0000"/>
              </a:solidFill>
            </a:endParaRPr>
          </a:p>
          <a:p>
            <a:r>
              <a:rPr lang="nl-NL" sz="2400">
                <a:solidFill>
                  <a:srgbClr val="FF0000"/>
                </a:solidFill>
              </a:rPr>
              <a:t>- Vận dụng tính chất của phép nhân để tính thuận tiện.</a:t>
            </a:r>
            <a:endParaRPr lang="vi-VN" sz="2400">
              <a:solidFill>
                <a:srgbClr val="FF0000"/>
              </a:solidFill>
            </a:endParaRPr>
          </a:p>
          <a:p>
            <a:r>
              <a:rPr lang="nl-NL" sz="2400">
                <a:solidFill>
                  <a:srgbClr val="FF0000"/>
                </a:solidFill>
              </a:rPr>
              <a:t>- Vận dụng phép nhân số thập phân để giải các bài toán thực tiễn</a:t>
            </a:r>
            <a:endParaRPr lang="vi-VN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67379" y="1508949"/>
            <a:ext cx="4764289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LUYỆN TẬP – THỰC HÀNH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9D754A-5B17-42C8-96EC-297C005FD0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218" y="763170"/>
            <a:ext cx="483582" cy="741493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9A8CEB3C-1FBA-474E-A27D-E38E093A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405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4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ngoài trời, bầu trời, nước, thiên nhiên&#10;&#10;Mô tả được tạo tự động">
            <a:extLst>
              <a:ext uri="{FF2B5EF4-FFF2-40B4-BE49-F238E27FC236}">
                <a16:creationId xmlns:a16="http://schemas.microsoft.com/office/drawing/2014/main" id="{50B88D94-CDDC-981E-D5FF-E2F145C3B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5746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08799FD8-5282-8BB1-E66E-995DAAC16C07}"/>
              </a:ext>
            </a:extLst>
          </p:cNvPr>
          <p:cNvSpPr/>
          <p:nvPr/>
        </p:nvSpPr>
        <p:spPr>
          <a:xfrm>
            <a:off x="302791" y="148070"/>
            <a:ext cx="8611466" cy="48239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3EDA1908-BF45-6AFA-50DF-DCCEEC76A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997" y="537325"/>
            <a:ext cx="7501054" cy="36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ngoài trời, bầu trời, nước, thiên nhiên&#10;&#10;Mô tả được tạo tự động">
            <a:extLst>
              <a:ext uri="{FF2B5EF4-FFF2-40B4-BE49-F238E27FC236}">
                <a16:creationId xmlns:a16="http://schemas.microsoft.com/office/drawing/2014/main" id="{50B88D94-CDDC-981E-D5FF-E2F145C3B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5746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08799FD8-5282-8BB1-E66E-995DAAC16C07}"/>
              </a:ext>
            </a:extLst>
          </p:cNvPr>
          <p:cNvSpPr/>
          <p:nvPr/>
        </p:nvSpPr>
        <p:spPr>
          <a:xfrm>
            <a:off x="266267" y="731260"/>
            <a:ext cx="8611466" cy="384709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7C015CF5-4BE5-1BC9-DD3E-54ADD6F4EC80}"/>
              </a:ext>
            </a:extLst>
          </p:cNvPr>
          <p:cNvSpPr/>
          <p:nvPr/>
        </p:nvSpPr>
        <p:spPr>
          <a:xfrm>
            <a:off x="1123950" y="1085850"/>
            <a:ext cx="1745673" cy="27327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lang="en-US" altLang="vi-VN" sz="3200" b="1" noProof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,3</a:t>
            </a:r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  </a:t>
            </a:r>
            <a:r>
              <a:rPr lang="en-US" altLang="vi-VN" sz="3200" b="1" noProof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5</a:t>
            </a:r>
            <a:endParaRPr kumimoji="0" lang="en-US" altLang="vi-VN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61,75</a:t>
            </a:r>
            <a:endParaRPr kumimoji="0" lang="en-US" altLang="vi-VN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2FC99701-E749-C4D7-2CB1-A1DAC6F812BB}"/>
              </a:ext>
            </a:extLst>
          </p:cNvPr>
          <p:cNvCxnSpPr>
            <a:cxnSpLocks/>
          </p:cNvCxnSpPr>
          <p:nvPr/>
        </p:nvCxnSpPr>
        <p:spPr>
          <a:xfrm>
            <a:off x="1545774" y="2701487"/>
            <a:ext cx="12164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6FAD76BC-C629-361B-9365-F2EA30D77056}"/>
              </a:ext>
            </a:extLst>
          </p:cNvPr>
          <p:cNvSpPr/>
          <p:nvPr/>
        </p:nvSpPr>
        <p:spPr>
          <a:xfrm>
            <a:off x="3729450" y="1085850"/>
            <a:ext cx="1745673" cy="278543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,2</a:t>
            </a:r>
            <a:r>
              <a:rPr lang="en-US" altLang="vi-VN" sz="3200" b="1" noProof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    </a:t>
            </a:r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,2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vi-VN" sz="32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654</a:t>
            </a:r>
            <a:endParaRPr kumimoji="0" lang="en-US" altLang="vi-VN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1308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,734</a:t>
            </a:r>
          </a:p>
        </p:txBody>
      </p:sp>
      <p:cxnSp>
        <p:nvCxnSpPr>
          <p:cNvPr id="11" name="Straight Connector 4">
            <a:extLst>
              <a:ext uri="{FF2B5EF4-FFF2-40B4-BE49-F238E27FC236}">
                <a16:creationId xmlns:a16="http://schemas.microsoft.com/office/drawing/2014/main" id="{53985280-C2BB-AFAF-E45E-4B880DD236CB}"/>
              </a:ext>
            </a:extLst>
          </p:cNvPr>
          <p:cNvCxnSpPr/>
          <p:nvPr/>
        </p:nvCxnSpPr>
        <p:spPr>
          <a:xfrm>
            <a:off x="4281097" y="2238574"/>
            <a:ext cx="76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4">
            <a:extLst>
              <a:ext uri="{FF2B5EF4-FFF2-40B4-BE49-F238E27FC236}">
                <a16:creationId xmlns:a16="http://schemas.microsoft.com/office/drawing/2014/main" id="{A7A21029-5874-2AA8-5FBE-275DA9645FF4}"/>
              </a:ext>
            </a:extLst>
          </p:cNvPr>
          <p:cNvCxnSpPr>
            <a:cxnSpLocks/>
          </p:cNvCxnSpPr>
          <p:nvPr/>
        </p:nvCxnSpPr>
        <p:spPr>
          <a:xfrm>
            <a:off x="3876288" y="3181558"/>
            <a:ext cx="12684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D2D0BB64-EF85-5D90-1EB5-065EDEC167BD}"/>
              </a:ext>
            </a:extLst>
          </p:cNvPr>
          <p:cNvSpPr/>
          <p:nvPr/>
        </p:nvSpPr>
        <p:spPr>
          <a:xfrm>
            <a:off x="6125270" y="925069"/>
            <a:ext cx="1923731" cy="3107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lang="en-US" altLang="vi-VN" sz="32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  </a:t>
            </a:r>
            <a:r>
              <a:rPr lang="en-US" altLang="vi-VN" sz="3200" b="1" noProof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,27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vi-VN" sz="32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6356</a:t>
            </a:r>
            <a:endParaRPr kumimoji="0" lang="en-US" altLang="vi-VN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1816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000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2,4516</a:t>
            </a:r>
          </a:p>
        </p:txBody>
      </p:sp>
      <p:cxnSp>
        <p:nvCxnSpPr>
          <p:cNvPr id="14" name="Straight Connector 4">
            <a:extLst>
              <a:ext uri="{FF2B5EF4-FFF2-40B4-BE49-F238E27FC236}">
                <a16:creationId xmlns:a16="http://schemas.microsoft.com/office/drawing/2014/main" id="{04110A1B-869E-71CA-93E5-E60933A89BA9}"/>
              </a:ext>
            </a:extLst>
          </p:cNvPr>
          <p:cNvCxnSpPr/>
          <p:nvPr/>
        </p:nvCxnSpPr>
        <p:spPr>
          <a:xfrm>
            <a:off x="6643204" y="2014282"/>
            <a:ext cx="76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4">
            <a:extLst>
              <a:ext uri="{FF2B5EF4-FFF2-40B4-BE49-F238E27FC236}">
                <a16:creationId xmlns:a16="http://schemas.microsoft.com/office/drawing/2014/main" id="{7FF66C2C-36BC-A440-DC96-A4610A6E05D5}"/>
              </a:ext>
            </a:extLst>
          </p:cNvPr>
          <p:cNvCxnSpPr>
            <a:cxnSpLocks/>
          </p:cNvCxnSpPr>
          <p:nvPr/>
        </p:nvCxnSpPr>
        <p:spPr>
          <a:xfrm>
            <a:off x="6292509" y="3422282"/>
            <a:ext cx="12684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83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16752" y="119625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25D97106-6499-0209-A3E2-C72AD8919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" y="250150"/>
            <a:ext cx="7334250" cy="2361680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159B2E94-2480-9FE5-37EA-000476432C77}"/>
              </a:ext>
            </a:extLst>
          </p:cNvPr>
          <p:cNvSpPr/>
          <p:nvPr/>
        </p:nvSpPr>
        <p:spPr>
          <a:xfrm>
            <a:off x="273903" y="2692648"/>
            <a:ext cx="2593972" cy="16772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>
                <a:solidFill>
                  <a:srgbClr val="FF0000"/>
                </a:solidFill>
                <a:latin typeface="+mj-lt"/>
              </a:rPr>
              <a:t>a) 5,2 × 0,4 × 2,5</a:t>
            </a:r>
          </a:p>
          <a:p>
            <a:r>
              <a:rPr lang="vi-VN" sz="2400">
                <a:solidFill>
                  <a:srgbClr val="FF0000"/>
                </a:solidFill>
                <a:latin typeface="+mj-lt"/>
              </a:rPr>
              <a:t>= 5,2 × (0,4 × 2,5)</a:t>
            </a:r>
          </a:p>
          <a:p>
            <a:r>
              <a:rPr lang="vi-VN" sz="2400">
                <a:solidFill>
                  <a:srgbClr val="FF0000"/>
                </a:solidFill>
                <a:latin typeface="+mj-lt"/>
              </a:rPr>
              <a:t>= 5,2 × 1</a:t>
            </a:r>
          </a:p>
          <a:p>
            <a:r>
              <a:rPr lang="vi-VN" sz="2400">
                <a:solidFill>
                  <a:srgbClr val="FF0000"/>
                </a:solidFill>
                <a:latin typeface="+mj-lt"/>
              </a:rPr>
              <a:t>= 5,2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1B21E1F4-CA14-1D5A-34D5-FDD3CDD8EB84}"/>
              </a:ext>
            </a:extLst>
          </p:cNvPr>
          <p:cNvSpPr/>
          <p:nvPr/>
        </p:nvSpPr>
        <p:spPr>
          <a:xfrm>
            <a:off x="2925026" y="2731456"/>
            <a:ext cx="2593972" cy="16772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>
                <a:solidFill>
                  <a:srgbClr val="FF0000"/>
                </a:solidFill>
                <a:latin typeface="+mj-lt"/>
              </a:rPr>
              <a:t>b) 0,2 × 0,7 × 0,5</a:t>
            </a:r>
          </a:p>
          <a:p>
            <a:r>
              <a:rPr lang="vi-VN" sz="2400">
                <a:solidFill>
                  <a:srgbClr val="FF0000"/>
                </a:solidFill>
                <a:latin typeface="+mj-lt"/>
              </a:rPr>
              <a:t>= (0,2 × 0,5) × 0,7</a:t>
            </a:r>
          </a:p>
          <a:p>
            <a:r>
              <a:rPr lang="vi-VN" sz="2400">
                <a:solidFill>
                  <a:srgbClr val="FF0000"/>
                </a:solidFill>
                <a:latin typeface="+mj-lt"/>
              </a:rPr>
              <a:t>= 0,1 × 0,7</a:t>
            </a:r>
          </a:p>
          <a:p>
            <a:r>
              <a:rPr lang="vi-VN" sz="2400">
                <a:solidFill>
                  <a:srgbClr val="FF0000"/>
                </a:solidFill>
                <a:latin typeface="+mj-lt"/>
              </a:rPr>
              <a:t>= 0,07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B81333A6-2848-784C-62BC-F4B065B15A51}"/>
              </a:ext>
            </a:extLst>
          </p:cNvPr>
          <p:cNvSpPr/>
          <p:nvPr/>
        </p:nvSpPr>
        <p:spPr>
          <a:xfrm>
            <a:off x="5576149" y="2692648"/>
            <a:ext cx="3218985" cy="16772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>
                <a:solidFill>
                  <a:srgbClr val="FF0000"/>
                </a:solidFill>
                <a:latin typeface="+mj-lt"/>
              </a:rPr>
              <a:t>c) 0,3 × 4,2 + 9,8 × 0,3</a:t>
            </a:r>
          </a:p>
          <a:p>
            <a:r>
              <a:rPr lang="vi-VN" sz="2400">
                <a:solidFill>
                  <a:srgbClr val="FF0000"/>
                </a:solidFill>
                <a:latin typeface="+mj-lt"/>
              </a:rPr>
              <a:t>= 0,3 × (4,2 + 9,8)</a:t>
            </a:r>
          </a:p>
          <a:p>
            <a:r>
              <a:rPr lang="vi-VN" sz="2400">
                <a:solidFill>
                  <a:srgbClr val="FF0000"/>
                </a:solidFill>
                <a:latin typeface="+mj-lt"/>
              </a:rPr>
              <a:t>= 0,3 × 14</a:t>
            </a:r>
          </a:p>
          <a:p>
            <a:r>
              <a:rPr lang="vi-VN" sz="2400">
                <a:solidFill>
                  <a:srgbClr val="FF0000"/>
                </a:solidFill>
                <a:latin typeface="+mj-lt"/>
              </a:rPr>
              <a:t>= 4,2</a:t>
            </a:r>
          </a:p>
        </p:txBody>
      </p:sp>
    </p:spTree>
    <p:extLst>
      <p:ext uri="{BB962C8B-B14F-4D97-AF65-F5344CB8AC3E}">
        <p14:creationId xmlns:p14="http://schemas.microsoft.com/office/powerpoint/2010/main" val="27600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119625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A8A9F1F0-6D9E-A531-9265-5D25D291B24C}"/>
              </a:ext>
            </a:extLst>
          </p:cNvPr>
          <p:cNvSpPr/>
          <p:nvPr/>
        </p:nvSpPr>
        <p:spPr>
          <a:xfrm>
            <a:off x="866774" y="431800"/>
            <a:ext cx="7410450" cy="1308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</a:pPr>
            <a:r>
              <a:rPr lang="vi-VN" sz="28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4. Một thửa ruộng hình chữ nhật có chiều rộng là 13,7 m; chiều dài hơn chiều rộng 1,3 m. Tính diện tích của thửa rộng đó.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0FACFAA9-942E-30B1-A482-CADD8FE28A03}"/>
              </a:ext>
            </a:extLst>
          </p:cNvPr>
          <p:cNvSpPr/>
          <p:nvPr/>
        </p:nvSpPr>
        <p:spPr>
          <a:xfrm>
            <a:off x="1044574" y="1858564"/>
            <a:ext cx="7410450" cy="31118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nl-NL" sz="3200" i="1" u="sng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vi-VN" sz="3200" u="sng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nl-NL" sz="3200" i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 dài thửa ruộng đó là:</a:t>
            </a:r>
            <a:endParaRPr lang="vi-VN" sz="32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nl-NL" sz="3200" i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13,7 + 1,3 = 15 (m)</a:t>
            </a:r>
            <a:endParaRPr lang="vi-VN" sz="32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nl-NL" sz="3200" i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 tích thửa ruộng đó là:</a:t>
            </a:r>
            <a:endParaRPr lang="vi-VN" sz="32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nl-NL" sz="3200" i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× 13,7 = 205,5 (m</a:t>
            </a:r>
            <a:r>
              <a:rPr lang="nl-NL" sz="3200" i="1" kern="100" baseline="300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3200" i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nl-NL" sz="3200" i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số: 205,5 m</a:t>
            </a:r>
            <a:r>
              <a:rPr lang="nl-NL" sz="3200" i="1" kern="100" baseline="300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3200" i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1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3464</TotalTime>
  <Words>401</Words>
  <Application>Microsoft Office PowerPoint</Application>
  <PresentationFormat>Trình chiếu Trên màn hình (16:9)</PresentationFormat>
  <Paragraphs>83</Paragraphs>
  <Slides>15</Slides>
  <Notes>7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15</vt:i4>
      </vt:variant>
    </vt:vector>
  </HeadingPairs>
  <TitlesOfParts>
    <vt:vector size="28" baseType="lpstr">
      <vt:lpstr>Nunito SemiBold</vt:lpstr>
      <vt:lpstr>Times New Roman</vt:lpstr>
      <vt:lpstr>Calibri Light</vt:lpstr>
      <vt:lpstr>Hachi Maru Pop</vt:lpstr>
      <vt:lpstr>Arial</vt:lpstr>
      <vt:lpstr>Fredoka One</vt:lpstr>
      <vt:lpstr>Nunito</vt:lpstr>
      <vt:lpstr>Lilita One</vt:lpstr>
      <vt:lpstr>Calibri</vt:lpstr>
      <vt:lpstr>Chibi Anime Characters for Pre-K by Slidesgo</vt:lpstr>
      <vt:lpstr>Office Theme</vt:lpstr>
      <vt:lpstr>2_Office Theme</vt:lpstr>
      <vt:lpstr>11_Office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TIẾT HỌC KẾT THÚC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subject/>
  <dc:creator>HP</dc:creator>
  <cp:keywords/>
  <dc:description/>
  <cp:lastModifiedBy>LÔ THỊ DI</cp:lastModifiedBy>
  <cp:revision>71</cp:revision>
  <dcterms:modified xsi:type="dcterms:W3CDTF">2024-09-24T15:56:03Z</dcterms:modified>
  <cp:category/>
</cp:coreProperties>
</file>