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1582" r:id="rId4"/>
    <p:sldId id="1615" r:id="rId5"/>
    <p:sldId id="1575" r:id="rId6"/>
    <p:sldId id="387" r:id="rId7"/>
    <p:sldId id="1593" r:id="rId8"/>
    <p:sldId id="1618" r:id="rId9"/>
    <p:sldId id="1611" r:id="rId10"/>
    <p:sldId id="1600" r:id="rId11"/>
    <p:sldId id="266" r:id="rId12"/>
    <p:sldId id="1617" r:id="rId13"/>
    <p:sldId id="1585" r:id="rId14"/>
    <p:sldId id="1614" r:id="rId15"/>
    <p:sldId id="1619" r:id="rId16"/>
    <p:sldId id="332" r:id="rId17"/>
    <p:sldId id="15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615"/>
            <p14:sldId id="1575"/>
            <p14:sldId id="387"/>
            <p14:sldId id="1593"/>
            <p14:sldId id="1618"/>
            <p14:sldId id="1611"/>
            <p14:sldId id="1600"/>
            <p14:sldId id="266"/>
            <p14:sldId id="1617"/>
            <p14:sldId id="1585"/>
            <p14:sldId id="1614"/>
            <p14:sldId id="1619"/>
            <p14:sldId id="332"/>
          </p14:sldIdLst>
        </p14:section>
        <p14:section name="Untitled Section" id="{18B50D7D-084A-40E4-9738-159A5B75918F}">
          <p14:sldIdLst>
            <p14:sldId id="1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9376" autoAdjust="0"/>
  </p:normalViewPr>
  <p:slideViewPr>
    <p:cSldViewPr snapToGrid="0">
      <p:cViewPr varScale="1">
        <p:scale>
          <a:sx n="102" d="100"/>
          <a:sy n="102" d="100"/>
        </p:scale>
        <p:origin x="89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83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2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1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2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1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3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40AF1-85C8-4546-9DAE-DC5ED3E76D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6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13/8/2025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0E8D653-92E1-9B01-3888-320B5C50B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750" y="763480"/>
            <a:ext cx="9596763" cy="3062796"/>
          </a:xfrm>
          <a:prstGeom prst="rect">
            <a:avLst/>
          </a:prstGeom>
        </p:spPr>
      </p:pic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8AD6498A-D523-CB32-6143-2FF26B745B64}"/>
              </a:ext>
            </a:extLst>
          </p:cNvPr>
          <p:cNvSpPr/>
          <p:nvPr/>
        </p:nvSpPr>
        <p:spPr>
          <a:xfrm>
            <a:off x="1162975" y="3897297"/>
            <a:ext cx="4145872" cy="17755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tabLst>
                <a:tab pos="690245" algn="l"/>
              </a:tabLst>
            </a:pP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? × 6 = 7,2</a:t>
            </a:r>
            <a:endParaRPr lang="vi-VN" sz="36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690245" algn="l"/>
              </a:tabLst>
            </a:pP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 7,2 : 6 = 1,2</a:t>
            </a:r>
            <a:endParaRPr lang="vi-VN" sz="36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DA6BE22B-1856-A0BE-18A5-CF3491B38A51}"/>
              </a:ext>
            </a:extLst>
          </p:cNvPr>
          <p:cNvSpPr/>
          <p:nvPr/>
        </p:nvSpPr>
        <p:spPr>
          <a:xfrm>
            <a:off x="6471822" y="3897297"/>
            <a:ext cx="4145872" cy="17755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tabLst>
                <a:tab pos="690245" algn="l"/>
              </a:tabLst>
            </a:pP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0,35 : ? = 5</a:t>
            </a:r>
            <a:endParaRPr lang="vi-VN" sz="36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690245" algn="l"/>
              </a:tabLst>
            </a:pPr>
            <a:r>
              <a:rPr lang="en-US" sz="36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 0,35: 5 = 0,07</a:t>
            </a:r>
            <a:endParaRPr lang="vi-VN" sz="3600" b="1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871365-D280-BFF3-1B9E-13587FE7C893}"/>
              </a:ext>
            </a:extLst>
          </p:cNvPr>
          <p:cNvSpPr/>
          <p:nvPr/>
        </p:nvSpPr>
        <p:spPr>
          <a:xfrm>
            <a:off x="1083076" y="1016139"/>
            <a:ext cx="10227076" cy="4825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hộp trà cùng loại cân nặng tất cả là 8,75 kg. Hỏi 12 hộp trà như vậy cân nặng tất cả bao nhiêu ki-lô-gam? </a:t>
            </a:r>
          </a:p>
        </p:txBody>
      </p:sp>
    </p:spTree>
    <p:extLst>
      <p:ext uri="{BB962C8B-B14F-4D97-AF65-F5344CB8AC3E}">
        <p14:creationId xmlns:p14="http://schemas.microsoft.com/office/powerpoint/2010/main" val="2624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CD1761-A63A-EA45-AB72-DCF6360A36B6}"/>
              </a:ext>
            </a:extLst>
          </p:cNvPr>
          <p:cNvSpPr txBox="1"/>
          <p:nvPr/>
        </p:nvSpPr>
        <p:spPr>
          <a:xfrm>
            <a:off x="2644586" y="2525975"/>
            <a:ext cx="382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an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27号-布丁体" pitchFamily="2" charset="-122"/>
                <a:ea typeface="字魂27号-布丁体" pitchFamily="2" charset="-122"/>
                <a:cs typeface="+mn-cs"/>
              </a:rPr>
              <a:t>.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 pitchFamily="2" charset="-122"/>
              <a:ea typeface="字魂27号-布丁体" pitchFamily="2" charset="-122"/>
              <a:cs typeface="+mn-cs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871365-D280-BFF3-1B9E-13587FE7C893}"/>
              </a:ext>
            </a:extLst>
          </p:cNvPr>
          <p:cNvSpPr/>
          <p:nvPr/>
        </p:nvSpPr>
        <p:spPr>
          <a:xfrm>
            <a:off x="1961965" y="696190"/>
            <a:ext cx="8398276" cy="2878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+mj-lt"/>
              </a:rPr>
              <a:t>Cách 1:</a:t>
            </a:r>
          </a:p>
          <a:p>
            <a:pPr algn="ctr"/>
            <a:r>
              <a:rPr lang="vi-VN" sz="2800" b="1">
                <a:latin typeface="+mj-lt"/>
              </a:rPr>
              <a:t>Mỗi hộp trà cân nặng số ki-lô-gam là:</a:t>
            </a:r>
          </a:p>
          <a:p>
            <a:pPr algn="ctr"/>
            <a:r>
              <a:rPr lang="vi-VN" sz="2800" b="1">
                <a:latin typeface="+mj-lt"/>
              </a:rPr>
              <a:t>8,75 : 5 = 1,75 (kg)</a:t>
            </a:r>
          </a:p>
          <a:p>
            <a:pPr algn="ctr"/>
            <a:r>
              <a:rPr lang="vi-VN" sz="2800" b="1">
                <a:latin typeface="+mj-lt"/>
              </a:rPr>
              <a:t>12 hộp trà cân nặng số ki-lô-gam là:</a:t>
            </a:r>
          </a:p>
          <a:p>
            <a:pPr algn="ctr"/>
            <a:r>
              <a:rPr lang="vi-VN" sz="2800" b="1">
                <a:latin typeface="+mj-lt"/>
              </a:rPr>
              <a:t>1,75 × 12 = 21 (kg)</a:t>
            </a:r>
          </a:p>
          <a:p>
            <a:pPr algn="ctr"/>
            <a:r>
              <a:rPr lang="vi-VN" sz="2800" b="1">
                <a:latin typeface="+mj-lt"/>
              </a:rPr>
              <a:t>Đáp số: 21 kg.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27D22EF-031E-B685-6A10-B82E651644AF}"/>
              </a:ext>
            </a:extLst>
          </p:cNvPr>
          <p:cNvSpPr/>
          <p:nvPr/>
        </p:nvSpPr>
        <p:spPr>
          <a:xfrm>
            <a:off x="1961966" y="3574474"/>
            <a:ext cx="8487052" cy="2587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+mj-lt"/>
              </a:rPr>
              <a:t>Cách 2:</a:t>
            </a:r>
          </a:p>
          <a:p>
            <a:pPr algn="ctr"/>
            <a:r>
              <a:rPr lang="vi-VN" sz="2800" b="1">
                <a:latin typeface="+mj-lt"/>
              </a:rPr>
              <a:t>12 hộp trà gấp 5 hộp trà số lần là:</a:t>
            </a:r>
          </a:p>
          <a:p>
            <a:pPr algn="ctr"/>
            <a:r>
              <a:rPr lang="vi-VN" sz="2800" b="1">
                <a:latin typeface="+mj-lt"/>
              </a:rPr>
              <a:t>12 : 5 = 2,4 (lần)</a:t>
            </a:r>
          </a:p>
          <a:p>
            <a:pPr algn="ctr"/>
            <a:r>
              <a:rPr lang="vi-VN" sz="2800" b="1">
                <a:latin typeface="+mj-lt"/>
              </a:rPr>
              <a:t>12 hộp trà cân nặng số ki-lô-gam là:</a:t>
            </a:r>
          </a:p>
          <a:p>
            <a:pPr algn="ctr"/>
            <a:r>
              <a:rPr lang="vi-VN" sz="2800" b="1">
                <a:latin typeface="+mj-lt"/>
              </a:rPr>
              <a:t>8,75 × 2,4 = 21 (kg)</a:t>
            </a:r>
          </a:p>
          <a:p>
            <a:pPr algn="ctr"/>
            <a:r>
              <a:rPr lang="vi-VN" sz="2800" b="1">
                <a:latin typeface="+mj-lt"/>
              </a:rPr>
              <a:t>Đáp số: 21 kg.</a:t>
            </a:r>
          </a:p>
        </p:txBody>
      </p:sp>
    </p:spTree>
    <p:extLst>
      <p:ext uri="{BB962C8B-B14F-4D97-AF65-F5344CB8AC3E}">
        <p14:creationId xmlns:p14="http://schemas.microsoft.com/office/powerpoint/2010/main" val="3866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3605393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4125" y="467585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2C89A66-9694-3B38-B3A7-8B05E3E5D0E2}"/>
              </a:ext>
            </a:extLst>
          </p:cNvPr>
          <p:cNvSpPr/>
          <p:nvPr/>
        </p:nvSpPr>
        <p:spPr>
          <a:xfrm>
            <a:off x="1977074" y="2738025"/>
            <a:ext cx="7945755" cy="13358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Nhắc lại quy tắc chia một số thập phân cho một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FBDADF56-4186-316D-6890-76CD2F2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EEC1E64-9251-0B09-0651-E2C839932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90" y="883329"/>
            <a:ext cx="5655076" cy="170374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F16CBCE-2718-30F4-BF86-933B74547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34" y="790113"/>
            <a:ext cx="4143936" cy="2574524"/>
          </a:xfrm>
          <a:prstGeom prst="rect">
            <a:avLst/>
          </a:prstGeom>
        </p:spPr>
      </p:pic>
      <p:pic>
        <p:nvPicPr>
          <p:cNvPr id="9" name="Picture 1" descr="A cartoon of a child with a math problem&#10;&#10;Description automatically generated">
            <a:extLst>
              <a:ext uri="{FF2B5EF4-FFF2-40B4-BE49-F238E27FC236}">
                <a16:creationId xmlns:a16="http://schemas.microsoft.com/office/drawing/2014/main" id="{2EACF45E-5D92-AE6E-419C-8A006393E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433" y="3429000"/>
            <a:ext cx="4687410" cy="2638887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59843D5-2B03-F8E5-BAF6-778B8AD18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280" y="2725444"/>
            <a:ext cx="4053154" cy="32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166036" y="1776997"/>
            <a:ext cx="9611833" cy="259929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kumimoji="0" lang="en-US" altLang="zh-CN" sz="4800" b="0" i="0" u="none" strike="noStrike" kern="800" cap="none" spc="0" normalizeH="0" baseline="0" noProof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5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4</a:t>
            </a:r>
            <a:r>
              <a:rPr kumimoji="0" lang="vi-VN" altLang="zh-CN" sz="4800" b="0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Chia một số thập phân cho một số </a:t>
            </a:r>
            <a:r>
              <a:rPr lang="en-US" altLang="zh-CN" sz="4800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tự nhiên</a:t>
            </a:r>
            <a:endParaRPr kumimoji="0" lang="zh-CN" altLang="en-US" sz="48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207890" y="2889754"/>
            <a:ext cx="7949683" cy="3344792"/>
          </a:xfrm>
          <a:prstGeom prst="rect">
            <a:avLst/>
          </a:prstGeom>
        </p:spPr>
        <p:txBody>
          <a:bodyPr anchor="ctr"/>
          <a:lstStyle/>
          <a:p>
            <a:r>
              <a:rPr lang="nl-NL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phép chia số số thập phân cho số tự nhiên.</a:t>
            </a:r>
          </a:p>
          <a:p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cách chia trên trong các tình huống thực tiễn.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KHÁM PHÁ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Rounded Rectangle 34">
            <a:extLst>
              <a:ext uri="{FF2B5EF4-FFF2-40B4-BE49-F238E27FC236}">
                <a16:creationId xmlns:a16="http://schemas.microsoft.com/office/drawing/2014/main" id="{C698176A-13BE-FFCB-F4F2-E8FB00C65869}"/>
              </a:ext>
            </a:extLst>
          </p:cNvPr>
          <p:cNvSpPr/>
          <p:nvPr/>
        </p:nvSpPr>
        <p:spPr>
          <a:xfrm>
            <a:off x="2249777" y="1081612"/>
            <a:ext cx="6163329" cy="5191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7,8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3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…… (m) ?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6076C8F1-5CBB-BAB8-8278-F6ED7CD5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35" y="2931639"/>
            <a:ext cx="11142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,8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9928566C-46C2-8E0A-0B50-79CC744A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517" y="4177305"/>
            <a:ext cx="563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A6061B71-1034-BE86-CED0-0C0DEDFF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836" y="3639255"/>
            <a:ext cx="3779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46E7BB9D-4189-C01A-8EC2-FD729985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146" y="2214618"/>
            <a:ext cx="704335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7 chia 3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2;                 </a:t>
            </a:r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DDFF3128-13EA-EB13-B1BD-A7F2669C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537" y="5447782"/>
            <a:ext cx="6222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7,8 : 3 = 2,6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EE7C9D28-A01E-F9FE-41C0-19B2CFF01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138" y="3618506"/>
            <a:ext cx="471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B4769BAE-2F8F-4338-252F-6274568E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12" y="4886129"/>
            <a:ext cx="855632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B19C8"/>
                </a:solidFill>
                <a:cs typeface="Times New Roman" panose="02020603050405020304" pitchFamily="18" charset="0"/>
              </a:rPr>
              <a:t>6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; 18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EC6D83A6-63B0-5BF8-EE0E-07FA53DFB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058" y="4218622"/>
            <a:ext cx="2289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EF81FF60-DCD6-F07C-74F0-9A396D32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744" y="2777178"/>
            <a:ext cx="7867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B19C8"/>
                </a:solidFill>
                <a:cs typeface="Times New Roman" panose="02020603050405020304" pitchFamily="18" charset="0"/>
              </a:rPr>
              <a:t>3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</a:t>
            </a:r>
            <a:r>
              <a:rPr lang="en-US" altLang="en-US" sz="3600" b="1" dirty="0">
                <a:solidFill>
                  <a:srgbClr val="0B19C8"/>
                </a:solidFill>
                <a:cs typeface="Times New Roman" panose="02020603050405020304" pitchFamily="18" charset="0"/>
              </a:rPr>
              <a:t>6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; 7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B19C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AED2EF99-C6CB-0B5D-E6B9-072A63F2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028" y="3502040"/>
            <a:ext cx="635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0740EA8C-D935-4D1E-32E7-75BE65B4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094" y="2951712"/>
            <a:ext cx="4714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2D9041C5-AC97-164E-7197-3DC44B2C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560" y="3748076"/>
            <a:ext cx="4154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61C30306-1D15-E77C-E1BD-D01EB8C6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680" y="3700642"/>
            <a:ext cx="926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BC49605F-6279-FDF0-8EBC-2993B29F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67" y="3699332"/>
            <a:ext cx="4636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36">
            <a:extLst>
              <a:ext uri="{FF2B5EF4-FFF2-40B4-BE49-F238E27FC236}">
                <a16:creationId xmlns:a16="http://schemas.microsoft.com/office/drawing/2014/main" id="{87637356-63F9-878D-432A-C9713AEFB007}"/>
              </a:ext>
            </a:extLst>
          </p:cNvPr>
          <p:cNvCxnSpPr/>
          <p:nvPr/>
        </p:nvCxnSpPr>
        <p:spPr bwMode="auto">
          <a:xfrm>
            <a:off x="1864027" y="3066579"/>
            <a:ext cx="0" cy="14412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38">
            <a:extLst>
              <a:ext uri="{FF2B5EF4-FFF2-40B4-BE49-F238E27FC236}">
                <a16:creationId xmlns:a16="http://schemas.microsoft.com/office/drawing/2014/main" id="{DFD2DEBF-6D47-941A-8588-A99C1DB24769}"/>
              </a:ext>
            </a:extLst>
          </p:cNvPr>
          <p:cNvCxnSpPr/>
          <p:nvPr/>
        </p:nvCxnSpPr>
        <p:spPr bwMode="auto">
          <a:xfrm flipV="1">
            <a:off x="1864027" y="3696714"/>
            <a:ext cx="1223117" cy="26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Box 11">
            <a:extLst>
              <a:ext uri="{FF2B5EF4-FFF2-40B4-BE49-F238E27FC236}">
                <a16:creationId xmlns:a16="http://schemas.microsoft.com/office/drawing/2014/main" id="{8ACAF162-A5ED-0CFF-EE2B-984B1D48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86" y="3640045"/>
            <a:ext cx="563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D6D29998-CF7F-7370-8107-7DF9ABC36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306" y="4279232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chia 3 bằng 6,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r>
              <a:rPr lang="en-US" altLang="en-US" sz="3600" b="1" noProof="0">
                <a:solidFill>
                  <a:srgbClr val="0B19C8"/>
                </a:solidFill>
                <a:cs typeface="Times New Roman" panose="02020603050405020304" pitchFamily="18" charset="0"/>
              </a:rPr>
              <a:t>;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B19C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4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1404A83F-1A5D-0384-6174-70545DDBF2D5}"/>
              </a:ext>
            </a:extLst>
          </p:cNvPr>
          <p:cNvSpPr/>
          <p:nvPr/>
        </p:nvSpPr>
        <p:spPr>
          <a:xfrm>
            <a:off x="667690" y="2198728"/>
            <a:ext cx="10997213" cy="38625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tri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indent="685800" algn="just">
              <a:defRPr/>
            </a:pP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Muốn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chia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thập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phân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tự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nhiên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ta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sau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:</a:t>
            </a:r>
          </a:p>
          <a:p>
            <a:pPr algn="just">
              <a:defRPr/>
            </a:pP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   - Chia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như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chia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tự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nhiên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   - Sau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khi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chia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hết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nguyên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, ta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viết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dấu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phẩy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vào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bên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phải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thương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vừa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tìm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được</a:t>
            </a:r>
            <a:endParaRPr lang="en-US" sz="3500" b="1" dirty="0">
              <a:solidFill>
                <a:srgbClr val="0000FF"/>
              </a:solidFill>
              <a:latin typeface="Times New Roman" panose="02020603050405020304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-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Tiếp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tục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chia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với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từng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chữ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ở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phần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thập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phân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bị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chia</a:t>
            </a:r>
            <a:r>
              <a:rPr lang="en-US" sz="35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BBE2F255-D965-BAE9-2A76-99C0C9C9BC7C}"/>
              </a:ext>
            </a:extLst>
          </p:cNvPr>
          <p:cNvSpPr/>
          <p:nvPr/>
        </p:nvSpPr>
        <p:spPr>
          <a:xfrm>
            <a:off x="667690" y="629999"/>
            <a:ext cx="10892714" cy="1544963"/>
          </a:xfrm>
          <a:prstGeom prst="round2DiagRect">
            <a:avLst/>
          </a:prstGeom>
          <a:solidFill>
            <a:srgbClr val="DAEDEF">
              <a:lumMod val="20000"/>
              <a:lumOff val="80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29AFAF14-B08D-EDF2-31BF-82F8707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D3A4F-5782-42CA-8035-37081F39C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1A694767-B18B-22DE-55EF-45703293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3" y="763774"/>
            <a:ext cx="10031767" cy="21658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A2AA63-0E90-7817-948E-A9C41A454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2"/>
          <a:stretch/>
        </p:blipFill>
        <p:spPr bwMode="auto">
          <a:xfrm>
            <a:off x="1192566" y="3111625"/>
            <a:ext cx="3163410" cy="28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4DC28B-0E34-9BE3-6A16-7E7A13F2E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4" r="36277"/>
          <a:stretch/>
        </p:blipFill>
        <p:spPr bwMode="auto">
          <a:xfrm>
            <a:off x="5184559" y="3089430"/>
            <a:ext cx="2982897" cy="30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5B16FF-B6C0-C2B5-A018-AD3C417F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1"/>
          <a:stretch/>
        </p:blipFill>
        <p:spPr bwMode="auto">
          <a:xfrm>
            <a:off x="8823065" y="3089430"/>
            <a:ext cx="2540352" cy="30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437</Words>
  <Application>Microsoft Office PowerPoint</Application>
  <PresentationFormat>Widescreen</PresentationFormat>
  <Paragraphs>70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字魂27号-布丁体</vt:lpstr>
      <vt:lpstr>Office Theme</vt:lpstr>
      <vt:lpstr>11_Office Theme</vt:lpstr>
      <vt:lpstr>Chibi Anime Characters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163</cp:revision>
  <dcterms:created xsi:type="dcterms:W3CDTF">2023-04-19T08:21:59Z</dcterms:created>
  <dcterms:modified xsi:type="dcterms:W3CDTF">2025-08-13T07:02:05Z</dcterms:modified>
</cp:coreProperties>
</file>