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8" r:id="rId4"/>
    <p:sldMasterId id="2147483692" r:id="rId5"/>
  </p:sldMasterIdLst>
  <p:notesMasterIdLst>
    <p:notesMasterId r:id="rId21"/>
  </p:notesMasterIdLst>
  <p:sldIdLst>
    <p:sldId id="1582" r:id="rId6"/>
    <p:sldId id="1615" r:id="rId7"/>
    <p:sldId id="1575" r:id="rId8"/>
    <p:sldId id="387" r:id="rId9"/>
    <p:sldId id="1593" r:id="rId10"/>
    <p:sldId id="295" r:id="rId11"/>
    <p:sldId id="1623" r:id="rId12"/>
    <p:sldId id="260" r:id="rId13"/>
    <p:sldId id="1600" r:id="rId14"/>
    <p:sldId id="1621" r:id="rId15"/>
    <p:sldId id="1622" r:id="rId16"/>
    <p:sldId id="1585" r:id="rId17"/>
    <p:sldId id="1619" r:id="rId18"/>
    <p:sldId id="332" r:id="rId19"/>
    <p:sldId id="15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615"/>
            <p14:sldId id="1575"/>
            <p14:sldId id="387"/>
            <p14:sldId id="1593"/>
            <p14:sldId id="295"/>
            <p14:sldId id="1623"/>
            <p14:sldId id="260"/>
            <p14:sldId id="1600"/>
            <p14:sldId id="1621"/>
            <p14:sldId id="1622"/>
            <p14:sldId id="1585"/>
            <p14:sldId id="1619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3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6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40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6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ADE84F-ED40-BCE5-B1D5-7E58A65B6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34E17A-AC57-353D-37F7-698E91789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C79FFD-B7F8-DA0B-D492-F8E20B219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3023C-73BF-4AB5-A381-887A40355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372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9E9E2-88FA-0E4E-C3B0-9E41DCE47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580E0-195C-D6A6-C986-730DD8B9B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241B21-8FFC-8BC3-86A3-F319D026C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24F0-EB2E-4B5A-BC1B-D9694B95B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5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27226F-1E71-7F58-5D71-148D8AF84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B88865-C030-6713-210F-B573676CE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06A3C8-4066-F35F-71AA-998821EAA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A138B-713F-4FFB-B54F-E221B72A8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324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185AD-64E2-2A89-FC32-0CF60F8FD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D5887-ED41-CBDB-D15D-6AA084486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DE381-1171-D4DE-4EDF-B5B96D986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C1EE2-D008-4E76-9297-5D79155B3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42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29DA83-5950-3700-C871-2D57B99A2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778A2D-95B9-EDAF-5B5F-EEDB3F305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EF7087-3545-411F-5A4F-0A2AE0F6B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9DF6C-74F2-4D9C-B730-E64662AE6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88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FA54C6-A355-6873-5277-151B54839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4640B7-3DD1-A765-06B7-1DF5C81F3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084D37-BFC2-3DFA-D286-E994349C0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DB488-5218-4858-A425-6731726CB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324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A7898C-25FF-082B-E0D1-2ACAF3D99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55A576-014E-10E1-772B-8796B0079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938C2-96D4-D978-619E-8C85C6BBD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CB4FB-193C-41F5-96F7-AF5A370B7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304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B469F-C6A3-A3FC-B094-D6CA122A5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1D97B-1CE4-A91C-63CE-262FBC238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33A5C-E36F-F78A-1CF5-E72A7627D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458C7-D462-4B5D-87AC-219B8FAEF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05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83486-E803-F8B8-4A8B-404C84253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266C1-782A-1179-5DED-B121E5AD3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443CA-F07A-85FD-EC79-86392B776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ECAFE-0914-4622-88CE-0B3B72BED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068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F79A6A-2079-33EB-06B6-A3C0D6E27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FAD73A-9441-4C5F-C667-2DDA03851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BA4AA-1D11-69A1-DE1D-8A98ECC92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D4EB6-3402-484E-B963-69F4F3894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988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DBA08-B2F6-D907-B8CD-E14DC006F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E7DA66-23C2-9FC0-65C5-FA52C4DEC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414220-B1CC-2532-D2A8-5BE872EA5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30DCD-59D4-4FF7-B7EE-9F8BBA3EB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955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865" y="275167"/>
            <a:ext cx="1097227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865" y="1600729"/>
            <a:ext cx="5422635" cy="219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9500" y="1600729"/>
            <a:ext cx="5422636" cy="219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865" y="3926417"/>
            <a:ext cx="5422635" cy="2200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9500" y="3926417"/>
            <a:ext cx="5422636" cy="2200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CF38FB-B80D-B12C-0C1A-3116ABD5E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8D59F8-35A8-C58A-0848-A3BCAE647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660637-C37B-B845-1001-73D6B3298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D550D-01D2-4467-B289-41A5DD7B2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865" y="275167"/>
            <a:ext cx="10972271" cy="5851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3B05D9-9766-240B-FD65-D374E4B65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460070-13E1-693B-0A7B-940103C7E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2E78C-AF01-A1E9-770F-2213F32D4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B41C8-6F3B-46D6-91AD-EB2D363E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673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FCCA65-6BFB-6BBF-76BC-FE6BC71FE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32789-4C90-0053-6354-668C866C1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1692CC-67B3-A8A6-E1E7-9DFFD69ED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0F3B8-ADF6-4021-B31B-FE24A01A5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263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561BB-CA31-25B9-AAFE-A9E63BD11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746956-2974-612D-A9A0-3C7CC252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07427-E323-067B-1B88-F48C7EDEE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2EF2A-BEC4-4DA0-A36A-39D56A25D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491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E2B069-3F7C-95BD-EB47-2EB871322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4A74B9-A838-7645-5D09-5BCA35CF3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01A0E6-9D22-548C-2D7F-E1811A6A0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A3FB8-80D4-4B58-BC3B-BBD330746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162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F7B4-F088-5508-8F6A-AD8D0E9B5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9767F-8227-F8C1-D8F7-8B1AE2CA1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74926-DD9C-BCED-54DF-2686F6E29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D9DBD-120C-43ED-AF17-3897A22E8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16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FF37E4-02E4-B19C-65A5-606389697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B87CCF-7C7C-B64A-9AC1-5CE0EE216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1B03F3-B123-4F5B-0835-0F3C9831E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34969-9F42-46C1-83A9-EF10F221E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25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1EFDE3-9DE9-EB12-5E3D-0D60F440F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CE33F9-AC27-3A1F-6826-9F1B4A2C63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E8B5ED-7338-8888-82D6-5B64BAEB0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1E016-7039-4039-89DB-74855E9F7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93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077099-C02F-A1B7-935D-86AE50D7D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801D00-D589-4973-EF9F-C0083DD2A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6216EE-8192-6AE1-B3EF-84E94AD97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D8ED3-AB92-4FB3-9438-48E83574A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575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FAB75F-382E-FCF0-AB66-6FE376215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D2970-E5FC-690E-2A0C-CE6C64662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32E895-E503-CDBD-7F5B-E457C08E6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037C5-854F-4418-9717-032EF70D0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109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82F8D-62DB-4689-2CE4-5C43E4117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1632A-E08D-5CCB-5239-A35DC9ED0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334C2-9121-9A2F-2135-A673F763A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3106A-7D90-40E6-B3A1-65A6F871C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01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87BFE2-1233-4A92-622D-3A3AD4DB35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2F9D4-C75E-E9EF-47F3-B4747A0DA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6B57A2-51F0-93ED-A39B-C59FF3682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35A98-056F-4202-B94E-F9236D8C0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613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7BA72E-5D59-216D-8B4A-762650B76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4196EC-63BE-BA67-28DF-24890EFD9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C7DB1-E6CD-AC79-1B2D-BC89CD0BA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75DBC-B267-4694-995B-4BAF31574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679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865" y="275167"/>
            <a:ext cx="1097227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865" y="1600729"/>
            <a:ext cx="5422635" cy="219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9500" y="1600729"/>
            <a:ext cx="5422636" cy="219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865" y="3926417"/>
            <a:ext cx="5422635" cy="2200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9500" y="3926417"/>
            <a:ext cx="5422636" cy="2200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BA1EC9-5B93-AB68-3568-439778EB6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80C0BD-04E2-657C-FA08-3773EC3CD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9BC2F0-38D1-CA44-E2A0-5828CF349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05115-B761-4587-9CBE-543EFD737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1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865" y="275167"/>
            <a:ext cx="10972271" cy="5851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2D59A4-50A8-49FF-F858-CD81B4055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D75882-F925-84BC-DBCF-04141681D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B4BA39-DD47-5606-EF95-AAD847167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0D061-9887-44C8-8AAA-2093EC86A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9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EA7A60-EBFA-37A6-B7F3-E19292939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23E02A-FFDD-E64E-792B-438206033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9B1AC7-3583-AF57-686D-694237A341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defTabSz="1088717" eaLnBrk="1" hangingPunct="1">
              <a:defRPr sz="1667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7A82B6-6CBB-9BC3-1950-D9DB73FC08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 defTabSz="1088717" eaLnBrk="1" hangingPunct="1">
              <a:defRPr sz="1667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02CE95-4E1F-75C8-08F8-3F80E77F6F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 defTabSz="1088717" eaLnBrk="1" hangingPunct="1">
              <a:defRPr sz="1667">
                <a:latin typeface="Arial" panose="020B0604020202020204" pitchFamily="34" charset="0"/>
              </a:defRPr>
            </a:lvl1pPr>
          </a:lstStyle>
          <a:p>
            <a:fld id="{6A59BEF5-121C-4ABE-B1AC-A03E0484A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7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1088717" rtl="0" eaLnBrk="0" fontAlgn="base" hangingPunct="0">
        <a:spcBef>
          <a:spcPct val="0"/>
        </a:spcBef>
        <a:spcAft>
          <a:spcPct val="0"/>
        </a:spcAft>
        <a:defRPr sz="5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8717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2pPr>
      <a:lvl3pPr algn="ctr" defTabSz="1088717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3pPr>
      <a:lvl4pPr algn="ctr" defTabSz="1088717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4pPr>
      <a:lvl5pPr algn="ctr" defTabSz="1088717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5pPr>
      <a:lvl6pPr marL="380985" algn="ctr" defTabSz="1088717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6pPr>
      <a:lvl7pPr marL="761970" algn="ctr" defTabSz="1088717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7pPr>
      <a:lvl8pPr marL="1142954" algn="ctr" defTabSz="1088717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8pPr>
      <a:lvl9pPr marL="1523939" algn="ctr" defTabSz="1088717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08765" indent="-408765" algn="l" defTabSz="1088717" rtl="0" eaLnBrk="0" fontAlgn="base" hangingPunct="0">
        <a:spcBef>
          <a:spcPct val="20000"/>
        </a:spcBef>
        <a:spcAft>
          <a:spcPct val="0"/>
        </a:spcAft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996" indent="-341299" algn="l" defTabSz="1088717" rtl="0" eaLnBrk="0" fontAlgn="base" hangingPunct="0">
        <a:spcBef>
          <a:spcPct val="20000"/>
        </a:spcBef>
        <a:spcAft>
          <a:spcPct val="0"/>
        </a:spcAft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1227" indent="-272510" algn="l" defTabSz="1088717" rtl="0" eaLnBrk="0" fontAlgn="base" hangingPunct="0">
        <a:spcBef>
          <a:spcPct val="20000"/>
        </a:spcBef>
        <a:spcAft>
          <a:spcPct val="0"/>
        </a:spcAft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924" indent="-272510" algn="l" defTabSz="1088717" rtl="0" eaLnBrk="0" fontAlgn="base" hangingPunct="0">
        <a:spcBef>
          <a:spcPct val="20000"/>
        </a:spcBef>
        <a:spcAft>
          <a:spcPct val="0"/>
        </a:spcAft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8621" indent="-271187" algn="l" defTabSz="1088717" rtl="0" eaLnBrk="0" fontAlgn="base" hangingPunct="0">
        <a:spcBef>
          <a:spcPct val="20000"/>
        </a:spcBef>
        <a:spcAft>
          <a:spcPct val="0"/>
        </a:spcAft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DE9755-E1B1-828E-55C7-F585BEE98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085F13-17C1-648C-5325-C9C378DF3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E997F7-005B-C3FF-23D7-3E42E09B7E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defTabSz="1088717" eaLnBrk="1" hangingPunct="1">
              <a:defRPr sz="1667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353A33-58F9-78F4-F81B-FC21A0C400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 defTabSz="1088717" eaLnBrk="1" hangingPunct="1">
              <a:defRPr sz="1667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71712F-9901-2427-B681-77A5B069B4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 defTabSz="1088717" eaLnBrk="1" hangingPunct="1">
              <a:defRPr sz="1667">
                <a:latin typeface="Arial" panose="020B0604020202020204" pitchFamily="34" charset="0"/>
              </a:defRPr>
            </a:lvl1pPr>
          </a:lstStyle>
          <a:p>
            <a:fld id="{4BDD69E5-9F63-4C05-BC5E-1E37AF1E1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0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defTabSz="1088717" rtl="0" eaLnBrk="0" fontAlgn="base" hangingPunct="0">
        <a:spcBef>
          <a:spcPct val="0"/>
        </a:spcBef>
        <a:spcAft>
          <a:spcPct val="0"/>
        </a:spcAft>
        <a:defRPr sz="5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8717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2pPr>
      <a:lvl3pPr algn="ctr" defTabSz="1088717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3pPr>
      <a:lvl4pPr algn="ctr" defTabSz="1088717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4pPr>
      <a:lvl5pPr algn="ctr" defTabSz="1088717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5pPr>
      <a:lvl6pPr marL="380985" algn="ctr" defTabSz="1088717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6pPr>
      <a:lvl7pPr marL="761970" algn="ctr" defTabSz="1088717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7pPr>
      <a:lvl8pPr marL="1142954" algn="ctr" defTabSz="1088717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8pPr>
      <a:lvl9pPr marL="1523939" algn="ctr" defTabSz="1088717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08765" indent="-408765" algn="l" defTabSz="1088717" rtl="0" eaLnBrk="0" fontAlgn="base" hangingPunct="0">
        <a:spcBef>
          <a:spcPct val="20000"/>
        </a:spcBef>
        <a:spcAft>
          <a:spcPct val="0"/>
        </a:spcAft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996" indent="-341299" algn="l" defTabSz="1088717" rtl="0" eaLnBrk="0" fontAlgn="base" hangingPunct="0">
        <a:spcBef>
          <a:spcPct val="20000"/>
        </a:spcBef>
        <a:spcAft>
          <a:spcPct val="0"/>
        </a:spcAft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1227" indent="-272510" algn="l" defTabSz="1088717" rtl="0" eaLnBrk="0" fontAlgn="base" hangingPunct="0">
        <a:spcBef>
          <a:spcPct val="20000"/>
        </a:spcBef>
        <a:spcAft>
          <a:spcPct val="0"/>
        </a:spcAft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924" indent="-272510" algn="l" defTabSz="1088717" rtl="0" eaLnBrk="0" fontAlgn="base" hangingPunct="0">
        <a:spcBef>
          <a:spcPct val="20000"/>
        </a:spcBef>
        <a:spcAft>
          <a:spcPct val="0"/>
        </a:spcAft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8621" indent="-271187" algn="l" defTabSz="1088717" rtl="0" eaLnBrk="0" fontAlgn="base" hangingPunct="0">
        <a:spcBef>
          <a:spcPct val="20000"/>
        </a:spcBef>
        <a:spcAft>
          <a:spcPct val="0"/>
        </a:spcAft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1E72C86-F51A-69E7-BE7F-053F4E37A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83" y="654207"/>
            <a:ext cx="10016836" cy="31073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E66C42-6510-D0A9-81B8-E28CFA8B2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36"/>
          <a:stretch/>
        </p:blipFill>
        <p:spPr bwMode="auto">
          <a:xfrm>
            <a:off x="935184" y="3761508"/>
            <a:ext cx="2732808" cy="24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5DDC60-26FD-8EDC-3049-0B7CA8387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51732"/>
          <a:stretch/>
        </p:blipFill>
        <p:spPr bwMode="auto">
          <a:xfrm>
            <a:off x="4073237" y="3794400"/>
            <a:ext cx="2244438" cy="240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4B52228-A8E2-F103-32AF-7A1BCF578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2" r="24765"/>
          <a:stretch/>
        </p:blipFill>
        <p:spPr bwMode="auto">
          <a:xfrm>
            <a:off x="6521922" y="3794400"/>
            <a:ext cx="2154487" cy="24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22348DC-2DD6-D158-D374-5AB8B4CFA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4"/>
          <a:stretch/>
        </p:blipFill>
        <p:spPr bwMode="auto">
          <a:xfrm>
            <a:off x="8880657" y="3794401"/>
            <a:ext cx="2154488" cy="24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3490DD1-5B50-73DF-40CA-1340030CA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19" y="716972"/>
            <a:ext cx="10079182" cy="529936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E6941EB6-173B-6EBD-86DF-D6C1B80CDDA7}"/>
              </a:ext>
            </a:extLst>
          </p:cNvPr>
          <p:cNvSpPr/>
          <p:nvPr/>
        </p:nvSpPr>
        <p:spPr>
          <a:xfrm>
            <a:off x="4270664" y="1641764"/>
            <a:ext cx="592281" cy="5091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S</a:t>
            </a:r>
            <a:endParaRPr lang="vi-VN" sz="400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58B682D-1CFD-7037-3250-127CE6D855CF}"/>
              </a:ext>
            </a:extLst>
          </p:cNvPr>
          <p:cNvSpPr/>
          <p:nvPr/>
        </p:nvSpPr>
        <p:spPr>
          <a:xfrm>
            <a:off x="4270664" y="4052456"/>
            <a:ext cx="592281" cy="5091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S</a:t>
            </a:r>
            <a:endParaRPr lang="vi-VN" sz="400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2313C01-CFDA-B6E6-6FDF-D7F515D61DB6}"/>
              </a:ext>
            </a:extLst>
          </p:cNvPr>
          <p:cNvSpPr/>
          <p:nvPr/>
        </p:nvSpPr>
        <p:spPr>
          <a:xfrm>
            <a:off x="9701646" y="1641764"/>
            <a:ext cx="592281" cy="5091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S</a:t>
            </a:r>
            <a:endParaRPr lang="vi-VN" sz="400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671E503-3581-7498-43A4-2AA49F6E9C0C}"/>
              </a:ext>
            </a:extLst>
          </p:cNvPr>
          <p:cNvSpPr/>
          <p:nvPr/>
        </p:nvSpPr>
        <p:spPr>
          <a:xfrm>
            <a:off x="9701646" y="4114588"/>
            <a:ext cx="592281" cy="5091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Đ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3128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871365-D280-BFF3-1B9E-13587FE7C893}"/>
              </a:ext>
            </a:extLst>
          </p:cNvPr>
          <p:cNvSpPr/>
          <p:nvPr/>
        </p:nvSpPr>
        <p:spPr>
          <a:xfrm>
            <a:off x="1020041" y="666215"/>
            <a:ext cx="10151918" cy="23279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hai túi bột mì cân nặng 42 kg. Hỏi trung bình mỗi túi bột mì nặng bao nhiêu ki-lô-gam?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27D22EF-031E-B685-6A10-B82E651644AF}"/>
              </a:ext>
            </a:extLst>
          </p:cNvPr>
          <p:cNvSpPr/>
          <p:nvPr/>
        </p:nvSpPr>
        <p:spPr>
          <a:xfrm>
            <a:off x="1961966" y="3049195"/>
            <a:ext cx="8487052" cy="3112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u="sng">
                <a:latin typeface="+mj-lt"/>
              </a:rPr>
              <a:t>Bài giải</a:t>
            </a:r>
          </a:p>
          <a:p>
            <a:r>
              <a:rPr lang="vi-VN" sz="4000" b="1">
                <a:latin typeface="+mj-lt"/>
              </a:rPr>
              <a:t>Trung bình mỗi túi bột mì nặng số ki-lô-gam là:</a:t>
            </a:r>
          </a:p>
          <a:p>
            <a:pPr algn="ctr"/>
            <a:r>
              <a:rPr lang="vi-VN" sz="4000" b="1">
                <a:latin typeface="+mj-lt"/>
              </a:rPr>
              <a:t>42 : 12 = 3,5 (kg)</a:t>
            </a:r>
          </a:p>
          <a:p>
            <a:pPr algn="ctr"/>
            <a:r>
              <a:rPr lang="vi-VN" sz="4000" b="1">
                <a:latin typeface="+mj-lt"/>
              </a:rPr>
              <a:t>Đáp số: 3,5 kg</a:t>
            </a:r>
          </a:p>
        </p:txBody>
      </p:sp>
    </p:spTree>
    <p:extLst>
      <p:ext uri="{BB962C8B-B14F-4D97-AF65-F5344CB8AC3E}">
        <p14:creationId xmlns:p14="http://schemas.microsoft.com/office/powerpoint/2010/main" val="38665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Nhắc lại quy tắc </a:t>
            </a:r>
            <a:r>
              <a:rPr lang="en-US" sz="2800" kern="80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</a:t>
            </a:r>
            <a:r>
              <a:rPr lang="en-US" altLang="zh-CN" sz="2800" kern="800" noProof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hia số </a:t>
            </a:r>
            <a:r>
              <a:rPr lang="en-US" altLang="zh-CN" sz="2800" kern="80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tự nhiên cho số tự nhiên mà thương tìm được là một số thập phân</a:t>
            </a:r>
            <a:endParaRPr kumimoji="0" lang="zh-CN" altLang="en-US" sz="2800" b="0" i="0" u="none" strike="noStrike" kern="800" cap="none" spc="0" normalizeH="0" baseline="0" noProof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56919E1-BD60-458C-BF18-5CFAE709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4850"/>
          <a:stretch/>
        </p:blipFill>
        <p:spPr>
          <a:xfrm>
            <a:off x="1184563" y="1218677"/>
            <a:ext cx="5548745" cy="439241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BF7A0F2-E660-DD2A-5425-B21CEDEFDE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150"/>
          <a:stretch/>
        </p:blipFill>
        <p:spPr>
          <a:xfrm>
            <a:off x="6889173" y="1218677"/>
            <a:ext cx="4353791" cy="45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34863" y="1808170"/>
            <a:ext cx="9611833" cy="259929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5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5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Chia số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tự nhiên cho số tự nhiên mà thương tìm được là một số thập phân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phép chia số số thập phân cho số tự nhiên, phép chia số tự nhiên có thương là số thập phân</a:t>
            </a:r>
          </a:p>
          <a:p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cách chia trên trong các tình huống thực tiễn.</a:t>
            </a: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">
            <a:extLst>
              <a:ext uri="{FF2B5EF4-FFF2-40B4-BE49-F238E27FC236}">
                <a16:creationId xmlns:a16="http://schemas.microsoft.com/office/drawing/2014/main" id="{6888E5D0-7681-4490-8A89-6ABFEE35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-889000"/>
            <a:ext cx="609865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4100" name="Group 40">
            <a:extLst>
              <a:ext uri="{FF2B5EF4-FFF2-40B4-BE49-F238E27FC236}">
                <a16:creationId xmlns:a16="http://schemas.microsoft.com/office/drawing/2014/main" id="{9CB7C6D5-82F6-385F-7606-F2FADE261E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4131" name="Picture 4" descr="Picture1">
              <a:extLst>
                <a:ext uri="{FF2B5EF4-FFF2-40B4-BE49-F238E27FC236}">
                  <a16:creationId xmlns:a16="http://schemas.microsoft.com/office/drawing/2014/main" id="{0D4480BA-220D-8338-4EAF-CD731C1BB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5" descr="Picture1">
              <a:extLst>
                <a:ext uri="{FF2B5EF4-FFF2-40B4-BE49-F238E27FC236}">
                  <a16:creationId xmlns:a16="http://schemas.microsoft.com/office/drawing/2014/main" id="{902E8EF5-47E7-DDC9-24F0-A076B96D2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6" descr="J0124039">
              <a:extLst>
                <a:ext uri="{FF2B5EF4-FFF2-40B4-BE49-F238E27FC236}">
                  <a16:creationId xmlns:a16="http://schemas.microsoft.com/office/drawing/2014/main" id="{C84D2775-1982-BA7B-6E5F-36CC30B99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7" descr="J0124039">
              <a:extLst>
                <a:ext uri="{FF2B5EF4-FFF2-40B4-BE49-F238E27FC236}">
                  <a16:creationId xmlns:a16="http://schemas.microsoft.com/office/drawing/2014/main" id="{22496D5E-A500-3C17-0AA4-AEB62B7A0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14" descr="EXPLODE">
              <a:extLst>
                <a:ext uri="{FF2B5EF4-FFF2-40B4-BE49-F238E27FC236}">
                  <a16:creationId xmlns:a16="http://schemas.microsoft.com/office/drawing/2014/main" id="{A1CFDD02-5F20-4425-87B6-2FABEF45E5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15" descr="EXPLODE">
              <a:extLst>
                <a:ext uri="{FF2B5EF4-FFF2-40B4-BE49-F238E27FC236}">
                  <a16:creationId xmlns:a16="http://schemas.microsoft.com/office/drawing/2014/main" id="{387CBAE4-CF3A-1D45-0C56-C1374562D8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 Box 5">
            <a:extLst>
              <a:ext uri="{FF2B5EF4-FFF2-40B4-BE49-F238E27FC236}">
                <a16:creationId xmlns:a16="http://schemas.microsoft.com/office/drawing/2014/main" id="{458E402D-B779-0CCB-0196-C3DC50CE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471" y="194755"/>
            <a:ext cx="5000529" cy="6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2" tIns="54426" rIns="108852" bIns="54426">
            <a:spAutoFit/>
          </a:bodyPr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0" indent="-490538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95463" indent="-488950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49513" indent="-490538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01975" indent="-488950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59175" indent="-48895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16375" indent="-48895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73575" indent="-48895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30775" indent="-48895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8765" indent="-408765" algn="ctr"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Ví dụ 1: 17 : 4 = ? m</a:t>
            </a:r>
          </a:p>
        </p:txBody>
      </p:sp>
      <p:sp>
        <p:nvSpPr>
          <p:cNvPr id="29" name="Text Box 38">
            <a:extLst>
              <a:ext uri="{FF2B5EF4-FFF2-40B4-BE49-F238E27FC236}">
                <a16:creationId xmlns:a16="http://schemas.microsoft.com/office/drawing/2014/main" id="{553B7BB7-A263-EDCC-563D-6CC44123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15317"/>
            <a:ext cx="5456382" cy="6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Ta đặt tính và tính như sau:</a:t>
            </a:r>
          </a:p>
        </p:txBody>
      </p:sp>
      <p:sp>
        <p:nvSpPr>
          <p:cNvPr id="30" name="Text Box 39">
            <a:extLst>
              <a:ext uri="{FF2B5EF4-FFF2-40B4-BE49-F238E27FC236}">
                <a16:creationId xmlns:a16="http://schemas.microsoft.com/office/drawing/2014/main" id="{B504CD32-9952-357F-11EE-57CBC1B4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984500"/>
            <a:ext cx="685271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1" name="Line 41">
            <a:extLst>
              <a:ext uri="{FF2B5EF4-FFF2-40B4-BE49-F238E27FC236}">
                <a16:creationId xmlns:a16="http://schemas.microsoft.com/office/drawing/2014/main" id="{81313F09-DE9A-2091-AE71-63D540573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1" y="3492500"/>
            <a:ext cx="13215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333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42">
            <a:extLst>
              <a:ext uri="{FF2B5EF4-FFF2-40B4-BE49-F238E27FC236}">
                <a16:creationId xmlns:a16="http://schemas.microsoft.com/office/drawing/2014/main" id="{8CD5A42F-9CA3-FB69-19C6-A78D1893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1" y="2984500"/>
            <a:ext cx="711729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Text Box 44">
            <a:extLst>
              <a:ext uri="{FF2B5EF4-FFF2-40B4-BE49-F238E27FC236}">
                <a16:creationId xmlns:a16="http://schemas.microsoft.com/office/drawing/2014/main" id="{254CCF2A-2FE9-13C4-B3F1-38CC804D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3429000"/>
            <a:ext cx="609865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4" name="Line 40">
            <a:extLst>
              <a:ext uri="{FF2B5EF4-FFF2-40B4-BE49-F238E27FC236}">
                <a16:creationId xmlns:a16="http://schemas.microsoft.com/office/drawing/2014/main" id="{A4A613B0-884E-5C9C-F3D9-41C2CB8BE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3111501"/>
            <a:ext cx="0" cy="8387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333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43">
            <a:extLst>
              <a:ext uri="{FF2B5EF4-FFF2-40B4-BE49-F238E27FC236}">
                <a16:creationId xmlns:a16="http://schemas.microsoft.com/office/drawing/2014/main" id="{B8E1D7C5-C70D-CEA4-9AB4-D9AB1E749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1" y="2921000"/>
            <a:ext cx="7315729" cy="49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000000"/>
                </a:solidFill>
                <a:latin typeface="Times New Roman" panose="02020603050405020304" pitchFamily="18" charset="0"/>
              </a:rPr>
              <a:t> 17 chia 4 được 4, viết 4;</a:t>
            </a:r>
          </a:p>
        </p:txBody>
      </p:sp>
      <p:sp>
        <p:nvSpPr>
          <p:cNvPr id="36" name="Text Box 46">
            <a:extLst>
              <a:ext uri="{FF2B5EF4-FFF2-40B4-BE49-F238E27FC236}">
                <a16:creationId xmlns:a16="http://schemas.microsoft.com/office/drawing/2014/main" id="{E9AEFF97-F42C-3888-5ECF-84CE651B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530" y="3398895"/>
            <a:ext cx="292365" cy="6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37" name="Text Box 49">
            <a:extLst>
              <a:ext uri="{FF2B5EF4-FFF2-40B4-BE49-F238E27FC236}">
                <a16:creationId xmlns:a16="http://schemas.microsoft.com/office/drawing/2014/main" id="{6CE54723-A87F-E0DE-25E4-B12CD3DA5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3683001"/>
            <a:ext cx="8191500" cy="9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08871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 Để chia tiếp, ta viết </a:t>
            </a:r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dấu phẩy</a:t>
            </a: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 vào bên phải 4 và viết       thêm chữ số </a:t>
            </a:r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 vào bên phải 1 để được 10.</a:t>
            </a:r>
          </a:p>
        </p:txBody>
      </p:sp>
      <p:sp>
        <p:nvSpPr>
          <p:cNvPr id="38" name="Text Box 50">
            <a:extLst>
              <a:ext uri="{FF2B5EF4-FFF2-40B4-BE49-F238E27FC236}">
                <a16:creationId xmlns:a16="http://schemas.microsoft.com/office/drawing/2014/main" id="{AFC18471-BA2A-0511-2126-28DFDFAB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136" y="3302000"/>
            <a:ext cx="7213864" cy="49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500" b="1">
                <a:solidFill>
                  <a:srgbClr val="000000"/>
                </a:solidFill>
                <a:latin typeface="Times New Roman" panose="02020603050405020304" pitchFamily="18" charset="0"/>
              </a:rPr>
              <a:t>4 nhân 4 bằng 16; 17 trừ 16 bằng 1, viết 1.</a:t>
            </a:r>
          </a:p>
        </p:txBody>
      </p:sp>
      <p:sp>
        <p:nvSpPr>
          <p:cNvPr id="39" name="Text Box 51">
            <a:extLst>
              <a:ext uri="{FF2B5EF4-FFF2-40B4-BE49-F238E27FC236}">
                <a16:creationId xmlns:a16="http://schemas.microsoft.com/office/drawing/2014/main" id="{C02C47FD-C672-1FC1-56B4-EEB88A11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08500"/>
            <a:ext cx="7213865" cy="52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10 chia 4 được 2, viết 2;</a:t>
            </a:r>
          </a:p>
        </p:txBody>
      </p:sp>
      <p:sp>
        <p:nvSpPr>
          <p:cNvPr id="40" name="Text Box 52">
            <a:extLst>
              <a:ext uri="{FF2B5EF4-FFF2-40B4-BE49-F238E27FC236}">
                <a16:creationId xmlns:a16="http://schemas.microsoft.com/office/drawing/2014/main" id="{7A589EAC-6693-D3EB-C874-52D5259B2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946386"/>
            <a:ext cx="7213865" cy="52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2 nhân 4 bằng 8; 10 trừ 8 bằng 2, viết 2.</a:t>
            </a:r>
          </a:p>
        </p:txBody>
      </p:sp>
      <p:sp>
        <p:nvSpPr>
          <p:cNvPr id="41" name="Text Box 55">
            <a:extLst>
              <a:ext uri="{FF2B5EF4-FFF2-40B4-BE49-F238E27FC236}">
                <a16:creationId xmlns:a16="http://schemas.microsoft.com/office/drawing/2014/main" id="{08D48127-7C75-C199-E9EE-CA43EC106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5397500"/>
            <a:ext cx="7721865" cy="52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 Viết thêm chữ số </a:t>
            </a:r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 vào bên phải 2 được 20;</a:t>
            </a:r>
          </a:p>
        </p:txBody>
      </p:sp>
      <p:sp>
        <p:nvSpPr>
          <p:cNvPr id="42" name="Text Box 57">
            <a:extLst>
              <a:ext uri="{FF2B5EF4-FFF2-40B4-BE49-F238E27FC236}">
                <a16:creationId xmlns:a16="http://schemas.microsoft.com/office/drawing/2014/main" id="{C07125D5-50C5-0AAF-5031-17FACF47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5842000"/>
            <a:ext cx="7417594" cy="52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20 chia 4 được 5, viết 5;</a:t>
            </a:r>
          </a:p>
        </p:txBody>
      </p:sp>
      <p:sp>
        <p:nvSpPr>
          <p:cNvPr id="43" name="Text Box 59">
            <a:extLst>
              <a:ext uri="{FF2B5EF4-FFF2-40B4-BE49-F238E27FC236}">
                <a16:creationId xmlns:a16="http://schemas.microsoft.com/office/drawing/2014/main" id="{0A6B673B-FA83-D119-7EA9-5C764973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86500"/>
            <a:ext cx="7721865" cy="52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5 nhân 4 bằng 20; 20 trừ 20 bằng 0, viết 0.</a:t>
            </a:r>
          </a:p>
        </p:txBody>
      </p:sp>
      <p:sp>
        <p:nvSpPr>
          <p:cNvPr id="44" name="Text Box 61">
            <a:extLst>
              <a:ext uri="{FF2B5EF4-FFF2-40B4-BE49-F238E27FC236}">
                <a16:creationId xmlns:a16="http://schemas.microsoft.com/office/drawing/2014/main" id="{F3DB1962-8E10-DD35-1EF9-96674EEC8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4953000"/>
            <a:ext cx="2451365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 i="1">
                <a:solidFill>
                  <a:srgbClr val="0000FF"/>
                </a:solidFill>
                <a:latin typeface="Times New Roman" panose="02020603050405020304" pitchFamily="18" charset="0"/>
              </a:rPr>
              <a:t>Vậy:</a:t>
            </a: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17 : 4 =</a:t>
            </a: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EF7C19D5-A874-E70A-7BFE-BFDC4582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4953000"/>
            <a:ext cx="1016000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4,25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2F458A53-B10B-75DB-6082-FA9A0A52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4958292"/>
            <a:ext cx="1016000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(m)</a:t>
            </a:r>
            <a:endParaRPr lang="en-US" altLang="en-US" sz="3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6377CDF6-30BE-920B-9645-CE651A89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96" y="3429000"/>
            <a:ext cx="330729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8" name="Text Box 44">
            <a:extLst>
              <a:ext uri="{FF2B5EF4-FFF2-40B4-BE49-F238E27FC236}">
                <a16:creationId xmlns:a16="http://schemas.microsoft.com/office/drawing/2014/main" id="{23681E93-0288-4B87-CD23-1970173D9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2" y="3434292"/>
            <a:ext cx="330729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44">
            <a:extLst>
              <a:ext uri="{FF2B5EF4-FFF2-40B4-BE49-F238E27FC236}">
                <a16:creationId xmlns:a16="http://schemas.microsoft.com/office/drawing/2014/main" id="{5DCBEBB7-75CB-EA21-DE7C-FCC754746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095" y="3458077"/>
            <a:ext cx="330729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" name="Text Box 44">
            <a:extLst>
              <a:ext uri="{FF2B5EF4-FFF2-40B4-BE49-F238E27FC236}">
                <a16:creationId xmlns:a16="http://schemas.microsoft.com/office/drawing/2014/main" id="{A49D2983-F601-1325-9273-D81073CD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71" y="3751792"/>
            <a:ext cx="330729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10E5BB16-DADC-EF30-BECC-D8D9D8F9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896" y="3735917"/>
            <a:ext cx="330729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44">
            <a:extLst>
              <a:ext uri="{FF2B5EF4-FFF2-40B4-BE49-F238E27FC236}">
                <a16:creationId xmlns:a16="http://schemas.microsoft.com/office/drawing/2014/main" id="{354773FC-4AC2-8526-5A51-23160008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458" y="3472986"/>
            <a:ext cx="330729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3" name="Text Box 44">
            <a:extLst>
              <a:ext uri="{FF2B5EF4-FFF2-40B4-BE49-F238E27FC236}">
                <a16:creationId xmlns:a16="http://schemas.microsoft.com/office/drawing/2014/main" id="{268D8230-73CF-2010-B711-43AE6C5D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896" y="4069292"/>
            <a:ext cx="330729" cy="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>
            <a:extLst>
              <a:ext uri="{FF2B5EF4-FFF2-40B4-BE49-F238E27FC236}">
                <a16:creationId xmlns:a16="http://schemas.microsoft.com/office/drawing/2014/main" id="{9CC24EF3-A0E7-8D8C-353F-B946BBE5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098271"/>
            <a:ext cx="406136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47461" name="Text Box 5">
            <a:extLst>
              <a:ext uri="{FF2B5EF4-FFF2-40B4-BE49-F238E27FC236}">
                <a16:creationId xmlns:a16="http://schemas.microsoft.com/office/drawing/2014/main" id="{C95ECFC4-3194-A7B9-E318-359673B9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727980"/>
            <a:ext cx="1016000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CC339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47462" name="Text Box 6">
            <a:extLst>
              <a:ext uri="{FF2B5EF4-FFF2-40B4-BE49-F238E27FC236}">
                <a16:creationId xmlns:a16="http://schemas.microsoft.com/office/drawing/2014/main" id="{89CC9AE7-5327-2C25-2B89-BA47DD5A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96" y="3713709"/>
            <a:ext cx="406136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47463" name="Text Box 7">
            <a:extLst>
              <a:ext uri="{FF2B5EF4-FFF2-40B4-BE49-F238E27FC236}">
                <a16:creationId xmlns:a16="http://schemas.microsoft.com/office/drawing/2014/main" id="{1E08063C-5D06-1A99-7BD5-BE146B9C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1" y="4254501"/>
            <a:ext cx="1219729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CC3399"/>
                </a:solidFill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147464" name="Text Box 8">
            <a:extLst>
              <a:ext uri="{FF2B5EF4-FFF2-40B4-BE49-F238E27FC236}">
                <a16:creationId xmlns:a16="http://schemas.microsoft.com/office/drawing/2014/main" id="{9168D61A-C130-0F80-3430-72A53891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3111501"/>
            <a:ext cx="317500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47465" name="Text Box 9">
            <a:extLst>
              <a:ext uri="{FF2B5EF4-FFF2-40B4-BE49-F238E27FC236}">
                <a16:creationId xmlns:a16="http://schemas.microsoft.com/office/drawing/2014/main" id="{33F0E6A7-6DF8-32B3-0828-5176E5AA6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3111501"/>
            <a:ext cx="381000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47466" name="Text Box 10">
            <a:extLst>
              <a:ext uri="{FF2B5EF4-FFF2-40B4-BE49-F238E27FC236}">
                <a16:creationId xmlns:a16="http://schemas.microsoft.com/office/drawing/2014/main" id="{2D0A9DB4-8F7B-BF44-8E0A-8A76492C6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230" y="3111501"/>
            <a:ext cx="494771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333" b="1">
                <a:solidFill>
                  <a:srgbClr val="CC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33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7467" name="Text Box 11">
            <a:extLst>
              <a:ext uri="{FF2B5EF4-FFF2-40B4-BE49-F238E27FC236}">
                <a16:creationId xmlns:a16="http://schemas.microsoft.com/office/drawing/2014/main" id="{62797272-CB70-746B-785D-900BC3BB7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495021"/>
            <a:ext cx="3556000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10253F"/>
                </a:solidFill>
                <a:latin typeface="Times New Roman" panose="02020603050405020304" pitchFamily="18" charset="0"/>
              </a:rPr>
              <a:t>12              16</a:t>
            </a:r>
          </a:p>
        </p:txBody>
      </p:sp>
      <p:sp>
        <p:nvSpPr>
          <p:cNvPr id="147468" name="Line 12">
            <a:extLst>
              <a:ext uri="{FF2B5EF4-FFF2-40B4-BE49-F238E27FC236}">
                <a16:creationId xmlns:a16="http://schemas.microsoft.com/office/drawing/2014/main" id="{5360316A-98B7-01D2-656F-83614387D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2540001"/>
            <a:ext cx="0" cy="18295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333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69" name="Text Box 13">
            <a:extLst>
              <a:ext uri="{FF2B5EF4-FFF2-40B4-BE49-F238E27FC236}">
                <a16:creationId xmlns:a16="http://schemas.microsoft.com/office/drawing/2014/main" id="{E0DF0346-4E15-DE84-9688-74C1987A2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30" y="3111501"/>
            <a:ext cx="812271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CC3399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47470" name="Text Box 14">
            <a:extLst>
              <a:ext uri="{FF2B5EF4-FFF2-40B4-BE49-F238E27FC236}">
                <a16:creationId xmlns:a16="http://schemas.microsoft.com/office/drawing/2014/main" id="{D00F73B3-9C93-354C-B415-2AE88C12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553" y="1108615"/>
            <a:ext cx="8026135" cy="5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nhân 16 bằng 0; 12 trừ 0 bằng 12, viết 12</a:t>
            </a:r>
            <a:endParaRPr lang="en-US" altLang="en-US" sz="2833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7471" name="Text Box 15">
            <a:extLst>
              <a:ext uri="{FF2B5EF4-FFF2-40B4-BE49-F238E27FC236}">
                <a16:creationId xmlns:a16="http://schemas.microsoft.com/office/drawing/2014/main" id="{77AA87A0-8036-8812-66D2-28E4225BD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067" y="1559437"/>
            <a:ext cx="8382891" cy="14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chia tiếp ta viết dấu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bên phải số 0 ở</a:t>
            </a:r>
          </a:p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vừa tìm được và viết thêm chữ số 0 vào </a:t>
            </a:r>
          </a:p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của 12 ta được 120</a:t>
            </a:r>
          </a:p>
        </p:txBody>
      </p:sp>
      <p:sp>
        <p:nvSpPr>
          <p:cNvPr id="147472" name="Text Box 16">
            <a:extLst>
              <a:ext uri="{FF2B5EF4-FFF2-40B4-BE49-F238E27FC236}">
                <a16:creationId xmlns:a16="http://schemas.microsoft.com/office/drawing/2014/main" id="{3E7FC824-7E6D-15CA-4AB4-6113AC996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3048001"/>
            <a:ext cx="508000" cy="69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CC3399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833" b="1">
                <a:solidFill>
                  <a:srgbClr val="CC33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7473" name="Text Box 17">
            <a:extLst>
              <a:ext uri="{FF2B5EF4-FFF2-40B4-BE49-F238E27FC236}">
                <a16:creationId xmlns:a16="http://schemas.microsoft.com/office/drawing/2014/main" id="{E98F94AB-28C6-7298-E4BF-6316DF70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9" y="608479"/>
            <a:ext cx="4211307" cy="5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12 chia 16 được 0, viết 0</a:t>
            </a:r>
          </a:p>
        </p:txBody>
      </p:sp>
      <p:sp>
        <p:nvSpPr>
          <p:cNvPr id="147474" name="Text Box 18">
            <a:extLst>
              <a:ext uri="{FF2B5EF4-FFF2-40B4-BE49-F238E27FC236}">
                <a16:creationId xmlns:a16="http://schemas.microsoft.com/office/drawing/2014/main" id="{8D476938-27A2-574A-A4AC-BCF50C63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317" y="3076269"/>
            <a:ext cx="4634500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3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chia 16 được 7, viết 7</a:t>
            </a:r>
            <a:r>
              <a:rPr lang="en-US" altLang="en-US" sz="2833" b="1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47475" name="Text Box 19">
            <a:extLst>
              <a:ext uri="{FF2B5EF4-FFF2-40B4-BE49-F238E27FC236}">
                <a16:creationId xmlns:a16="http://schemas.microsoft.com/office/drawing/2014/main" id="{86D70E9F-2787-B19A-2FAA-02DE8214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553" y="3629699"/>
            <a:ext cx="7918317" cy="9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7 nhân 6 bằng 42; 50 trừ 42 bằng 8, viết 8 nhớ 5.</a:t>
            </a:r>
          </a:p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7 nhân 1 bằng 7, thêm 5 bằng 12; 12 trừ 12 bằng 0</a:t>
            </a:r>
          </a:p>
        </p:txBody>
      </p:sp>
      <p:sp>
        <p:nvSpPr>
          <p:cNvPr id="147476" name="Text Box 20">
            <a:extLst>
              <a:ext uri="{FF2B5EF4-FFF2-40B4-BE49-F238E27FC236}">
                <a16:creationId xmlns:a16="http://schemas.microsoft.com/office/drawing/2014/main" id="{2060E480-DE9B-8EE8-CDB2-33B5A8BAD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136" y="4667303"/>
            <a:ext cx="8250360" cy="105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3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thêm chữ số </a:t>
            </a:r>
            <a:r>
              <a:rPr lang="en-US" altLang="en-US" sz="28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bên phải 8 được 80; </a:t>
            </a:r>
          </a:p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80 chia cho 16 được 6, viết 5</a:t>
            </a:r>
          </a:p>
        </p:txBody>
      </p:sp>
      <p:sp>
        <p:nvSpPr>
          <p:cNvPr id="147477" name="Text Box 21">
            <a:extLst>
              <a:ext uri="{FF2B5EF4-FFF2-40B4-BE49-F238E27FC236}">
                <a16:creationId xmlns:a16="http://schemas.microsoft.com/office/drawing/2014/main" id="{8CDD52C4-BC86-D5DD-655E-B442DAF4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5758611"/>
            <a:ext cx="7810500" cy="98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33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833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33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bằng 30; 30 trừ 30 bằng 0, viết 0 nhớ 3.</a:t>
            </a:r>
          </a:p>
          <a:p>
            <a:pPr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nhân 1 bằng 5 thêm 3 bằng 8; 8 trừ 8 bằng 0.</a:t>
            </a:r>
          </a:p>
        </p:txBody>
      </p:sp>
      <p:sp>
        <p:nvSpPr>
          <p:cNvPr id="147478" name="Line 22">
            <a:extLst>
              <a:ext uri="{FF2B5EF4-FFF2-40B4-BE49-F238E27FC236}">
                <a16:creationId xmlns:a16="http://schemas.microsoft.com/office/drawing/2014/main" id="{46EAC109-AD39-BA16-5556-B66B2D947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3111499"/>
            <a:ext cx="1168136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333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E4E60-3145-FD05-25B9-2C8A363A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9521"/>
            <a:ext cx="3454136" cy="6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marL="735013" indent="-735013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10887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16 = 0,75</a:t>
            </a:r>
          </a:p>
        </p:txBody>
      </p:sp>
      <p:sp>
        <p:nvSpPr>
          <p:cNvPr id="7190" name="Text Box 31">
            <a:extLst>
              <a:ext uri="{FF2B5EF4-FFF2-40B4-BE49-F238E27FC236}">
                <a16:creationId xmlns:a16="http://schemas.microsoft.com/office/drawing/2014/main" id="{59E56BF7-2F22-66D6-400B-50CEC3B6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864" y="40586"/>
            <a:ext cx="3860271" cy="6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0" indent="-490538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95463" indent="-488950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49513" indent="-490538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01975" indent="-488950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59175" indent="-48895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16375" indent="-48895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73575" indent="-48895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30775" indent="-48895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8765" indent="-408765"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FF0000"/>
                </a:solidFill>
                <a:latin typeface="Times New Roman" panose="02020603050405020304" pitchFamily="18" charset="0"/>
              </a:rPr>
              <a:t>Ví dụ 2</a:t>
            </a:r>
            <a:r>
              <a:rPr lang="en-US" altLang="en-US" sz="3333" b="1">
                <a:solidFill>
                  <a:srgbClr val="000000"/>
                </a:solidFill>
                <a:latin typeface="Times New Roman" panose="02020603050405020304" pitchFamily="18" charset="0"/>
              </a:rPr>
              <a:t>: 12 : 16 = ?</a:t>
            </a:r>
          </a:p>
        </p:txBody>
      </p:sp>
      <p:pic>
        <p:nvPicPr>
          <p:cNvPr id="7191" name="Picture 4" descr="Picture1">
            <a:extLst>
              <a:ext uri="{FF2B5EF4-FFF2-40B4-BE49-F238E27FC236}">
                <a16:creationId xmlns:a16="http://schemas.microsoft.com/office/drawing/2014/main" id="{80B77492-834F-C75A-EAF5-2D1AD4AE9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5" descr="Picture1">
            <a:extLst>
              <a:ext uri="{FF2B5EF4-FFF2-40B4-BE49-F238E27FC236}">
                <a16:creationId xmlns:a16="http://schemas.microsoft.com/office/drawing/2014/main" id="{A253A0E1-AF2A-9562-D807-B7BE01C5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31500" y="-222250"/>
            <a:ext cx="12382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14" descr="EXPLODE">
            <a:extLst>
              <a:ext uri="{FF2B5EF4-FFF2-40B4-BE49-F238E27FC236}">
                <a16:creationId xmlns:a16="http://schemas.microsoft.com/office/drawing/2014/main" id="{D94594D8-257E-DD46-3447-C379285F56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1218407" cy="9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15" descr="EXPLODE">
            <a:extLst>
              <a:ext uri="{FF2B5EF4-FFF2-40B4-BE49-F238E27FC236}">
                <a16:creationId xmlns:a16="http://schemas.microsoft.com/office/drawing/2014/main" id="{2BDF1FDB-3C6D-736D-B03A-D53C956E60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136" y="152136"/>
            <a:ext cx="1219729" cy="91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61" grpId="0"/>
      <p:bldP spid="147462" grpId="0"/>
      <p:bldP spid="147463" grpId="0"/>
      <p:bldP spid="147464" grpId="0"/>
      <p:bldP spid="147465" grpId="0"/>
      <p:bldP spid="147466" grpId="0"/>
      <p:bldP spid="147467" grpId="0"/>
      <p:bldP spid="147469" grpId="0"/>
      <p:bldP spid="147470" grpId="0"/>
      <p:bldP spid="147471" grpId="0"/>
      <p:bldP spid="147472" grpId="0"/>
      <p:bldP spid="147473" grpId="0"/>
      <p:bldP spid="147474" grpId="0"/>
      <p:bldP spid="147475" grpId="0"/>
      <p:bldP spid="147476" grpId="0"/>
      <p:bldP spid="14747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Rectangle 52">
            <a:extLst>
              <a:ext uri="{FF2B5EF4-FFF2-40B4-BE49-F238E27FC236}">
                <a16:creationId xmlns:a16="http://schemas.microsoft.com/office/drawing/2014/main" id="{BAC49F46-CB37-4754-8F3E-4ACCBD2D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2413000"/>
            <a:ext cx="11456458" cy="3962136"/>
          </a:xfrm>
          <a:prstGeom prst="rect">
            <a:avLst/>
          </a:prstGeom>
          <a:solidFill>
            <a:srgbClr val="D6F4F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en-US" altLang="en-US" sz="3333">
              <a:solidFill>
                <a:srgbClr val="000000"/>
              </a:solidFill>
            </a:endParaRPr>
          </a:p>
        </p:txBody>
      </p:sp>
      <p:sp>
        <p:nvSpPr>
          <p:cNvPr id="8195" name="AutoShape 29">
            <a:extLst>
              <a:ext uri="{FF2B5EF4-FFF2-40B4-BE49-F238E27FC236}">
                <a16:creationId xmlns:a16="http://schemas.microsoft.com/office/drawing/2014/main" id="{5B9C81DB-4090-2118-D2DD-17899238D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34" y="76729"/>
            <a:ext cx="11887729" cy="6704542"/>
          </a:xfrm>
          <a:prstGeom prst="roundRect">
            <a:avLst>
              <a:gd name="adj" fmla="val 6097"/>
            </a:avLst>
          </a:prstGeom>
          <a:noFill/>
          <a:ln w="76200" cmpd="tri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en-US" altLang="en-US" sz="3333">
              <a:solidFill>
                <a:srgbClr val="000000"/>
              </a:solidFill>
            </a:endParaRPr>
          </a:p>
        </p:txBody>
      </p:sp>
      <p:sp>
        <p:nvSpPr>
          <p:cNvPr id="6191" name="Text Box 47">
            <a:extLst>
              <a:ext uri="{FF2B5EF4-FFF2-40B4-BE49-F238E27FC236}">
                <a16:creationId xmlns:a16="http://schemas.microsoft.com/office/drawing/2014/main" id="{EBCFE9C3-8821-34CF-6EA4-2B9B7C9A1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1" y="2413000"/>
            <a:ext cx="11379729" cy="113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FF"/>
                </a:solidFill>
                <a:latin typeface="Times New Roman" panose="02020603050405020304" pitchFamily="18" charset="0"/>
              </a:rPr>
              <a:t>Khi chia một số tự nhiên cho một số tự nhiên mà còn dư, ta tiếp tục chia như sau:</a:t>
            </a:r>
          </a:p>
        </p:txBody>
      </p:sp>
      <p:sp>
        <p:nvSpPr>
          <p:cNvPr id="6192" name="Text Box 48">
            <a:extLst>
              <a:ext uri="{FF2B5EF4-FFF2-40B4-BE49-F238E27FC236}">
                <a16:creationId xmlns:a16="http://schemas.microsoft.com/office/drawing/2014/main" id="{2AB227FC-CBE7-48EE-24C3-272E0FCB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537480"/>
            <a:ext cx="9550136" cy="6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FF"/>
                </a:solidFill>
                <a:latin typeface="Times New Roman" panose="02020603050405020304" pitchFamily="18" charset="0"/>
              </a:rPr>
              <a:t>    - Viết dấu phẩy vào bên phải số thương.</a:t>
            </a:r>
          </a:p>
        </p:txBody>
      </p:sp>
      <p:sp>
        <p:nvSpPr>
          <p:cNvPr id="6193" name="Text Box 49">
            <a:extLst>
              <a:ext uri="{FF2B5EF4-FFF2-40B4-BE49-F238E27FC236}">
                <a16:creationId xmlns:a16="http://schemas.microsoft.com/office/drawing/2014/main" id="{00DDCDFC-3161-810C-C8A1-EC0E4E0BC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191001"/>
            <a:ext cx="11366500" cy="6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FF"/>
                </a:solidFill>
                <a:latin typeface="Times New Roman" panose="02020603050405020304" pitchFamily="18" charset="0"/>
              </a:rPr>
              <a:t>    - Viết thêm vào bên phải số dư một chữ số 0 rồi chia tiếp.</a:t>
            </a:r>
          </a:p>
        </p:txBody>
      </p:sp>
      <p:sp>
        <p:nvSpPr>
          <p:cNvPr id="6194" name="Text Box 50">
            <a:extLst>
              <a:ext uri="{FF2B5EF4-FFF2-40B4-BE49-F238E27FC236}">
                <a16:creationId xmlns:a16="http://schemas.microsoft.com/office/drawing/2014/main" id="{9A2C50E8-3A38-8D33-BFD3-2491966F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826000"/>
            <a:ext cx="11366500" cy="113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>
                <a:solidFill>
                  <a:srgbClr val="0000FF"/>
                </a:solidFill>
                <a:latin typeface="Times New Roman" panose="02020603050405020304" pitchFamily="18" charset="0"/>
              </a:rPr>
              <a:t>    - Nếu còn dư nữa, ta lại viết thêm vào bên phải số dư mới một chữ số 0 rồi tiếp tục chia.</a:t>
            </a:r>
          </a:p>
        </p:txBody>
      </p:sp>
      <p:sp>
        <p:nvSpPr>
          <p:cNvPr id="6195" name="Text Box 51">
            <a:extLst>
              <a:ext uri="{FF2B5EF4-FFF2-40B4-BE49-F238E27FC236}">
                <a16:creationId xmlns:a16="http://schemas.microsoft.com/office/drawing/2014/main" id="{CA07A205-E5C5-FCEE-9EA2-7041BCF8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10943"/>
            <a:ext cx="1714500" cy="6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71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33" b="1" u="sng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grpSp>
        <p:nvGrpSpPr>
          <p:cNvPr id="8201" name="Group 59">
            <a:extLst>
              <a:ext uri="{FF2B5EF4-FFF2-40B4-BE49-F238E27FC236}">
                <a16:creationId xmlns:a16="http://schemas.microsoft.com/office/drawing/2014/main" id="{FFF99D2D-7B04-CBE8-D85B-958EB23B2CF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8205" name="Picture 4" descr="Picture1">
              <a:extLst>
                <a:ext uri="{FF2B5EF4-FFF2-40B4-BE49-F238E27FC236}">
                  <a16:creationId xmlns:a16="http://schemas.microsoft.com/office/drawing/2014/main" id="{CB457E72-7682-D6E7-48D5-1F89864F5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5" descr="Picture1">
              <a:extLst>
                <a:ext uri="{FF2B5EF4-FFF2-40B4-BE49-F238E27FC236}">
                  <a16:creationId xmlns:a16="http://schemas.microsoft.com/office/drawing/2014/main" id="{0CA656A1-38FD-8F1A-D65D-6641948DC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6" descr="J0124039">
              <a:extLst>
                <a:ext uri="{FF2B5EF4-FFF2-40B4-BE49-F238E27FC236}">
                  <a16:creationId xmlns:a16="http://schemas.microsoft.com/office/drawing/2014/main" id="{03CF6C40-625C-1035-F243-08D884985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7" descr="J0124039">
              <a:extLst>
                <a:ext uri="{FF2B5EF4-FFF2-40B4-BE49-F238E27FC236}">
                  <a16:creationId xmlns:a16="http://schemas.microsoft.com/office/drawing/2014/main" id="{0B22712A-5159-3120-01C0-EC3E3588B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14" descr="EXPLODE">
              <a:extLst>
                <a:ext uri="{FF2B5EF4-FFF2-40B4-BE49-F238E27FC236}">
                  <a16:creationId xmlns:a16="http://schemas.microsoft.com/office/drawing/2014/main" id="{22AF6491-77C8-E2CE-BA0B-B0104B4A63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15" descr="EXPLODE">
              <a:extLst>
                <a:ext uri="{FF2B5EF4-FFF2-40B4-BE49-F238E27FC236}">
                  <a16:creationId xmlns:a16="http://schemas.microsoft.com/office/drawing/2014/main" id="{EC20FC6D-EDDE-B5B9-5334-82BF8A1F19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E1E460E9-7562-3B4B-42F9-DA35C8B7A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2" y="652479"/>
            <a:ext cx="11430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39" indent="-285739" defTabSz="76197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</a:rPr>
              <a:t>* Khi chia một số tự nhiên cho một số tự nhiên mà còn dư ta làm như thế nào?</a:t>
            </a:r>
            <a:endParaRPr lang="en-US" altLang="en-US" sz="3333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6" grpId="0" animBg="1"/>
      <p:bldP spid="6191" grpId="0"/>
      <p:bldP spid="6192" grpId="0"/>
      <p:bldP spid="6193" grpId="0"/>
      <p:bldP spid="6194" grpId="0"/>
      <p:bldP spid="6195" grpId="0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628</Words>
  <Application>Microsoft Office PowerPoint</Application>
  <PresentationFormat>Màn hình rộng</PresentationFormat>
  <Paragraphs>92</Paragraphs>
  <Slides>15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15</vt:i4>
      </vt:variant>
    </vt:vector>
  </HeadingPairs>
  <TitlesOfParts>
    <vt:vector size="33" baseType="lpstr">
      <vt:lpstr>等线</vt:lpstr>
      <vt:lpstr>Arial</vt:lpstr>
      <vt:lpstr>Calibri</vt:lpstr>
      <vt:lpstr>Calibri Light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字魂27号-布丁体</vt:lpstr>
      <vt:lpstr>Office Theme</vt:lpstr>
      <vt:lpstr>11_Office Theme</vt:lpstr>
      <vt:lpstr>Chibi Anime Characters for Pre-K by Slidesgo</vt:lpstr>
      <vt:lpstr>Default Design</vt:lpstr>
      <vt:lpstr>1_Default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164</cp:revision>
  <dcterms:created xsi:type="dcterms:W3CDTF">2023-04-19T08:21:59Z</dcterms:created>
  <dcterms:modified xsi:type="dcterms:W3CDTF">2024-09-28T08:59:35Z</dcterms:modified>
</cp:coreProperties>
</file>