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6" r:id="rId4"/>
  </p:sldMasterIdLst>
  <p:notesMasterIdLst>
    <p:notesMasterId r:id="rId21"/>
  </p:notesMasterIdLst>
  <p:sldIdLst>
    <p:sldId id="1582" r:id="rId5"/>
    <p:sldId id="289" r:id="rId6"/>
    <p:sldId id="1575" r:id="rId7"/>
    <p:sldId id="387" r:id="rId8"/>
    <p:sldId id="1593" r:id="rId9"/>
    <p:sldId id="1624" r:id="rId10"/>
    <p:sldId id="1625" r:id="rId11"/>
    <p:sldId id="1626" r:id="rId12"/>
    <p:sldId id="1627" r:id="rId13"/>
    <p:sldId id="1600" r:id="rId14"/>
    <p:sldId id="1621" r:id="rId15"/>
    <p:sldId id="1622" r:id="rId16"/>
    <p:sldId id="1585" r:id="rId17"/>
    <p:sldId id="1619" r:id="rId18"/>
    <p:sldId id="332" r:id="rId19"/>
    <p:sldId id="15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289"/>
            <p14:sldId id="1575"/>
            <p14:sldId id="387"/>
            <p14:sldId id="1593"/>
            <p14:sldId id="1624"/>
            <p14:sldId id="1625"/>
            <p14:sldId id="1626"/>
            <p14:sldId id="1627"/>
            <p14:sldId id="1600"/>
            <p14:sldId id="1621"/>
            <p14:sldId id="1622"/>
            <p14:sldId id="1585"/>
            <p14:sldId id="1619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9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0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Thiết kế Hân DI – Zalo 0948607584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1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Thiết kế Hân DI – Zalo 0948607584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22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589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866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40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6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2A472-17C8-4937-BB98-40AC50B8DB8E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FD82C-6BFE-42CA-9C03-DDDBBA1F4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80947-142B-4C86-A8BF-F476D467B27D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2145-AB64-4411-9802-21F78AC40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4FD7F-0BD0-42F1-A144-F50F311CEDE4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2E771-3C31-4B6C-82FA-7BBBE8AF3E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7ACFA-51DD-4265-9A5E-96E54FC0E132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A9FA5-276F-49B3-9957-545786484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561B6-677C-4783-84E8-EF0B95A8123E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43D8-0E87-4FFC-87E1-0415AC4D37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661256-7815-4E06-B7F4-4F7702ABDCAF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E299A-548B-4998-8787-0E70CAC9D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FF218-F812-4824-9435-E99D1B4D4A2E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A73D8-FAAD-408F-8359-F8811C86D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DE22E-AF19-494D-9A0B-8A8E3F9A7C25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F1C02-1461-49A8-AF33-C272DE09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7AE8A-B12D-4FB8-B3F3-F8BC8E0150E6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4FB7B-E263-4D08-91B7-0899F2413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B5C9D-5DA2-4EE3-92B4-989FD977D737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A6D3-5A6B-4214-B2AE-E4FBB7D47B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1857E-597B-4DA6-B291-F90E53D1B4DD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03764-84F6-4D11-A989-853C3463C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6E7FCC5-33FA-4E51-8D3D-D05A6558C61E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Giáo viên thiết kế và thực hiện: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0467728-832C-4759-AAE8-4E30E3E67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28/9/2024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1160765-39E4-424B-A4B4-D7D6F8AAAB9E}" type="datetime9">
              <a:rPr lang="vi-VN" smtClean="0"/>
              <a:t>28-09-2024 17:53:38</a:t>
            </a:fld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Giáo viên thiết kế và thực hiện: Quan Văn Thắng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D351BF-E772-4EC2-B30F-18B9F2CAE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30" r:id="rId3"/>
    <p:sldLayoutId id="2147483731" r:id="rId4"/>
    <p:sldLayoutId id="2147483738" r:id="rId5"/>
    <p:sldLayoutId id="2147483739" r:id="rId6"/>
    <p:sldLayoutId id="2147483740" r:id="rId7"/>
    <p:sldLayoutId id="2147483745" r:id="rId8"/>
    <p:sldLayoutId id="2147483746" r:id="rId9"/>
    <p:sldLayoutId id="2147483747" r:id="rId10"/>
    <p:sldLayoutId id="2147483748" r:id="rId11"/>
    <p:sldLayoutId id="21474837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736" y="-124263"/>
            <a:ext cx="12192000" cy="685714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7023A7F-E97D-64AA-301E-606C0650D2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445"/>
          <a:stretch/>
        </p:blipFill>
        <p:spPr>
          <a:xfrm>
            <a:off x="1007918" y="633846"/>
            <a:ext cx="10016837" cy="224443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F69760-D860-9581-3A51-09188A21C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10"/>
          <a:stretch/>
        </p:blipFill>
        <p:spPr bwMode="auto">
          <a:xfrm>
            <a:off x="1413164" y="2989118"/>
            <a:ext cx="2919845" cy="268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8B6F0B5-E745-CBDF-2EA8-378AEC40E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r="35654"/>
          <a:stretch/>
        </p:blipFill>
        <p:spPr bwMode="auto">
          <a:xfrm>
            <a:off x="5257802" y="2933699"/>
            <a:ext cx="2618508" cy="29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5A054-7F35-4B57-A270-5D484AEAC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0"/>
          <a:stretch/>
        </p:blipFill>
        <p:spPr bwMode="auto">
          <a:xfrm>
            <a:off x="8395855" y="2989118"/>
            <a:ext cx="2628900" cy="27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75E2B8D7-0098-5034-FE02-8E01B160E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73" y="723522"/>
            <a:ext cx="9954491" cy="214436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03CEBD65-EB19-B9F7-55A8-DB7C177D7751}"/>
              </a:ext>
            </a:extLst>
          </p:cNvPr>
          <p:cNvSpPr/>
          <p:nvPr/>
        </p:nvSpPr>
        <p:spPr>
          <a:xfrm>
            <a:off x="855140" y="3231573"/>
            <a:ext cx="3584863" cy="15170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cm : 3,4 </a:t>
            </a:r>
          </a:p>
          <a:p>
            <a:r>
              <a:rPr 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cm</a:t>
            </a:r>
            <a:endParaRPr lang="vi-V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7BFA3883-C445-76F5-8B9E-07B4749AC68C}"/>
              </a:ext>
            </a:extLst>
          </p:cNvPr>
          <p:cNvSpPr/>
          <p:nvPr/>
        </p:nvSpPr>
        <p:spPr>
          <a:xfrm>
            <a:off x="4588561" y="3231573"/>
            <a:ext cx="3397178" cy="15170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 kg : 4,8 </a:t>
            </a:r>
          </a:p>
          <a:p>
            <a:r>
              <a:rPr 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0,625 kg</a:t>
            </a:r>
            <a:endParaRPr lang="vi-V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078CAC9C-9FA2-023A-F2C5-18BC0E686ABF}"/>
              </a:ext>
            </a:extLst>
          </p:cNvPr>
          <p:cNvSpPr/>
          <p:nvPr/>
        </p:nvSpPr>
        <p:spPr>
          <a:xfrm>
            <a:off x="8282855" y="3293917"/>
            <a:ext cx="3323792" cy="15170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54 l : 0,45 </a:t>
            </a:r>
          </a:p>
          <a:p>
            <a:r>
              <a:rPr 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120 l</a:t>
            </a:r>
            <a:endParaRPr lang="vi-V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871365-D280-BFF3-1B9E-13587FE7C893}"/>
              </a:ext>
            </a:extLst>
          </p:cNvPr>
          <p:cNvSpPr/>
          <p:nvPr/>
        </p:nvSpPr>
        <p:spPr>
          <a:xfrm>
            <a:off x="1020041" y="666215"/>
            <a:ext cx="10151918" cy="23279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thanh thép dài 2,4 m cân nặng 18 kg. Hỏi đoạn thép cùng loại dài 1 m cân nặng bao nhiêu ki-lô-gam?</a:t>
            </a:r>
            <a:endParaRPr kumimoji="0" lang="vi-VN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27D22EF-031E-B685-6A10-B82E651644AF}"/>
              </a:ext>
            </a:extLst>
          </p:cNvPr>
          <p:cNvSpPr/>
          <p:nvPr/>
        </p:nvSpPr>
        <p:spPr>
          <a:xfrm>
            <a:off x="1961966" y="3049195"/>
            <a:ext cx="8487052" cy="3112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thép cùng loại dài 1 m cân nặng số ki-lô-gam là:</a:t>
            </a:r>
          </a:p>
          <a:p>
            <a:pPr algn="ctr"/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18 : 2,4 = 7,5 (kg)</a:t>
            </a:r>
          </a:p>
          <a:p>
            <a:pPr algn="ctr"/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7,5 kg.</a:t>
            </a:r>
          </a:p>
        </p:txBody>
      </p:sp>
    </p:spTree>
    <p:extLst>
      <p:ext uri="{BB962C8B-B14F-4D97-AF65-F5344CB8AC3E}">
        <p14:creationId xmlns:p14="http://schemas.microsoft.com/office/powerpoint/2010/main" val="38665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3675509" y="2738025"/>
            <a:ext cx="7945755" cy="133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Nhắc lại quy tắc </a:t>
            </a:r>
            <a:r>
              <a:rPr lang="en-US" sz="2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</a:t>
            </a:r>
            <a:r>
              <a:rPr lang="en-US" altLang="zh-CN" sz="2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hia số </a:t>
            </a:r>
            <a:r>
              <a:rPr lang="en-US" altLang="zh-CN" sz="2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tự nhiên cho số thập phân</a:t>
            </a:r>
            <a:endParaRPr kumimoji="0" lang="zh-CN" altLang="en-US" sz="2800" b="0" i="0" u="none" strike="noStrike" kern="800" cap="none" spc="0" normalizeH="0" baseline="0" noProof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endParaRPr kumimoji="0" lang="zh-CN" altLang="en-US" sz="2800" b="0" i="0" u="none" strike="noStrike" kern="800" cap="none" spc="0" normalizeH="0" baseline="0" noProof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637179" y="1071449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482211" y="2485174"/>
            <a:ext cx="1836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A. 54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494364" y="3168534"/>
            <a:ext cx="1836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B. 0,54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455990" y="3851894"/>
            <a:ext cx="1836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C. 540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455990" y="4564798"/>
            <a:ext cx="2339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D. 0,054</a:t>
            </a:r>
          </a:p>
        </p:txBody>
      </p:sp>
      <p:sp>
        <p:nvSpPr>
          <p:cNvPr id="249865" name="Oval 9"/>
          <p:cNvSpPr>
            <a:spLocks noChangeArrowheads="1"/>
          </p:cNvSpPr>
          <p:nvPr/>
        </p:nvSpPr>
        <p:spPr bwMode="auto">
          <a:xfrm>
            <a:off x="494364" y="2635084"/>
            <a:ext cx="576262" cy="57626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-942463" y="369774"/>
            <a:ext cx="6300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9870" name="Text Box 14"/>
          <p:cNvSpPr txBox="1">
            <a:spLocks noChangeArrowheads="1"/>
          </p:cNvSpPr>
          <p:nvPr/>
        </p:nvSpPr>
        <p:spPr bwMode="auto">
          <a:xfrm>
            <a:off x="91872" y="1883047"/>
            <a:ext cx="4176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5,4 x 10 = …</a:t>
            </a:r>
          </a:p>
        </p:txBody>
      </p:sp>
      <p:sp>
        <p:nvSpPr>
          <p:cNvPr id="249871" name="Text Box 15"/>
          <p:cNvSpPr txBox="1">
            <a:spLocks noChangeArrowheads="1"/>
          </p:cNvSpPr>
          <p:nvPr/>
        </p:nvSpPr>
        <p:spPr bwMode="auto">
          <a:xfrm>
            <a:off x="5929904" y="2212860"/>
            <a:ext cx="4608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25,4 x 100 = ...?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9872" name="Text Box 16"/>
          <p:cNvSpPr txBox="1">
            <a:spLocks noChangeArrowheads="1"/>
          </p:cNvSpPr>
          <p:nvPr/>
        </p:nvSpPr>
        <p:spPr bwMode="auto">
          <a:xfrm>
            <a:off x="7442791" y="2644659"/>
            <a:ext cx="1836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A. 254</a:t>
            </a:r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auto">
          <a:xfrm>
            <a:off x="7406280" y="3257434"/>
            <a:ext cx="1836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B. 2,54</a:t>
            </a:r>
          </a:p>
        </p:txBody>
      </p:sp>
      <p:sp>
        <p:nvSpPr>
          <p:cNvPr id="249874" name="Text Box 18"/>
          <p:cNvSpPr txBox="1">
            <a:spLocks noChangeArrowheads="1"/>
          </p:cNvSpPr>
          <p:nvPr/>
        </p:nvSpPr>
        <p:spPr bwMode="auto">
          <a:xfrm>
            <a:off x="7442792" y="3905134"/>
            <a:ext cx="2195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C. 2540</a:t>
            </a:r>
          </a:p>
        </p:txBody>
      </p:sp>
      <p:sp>
        <p:nvSpPr>
          <p:cNvPr id="249875" name="Text Box 19"/>
          <p:cNvSpPr txBox="1">
            <a:spLocks noChangeArrowheads="1"/>
          </p:cNvSpPr>
          <p:nvPr/>
        </p:nvSpPr>
        <p:spPr bwMode="auto">
          <a:xfrm>
            <a:off x="7479305" y="4589346"/>
            <a:ext cx="2339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D. 0,254</a:t>
            </a:r>
          </a:p>
        </p:txBody>
      </p:sp>
      <p:sp>
        <p:nvSpPr>
          <p:cNvPr id="249876" name="Oval 20"/>
          <p:cNvSpPr>
            <a:spLocks noChangeArrowheads="1"/>
          </p:cNvSpPr>
          <p:nvPr/>
        </p:nvSpPr>
        <p:spPr bwMode="auto">
          <a:xfrm>
            <a:off x="7479304" y="4013084"/>
            <a:ext cx="576262" cy="57626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877" name="Text Box 21"/>
          <p:cNvSpPr txBox="1">
            <a:spLocks noChangeArrowheads="1"/>
          </p:cNvSpPr>
          <p:nvPr/>
        </p:nvSpPr>
        <p:spPr bwMode="auto">
          <a:xfrm>
            <a:off x="439549" y="5317593"/>
            <a:ext cx="10729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10; 100; 1000… ta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49878" name="Picture 22" descr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979" y="3545092"/>
            <a:ext cx="1801026" cy="126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80" name="Picture 24" descr="câu hỏ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0" y="5218614"/>
            <a:ext cx="419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98667" y="495185"/>
            <a:ext cx="1774825" cy="1371600"/>
            <a:chOff x="4450" y="0"/>
            <a:chExt cx="1118" cy="1104"/>
          </a:xfrm>
        </p:grpSpPr>
        <p:pic>
          <p:nvPicPr>
            <p:cNvPr id="5171" name="Picture 4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2" name="AutoShape 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962154" y="499948"/>
            <a:ext cx="1774825" cy="1371600"/>
            <a:chOff x="4450" y="0"/>
            <a:chExt cx="1118" cy="1104"/>
          </a:xfrm>
        </p:grpSpPr>
        <p:pic>
          <p:nvPicPr>
            <p:cNvPr id="5169" name="Picture 7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0" name="AutoShape 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962154" y="499948"/>
            <a:ext cx="1774825" cy="1371600"/>
            <a:chOff x="4450" y="0"/>
            <a:chExt cx="1118" cy="1104"/>
          </a:xfrm>
        </p:grpSpPr>
        <p:pic>
          <p:nvPicPr>
            <p:cNvPr id="5167" name="Picture 10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8" name="AutoShape 1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998667" y="503123"/>
            <a:ext cx="1774825" cy="1371600"/>
            <a:chOff x="4450" y="0"/>
            <a:chExt cx="1118" cy="1104"/>
          </a:xfrm>
        </p:grpSpPr>
        <p:pic>
          <p:nvPicPr>
            <p:cNvPr id="5165" name="Picture 13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6" name="AutoShape 1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9998667" y="499948"/>
            <a:ext cx="1774825" cy="1371600"/>
            <a:chOff x="4450" y="0"/>
            <a:chExt cx="1118" cy="1104"/>
          </a:xfrm>
        </p:grpSpPr>
        <p:pic>
          <p:nvPicPr>
            <p:cNvPr id="5163" name="Picture 16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4" name="AutoShape 1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9962154" y="495185"/>
            <a:ext cx="1774825" cy="1371600"/>
            <a:chOff x="4450" y="0"/>
            <a:chExt cx="1118" cy="1104"/>
          </a:xfrm>
        </p:grpSpPr>
        <p:pic>
          <p:nvPicPr>
            <p:cNvPr id="5161" name="Picture 16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2" name="AutoShape 1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9962154" y="495185"/>
            <a:ext cx="1774825" cy="1371600"/>
            <a:chOff x="4450" y="0"/>
            <a:chExt cx="1118" cy="1104"/>
          </a:xfrm>
        </p:grpSpPr>
        <p:pic>
          <p:nvPicPr>
            <p:cNvPr id="5159" name="Picture 13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0" name="AutoShape 1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962154" y="495185"/>
            <a:ext cx="1774825" cy="1371600"/>
            <a:chOff x="4450" y="0"/>
            <a:chExt cx="1118" cy="1104"/>
          </a:xfrm>
        </p:grpSpPr>
        <p:pic>
          <p:nvPicPr>
            <p:cNvPr id="5157" name="Picture 10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8" name="AutoShape 1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9962154" y="503123"/>
            <a:ext cx="1774825" cy="1371600"/>
            <a:chOff x="4450" y="0"/>
            <a:chExt cx="1118" cy="1104"/>
          </a:xfrm>
        </p:grpSpPr>
        <p:pic>
          <p:nvPicPr>
            <p:cNvPr id="5155" name="Picture 7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AutoShape 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9964859" y="536386"/>
            <a:ext cx="1774825" cy="1371600"/>
            <a:chOff x="4450" y="0"/>
            <a:chExt cx="1118" cy="1104"/>
          </a:xfrm>
        </p:grpSpPr>
        <p:pic>
          <p:nvPicPr>
            <p:cNvPr id="5153" name="Picture 4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4" name="AutoShape 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01s </a:t>
              </a:r>
            </a:p>
          </p:txBody>
        </p:sp>
      </p:grpSp>
      <p:sp>
        <p:nvSpPr>
          <p:cNvPr id="81938" name="AutoShape 18"/>
          <p:cNvSpPr>
            <a:spLocks noChangeArrowheads="1"/>
          </p:cNvSpPr>
          <p:nvPr/>
        </p:nvSpPr>
        <p:spPr bwMode="auto">
          <a:xfrm>
            <a:off x="8280991" y="899998"/>
            <a:ext cx="1549400" cy="755650"/>
          </a:xfrm>
          <a:prstGeom prst="cloudCallout">
            <a:avLst>
              <a:gd name="adj1" fmla="val 50514"/>
              <a:gd name="adj2" fmla="val 20167"/>
            </a:avLst>
          </a:prstGeom>
          <a:solidFill>
            <a:srgbClr val="339966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giây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8246630" y="899998"/>
            <a:ext cx="1657350" cy="792162"/>
          </a:xfrm>
          <a:prstGeom prst="cloudCallout">
            <a:avLst>
              <a:gd name="adj1" fmla="val 46167"/>
              <a:gd name="adj2" fmla="val 16935"/>
            </a:avLst>
          </a:prstGeom>
          <a:solidFill>
            <a:srgbClr val="339966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giây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126070" y="5859774"/>
            <a:ext cx="11925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10; 100; 1000… ta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hai,ba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,…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40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9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500"/>
                                        <p:tgtEl>
                                          <p:spTgt spid="24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/>
      <p:bldP spid="249861" grpId="0"/>
      <p:bldP spid="249862" grpId="0"/>
      <p:bldP spid="249863" grpId="0"/>
      <p:bldP spid="249865" grpId="0" animBg="1"/>
      <p:bldP spid="249866" grpId="0"/>
      <p:bldP spid="249870" grpId="0"/>
      <p:bldP spid="249871" grpId="0"/>
      <p:bldP spid="249872" grpId="0"/>
      <p:bldP spid="249873" grpId="0"/>
      <p:bldP spid="249874" grpId="0"/>
      <p:bldP spid="249875" grpId="0"/>
      <p:bldP spid="249876" grpId="0" animBg="1"/>
      <p:bldP spid="249877" grpId="0"/>
      <p:bldP spid="81938" grpId="0" animBg="1"/>
      <p:bldP spid="81938" grpId="1" animBg="1"/>
      <p:bldP spid="7" grpId="0" animBg="1"/>
      <p:bldP spid="7" grpId="1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134863" y="1808170"/>
            <a:ext cx="9611833" cy="178676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5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7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Chia số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tự nhiên cho số thập phân</a:t>
            </a:r>
            <a:endParaRPr kumimoji="0" lang="zh-CN" altLang="en-US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…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cách chia số tự nhiên cho số thập phân.</a:t>
            </a:r>
            <a:endParaRPr lang="vi-V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được các bước chia.</a:t>
            </a:r>
            <a:endParaRPr lang="vi-V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Vận dụng được vào các bài toán thực tế.</a:t>
            </a:r>
            <a:endParaRPr lang="vi-V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7D12099-DA95-3443-6BA1-63CF2A4E9F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205" r="18597"/>
          <a:stretch/>
        </p:blipFill>
        <p:spPr>
          <a:xfrm>
            <a:off x="4969634" y="641256"/>
            <a:ext cx="6442364" cy="357004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C55D5CAA-F44C-DB37-CC38-DAE9C11907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5480"/>
          <a:stretch/>
        </p:blipFill>
        <p:spPr>
          <a:xfrm>
            <a:off x="1239981" y="641256"/>
            <a:ext cx="3539837" cy="3273136"/>
          </a:xfrm>
          <a:prstGeom prst="rect">
            <a:avLst/>
          </a:prstGeom>
        </p:spPr>
      </p:pic>
      <p:sp>
        <p:nvSpPr>
          <p:cNvPr id="7" name="Text Box 25">
            <a:extLst>
              <a:ext uri="{FF2B5EF4-FFF2-40B4-BE49-F238E27FC236}">
                <a16:creationId xmlns:a16="http://schemas.microsoft.com/office/drawing/2014/main" id="{EEA2767A-6667-80D5-8927-ED2598C4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063" y="40260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chia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:  3 : 1,2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= ? (m)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FA069FE1-527D-B5B9-08D2-FB7B84C21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937" y="4739868"/>
            <a:ext cx="937469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:  3 : 1,2 =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(3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x 10)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: (1,2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10) = 30: 12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50BCA4AE-8DC1-9626-E4EC-D9C60926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445" y="5453699"/>
            <a:ext cx="623652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Vậy 3 : 1,2  =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30 : 12 = 2,5 </a:t>
            </a:r>
          </a:p>
        </p:txBody>
      </p:sp>
    </p:spTree>
    <p:extLst>
      <p:ext uri="{BB962C8B-B14F-4D97-AF65-F5344CB8AC3E}">
        <p14:creationId xmlns:p14="http://schemas.microsoft.com/office/powerpoint/2010/main" val="26510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4CD28D2A-D72A-BAF6-FA63-76CFDDFF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789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1DBA231-974A-43A0-9B43-4FA9D5187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2420938"/>
            <a:ext cx="57626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66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4400">
                <a:latin typeface="Times New Roman" panose="02020603050405020304" pitchFamily="18" charset="0"/>
              </a:rPr>
              <a:t>     </a:t>
            </a:r>
            <a:r>
              <a:rPr lang="en-US" altLang="en-US" sz="4400" b="1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8B3AC9F-C774-AC30-0F24-161BA24207AC}"/>
              </a:ext>
            </a:extLst>
          </p:cNvPr>
          <p:cNvGrpSpPr>
            <a:grpSpLocks/>
          </p:cNvGrpSpPr>
          <p:nvPr/>
        </p:nvGrpSpPr>
        <p:grpSpPr bwMode="auto">
          <a:xfrm>
            <a:off x="3540126" y="2565401"/>
            <a:ext cx="1116013" cy="1547813"/>
            <a:chOff x="1701" y="1026"/>
            <a:chExt cx="703" cy="975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0F2B6D95-193B-696A-1F03-2BA7599B8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026"/>
              <a:ext cx="0" cy="9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7739023D-E1F0-A1C1-3A4F-BE83A7A50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425"/>
              <a:ext cx="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9">
            <a:extLst>
              <a:ext uri="{FF2B5EF4-FFF2-40B4-BE49-F238E27FC236}">
                <a16:creationId xmlns:a16="http://schemas.microsoft.com/office/drawing/2014/main" id="{E73CC9F1-43A0-8700-474A-13EC2ECC2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2349500"/>
            <a:ext cx="1152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6600FF"/>
                </a:solidFill>
                <a:latin typeface="Times New Roman" panose="02020603050405020304" pitchFamily="18" charset="0"/>
              </a:rPr>
              <a:t>1,2</a:t>
            </a:r>
            <a:r>
              <a:rPr lang="en-US" altLang="en-US" sz="4400">
                <a:latin typeface="Times New Roman" panose="02020603050405020304" pitchFamily="18" charset="0"/>
              </a:rPr>
              <a:t>     </a:t>
            </a:r>
            <a:r>
              <a:rPr lang="en-US" altLang="en-US" sz="44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A54E4D82-7C08-0326-A458-E4A0D4029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91" y="4380207"/>
            <a:ext cx="6504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Phần thập phân của 1,2 (số chia) có một chữ số.</a:t>
            </a:r>
          </a:p>
        </p:txBody>
      </p:sp>
      <p:pic>
        <p:nvPicPr>
          <p:cNvPr id="15" name="Picture 11" descr="AG00111_">
            <a:extLst>
              <a:ext uri="{FF2B5EF4-FFF2-40B4-BE49-F238E27FC236}">
                <a16:creationId xmlns:a16="http://schemas.microsoft.com/office/drawing/2014/main" id="{D3F9E0CD-5B32-7ED9-355B-73BEC877B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4445">
            <a:off x="4609620" y="2390800"/>
            <a:ext cx="7572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9FE1170D-8FE9-AAEB-51B2-662778909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10" y="4789833"/>
            <a:ext cx="62834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Viết thêm một chữ số 0 vào bên phải 3 ( số bị chia được 30, bỏ dấu phẩy ở 1,2 được 12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34BF5B41-99E0-0D7E-3EB2-132EE186C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2420938"/>
            <a:ext cx="720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0B5D4F40-94D9-9DA4-329D-D21A0C871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3363" y="2816226"/>
            <a:ext cx="323850" cy="1873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CDFF3C74-459F-A6FA-39B2-92F26640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802" y="5664566"/>
            <a:ext cx="738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Thực hiện phép chia như chia hai số tự nhiên. 30 : 12 </a:t>
            </a:r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E84E5AFF-CC5D-9DC2-8AA7-6C0D5734AFB3}"/>
              </a:ext>
            </a:extLst>
          </p:cNvPr>
          <p:cNvSpPr>
            <a:spLocks/>
          </p:cNvSpPr>
          <p:nvPr/>
        </p:nvSpPr>
        <p:spPr bwMode="auto">
          <a:xfrm>
            <a:off x="2640013" y="2492376"/>
            <a:ext cx="539750" cy="125413"/>
          </a:xfrm>
          <a:custGeom>
            <a:avLst/>
            <a:gdLst>
              <a:gd name="T0" fmla="*/ 2147483647 w 340"/>
              <a:gd name="T1" fmla="*/ 2147483647 h 79"/>
              <a:gd name="T2" fmla="*/ 2147483647 w 340"/>
              <a:gd name="T3" fmla="*/ 2147483647 h 79"/>
              <a:gd name="T4" fmla="*/ 0 w 340"/>
              <a:gd name="T5" fmla="*/ 2147483647 h 79"/>
              <a:gd name="T6" fmla="*/ 0 60000 65536"/>
              <a:gd name="T7" fmla="*/ 0 60000 65536"/>
              <a:gd name="T8" fmla="*/ 0 60000 65536"/>
              <a:gd name="T9" fmla="*/ 0 w 340"/>
              <a:gd name="T10" fmla="*/ 0 h 79"/>
              <a:gd name="T11" fmla="*/ 340 w 340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" h="79">
                <a:moveTo>
                  <a:pt x="340" y="79"/>
                </a:moveTo>
                <a:cubicBezTo>
                  <a:pt x="278" y="50"/>
                  <a:pt x="216" y="22"/>
                  <a:pt x="159" y="11"/>
                </a:cubicBezTo>
                <a:cubicBezTo>
                  <a:pt x="102" y="0"/>
                  <a:pt x="26" y="11"/>
                  <a:pt x="0" y="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11" descr="AG00111_">
            <a:extLst>
              <a:ext uri="{FF2B5EF4-FFF2-40B4-BE49-F238E27FC236}">
                <a16:creationId xmlns:a16="http://schemas.microsoft.com/office/drawing/2014/main" id="{F3A1D38E-0980-4840-6181-31A304EA7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23064">
            <a:off x="3997474" y="2091241"/>
            <a:ext cx="7572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8">
            <a:extLst>
              <a:ext uri="{FF2B5EF4-FFF2-40B4-BE49-F238E27FC236}">
                <a16:creationId xmlns:a16="http://schemas.microsoft.com/office/drawing/2014/main" id="{C4097532-989B-7C37-0600-5F224FAAE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1" y="3249613"/>
            <a:ext cx="734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6600FF"/>
                </a:solidFill>
                <a:latin typeface="Times New Roman" panose="02020603050405020304" pitchFamily="18" charset="0"/>
              </a:rPr>
              <a:t>2,5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67651F8C-C75A-941A-A09B-8A6297219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21" y="2946390"/>
            <a:ext cx="9239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6600FF"/>
                </a:solidFill>
                <a:latin typeface="Times New Roman" panose="02020603050405020304" pitchFamily="18" charset="0"/>
              </a:rPr>
              <a:t>60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66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F082157F-DA5B-3F3C-EAAE-2B32A133A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821" y="3182029"/>
            <a:ext cx="104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6600FF"/>
                </a:solidFill>
                <a:latin typeface="Times New Roman" panose="02020603050405020304" pitchFamily="18" charset="0"/>
              </a:rPr>
              <a:t>(m)</a:t>
            </a:r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A406036D-3970-177B-C24E-E26DD5BB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69" y="2805759"/>
            <a:ext cx="459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3  : 1,2 = 2,5 (m)</a:t>
            </a:r>
          </a:p>
        </p:txBody>
      </p:sp>
      <p:sp>
        <p:nvSpPr>
          <p:cNvPr id="27" name="AutoShape 34">
            <a:extLst>
              <a:ext uri="{FF2B5EF4-FFF2-40B4-BE49-F238E27FC236}">
                <a16:creationId xmlns:a16="http://schemas.microsoft.com/office/drawing/2014/main" id="{65BE2211-69FA-2680-05E4-1DCA1E2D32D4}"/>
              </a:ext>
            </a:extLst>
          </p:cNvPr>
          <p:cNvSpPr>
            <a:spLocks/>
          </p:cNvSpPr>
          <p:nvPr/>
        </p:nvSpPr>
        <p:spPr bwMode="auto">
          <a:xfrm>
            <a:off x="7145603" y="4512182"/>
            <a:ext cx="107950" cy="935037"/>
          </a:xfrm>
          <a:prstGeom prst="rightBrace">
            <a:avLst>
              <a:gd name="adj1" fmla="val 72181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09803DB1-6689-E442-01EF-7734068C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197" y="4512182"/>
            <a:ext cx="43570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Đây</a:t>
            </a: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chính</a:t>
            </a: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err="1">
                <a:solidFill>
                  <a:srgbClr val="FF00FF"/>
                </a:solidFill>
                <a:latin typeface="Arial" panose="020B0604020202020204" pitchFamily="34" charset="0"/>
              </a:rPr>
              <a:t>phép</a:t>
            </a:r>
            <a:r>
              <a:rPr lang="en-US" altLang="en-US" sz="2000" b="1">
                <a:solidFill>
                  <a:srgbClr val="FF00FF"/>
                </a:solidFill>
                <a:latin typeface="Arial" panose="020B0604020202020204" pitchFamily="34" charset="0"/>
              </a:rPr>
              <a:t> nhân 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FF"/>
                </a:solidFill>
                <a:latin typeface="Arial" panose="020B0604020202020204" pitchFamily="34" charset="0"/>
              </a:rPr>
              <a:t>cả </a:t>
            </a:r>
            <a:r>
              <a:rPr lang="en-US" altLang="en-US" sz="2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 chia </a:t>
            </a:r>
            <a:r>
              <a:rPr lang="en-US" altLang="en-US" sz="2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 chia </a:t>
            </a:r>
            <a:r>
              <a:rPr lang="en-US" altLang="en-US" sz="2000" b="1" dirty="0" err="1">
                <a:solidFill>
                  <a:srgbClr val="FF00FF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 10).</a:t>
            </a:r>
          </a:p>
        </p:txBody>
      </p:sp>
    </p:spTree>
    <p:extLst>
      <p:ext uri="{BB962C8B-B14F-4D97-AF65-F5344CB8AC3E}">
        <p14:creationId xmlns:p14="http://schemas.microsoft.com/office/powerpoint/2010/main" val="32951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6" grpId="0"/>
      <p:bldP spid="17" grpId="0"/>
      <p:bldP spid="20" grpId="0"/>
      <p:bldP spid="23" grpId="0"/>
      <p:bldP spid="24" grpId="0"/>
      <p:bldP spid="25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340A8B2-D80E-B1F2-2938-0CBC6BDD2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615" y="959545"/>
            <a:ext cx="465238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Ví dụ :</a:t>
            </a:r>
            <a:r>
              <a:rPr lang="en-US" altLang="en-US" sz="3200">
                <a:latin typeface="Times New Roman" panose="02020603050405020304" pitchFamily="18" charset="0"/>
              </a:rPr>
              <a:t>         </a:t>
            </a:r>
            <a:r>
              <a:rPr lang="en-US" altLang="en-US" sz="3200" b="1">
                <a:latin typeface="Times New Roman" panose="02020603050405020304" pitchFamily="18" charset="0"/>
              </a:rPr>
              <a:t>16 : 0,25</a:t>
            </a:r>
            <a:endParaRPr lang="en-US" altLang="en-US" sz="3200" b="1" baseline="300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8F82F44-E432-6167-AFCD-186DF65AF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024063"/>
            <a:ext cx="86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6600FF"/>
                </a:solidFill>
                <a:latin typeface="Times New Roman" panose="02020603050405020304" pitchFamily="18" charset="0"/>
              </a:rPr>
              <a:t>16</a:t>
            </a:r>
            <a:r>
              <a:rPr lang="en-US" altLang="en-US" sz="4400">
                <a:latin typeface="Times New Roman" panose="02020603050405020304" pitchFamily="18" charset="0"/>
              </a:rPr>
              <a:t>     </a:t>
            </a:r>
            <a:r>
              <a:rPr lang="en-US" altLang="en-US" sz="4400" b="1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E71C2E47-A5D8-4787-4810-07A168C6E949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2060576"/>
            <a:ext cx="1116012" cy="1547813"/>
            <a:chOff x="1701" y="1026"/>
            <a:chExt cx="703" cy="975"/>
          </a:xfrm>
        </p:grpSpPr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2D90A8A7-A532-4972-E42E-0AE573C47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026"/>
              <a:ext cx="0" cy="9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4A121AE7-F8D9-4BF4-268C-EAAF87C8B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425"/>
              <a:ext cx="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10">
            <a:extLst>
              <a:ext uri="{FF2B5EF4-FFF2-40B4-BE49-F238E27FC236}">
                <a16:creationId xmlns:a16="http://schemas.microsoft.com/office/drawing/2014/main" id="{6A52ED83-945A-9480-87FC-CE9986AAF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952625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6600FF"/>
                </a:solidFill>
                <a:latin typeface="Times New Roman" panose="02020603050405020304" pitchFamily="18" charset="0"/>
              </a:rPr>
              <a:t>0,25</a:t>
            </a:r>
            <a:r>
              <a:rPr lang="en-US" altLang="en-US" sz="4400">
                <a:latin typeface="Times New Roman" panose="02020603050405020304" pitchFamily="18" charset="0"/>
              </a:rPr>
              <a:t>     </a:t>
            </a:r>
            <a:r>
              <a:rPr lang="en-US" altLang="en-US" sz="4400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1" descr="AG00111_">
            <a:extLst>
              <a:ext uri="{FF2B5EF4-FFF2-40B4-BE49-F238E27FC236}">
                <a16:creationId xmlns:a16="http://schemas.microsoft.com/office/drawing/2014/main" id="{6C917A41-0362-69FF-2022-50F4CF084F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8403">
            <a:off x="4083845" y="1877220"/>
            <a:ext cx="8747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E20FE85E-A4AE-0B95-F277-390F93F61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989138"/>
            <a:ext cx="950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9F26810-582E-A49B-FF9D-4C3876A09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877" y="3682265"/>
            <a:ext cx="61664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Phần thập phân của 0,25 (số chia) có 2 chữ số.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58E2B7BE-E223-94AF-EB07-99AA7FF3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2" y="4115378"/>
            <a:ext cx="5148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Viết thêm 2 chữ số 0 vào bên phải của 16 được 1600; bỏ dấu phẩy ở 0,25 được 25</a:t>
            </a:r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7F22E67B-B8C6-93C1-2818-BCDD0DC0C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2420939"/>
            <a:ext cx="323850" cy="1873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11" descr="AG00111_">
            <a:extLst>
              <a:ext uri="{FF2B5EF4-FFF2-40B4-BE49-F238E27FC236}">
                <a16:creationId xmlns:a16="http://schemas.microsoft.com/office/drawing/2014/main" id="{36BE16C6-A129-A770-FBE5-0B69A190A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0222">
            <a:off x="3683001" y="1990726"/>
            <a:ext cx="757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5">
            <a:extLst>
              <a:ext uri="{FF2B5EF4-FFF2-40B4-BE49-F238E27FC236}">
                <a16:creationId xmlns:a16="http://schemas.microsoft.com/office/drawing/2014/main" id="{1AE71373-73B7-62C4-467D-8D727102A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48288"/>
            <a:ext cx="51123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Thực hiện phép chia 1 600 : 25</a:t>
            </a:r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701E7583-0007-70C9-ABA3-1DF91529D2A5}"/>
              </a:ext>
            </a:extLst>
          </p:cNvPr>
          <p:cNvSpPr>
            <a:spLocks/>
          </p:cNvSpPr>
          <p:nvPr/>
        </p:nvSpPr>
        <p:spPr bwMode="auto">
          <a:xfrm>
            <a:off x="2100264" y="1989138"/>
            <a:ext cx="649287" cy="209550"/>
          </a:xfrm>
          <a:custGeom>
            <a:avLst/>
            <a:gdLst>
              <a:gd name="T0" fmla="*/ 2147483647 w 409"/>
              <a:gd name="T1" fmla="*/ 2147483647 h 132"/>
              <a:gd name="T2" fmla="*/ 2147483647 w 409"/>
              <a:gd name="T3" fmla="*/ 2147483647 h 132"/>
              <a:gd name="T4" fmla="*/ 0 w 409"/>
              <a:gd name="T5" fmla="*/ 2147483647 h 132"/>
              <a:gd name="T6" fmla="*/ 0 60000 65536"/>
              <a:gd name="T7" fmla="*/ 0 60000 65536"/>
              <a:gd name="T8" fmla="*/ 0 60000 65536"/>
              <a:gd name="T9" fmla="*/ 0 w 409"/>
              <a:gd name="T10" fmla="*/ 0 h 132"/>
              <a:gd name="T11" fmla="*/ 409 w 409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9" h="132">
                <a:moveTo>
                  <a:pt x="409" y="132"/>
                </a:moveTo>
                <a:cubicBezTo>
                  <a:pt x="409" y="85"/>
                  <a:pt x="409" y="38"/>
                  <a:pt x="341" y="19"/>
                </a:cubicBezTo>
                <a:cubicBezTo>
                  <a:pt x="273" y="0"/>
                  <a:pt x="136" y="9"/>
                  <a:pt x="0" y="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649D53F3-8E96-34CF-4082-373EE6309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2673350"/>
            <a:ext cx="588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66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5FD10AE5-67D0-8E9D-EC67-A6DA0F7D5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2528888"/>
            <a:ext cx="1587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6600FF"/>
                </a:solidFill>
                <a:latin typeface="Times New Roman" panose="02020603050405020304" pitchFamily="18" charset="0"/>
              </a:rPr>
              <a:t>  10</a:t>
            </a:r>
            <a:endParaRPr lang="en-US" altLang="en-US" sz="4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9809FDB0-C0C2-60A1-C389-CBA5A8C9B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2565400"/>
            <a:ext cx="588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66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0BAA356A-181B-4247-C7F1-C09245DA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6" y="2673350"/>
            <a:ext cx="588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66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803BE213-B11F-1BF2-2202-1EFFB40A1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3068638"/>
            <a:ext cx="588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66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DCF1E588-CB70-D884-C44A-DE560569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5477954"/>
            <a:ext cx="114492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0" name="AutoShape 38">
            <a:extLst>
              <a:ext uri="{FF2B5EF4-FFF2-40B4-BE49-F238E27FC236}">
                <a16:creationId xmlns:a16="http://schemas.microsoft.com/office/drawing/2014/main" id="{BFEFB364-3E1B-232C-24EE-3650B89E6B5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156325" y="4203559"/>
            <a:ext cx="72453" cy="935037"/>
          </a:xfrm>
          <a:prstGeom prst="rightBrace">
            <a:avLst>
              <a:gd name="adj1" fmla="val 72181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90CCF92A-A175-621D-F1BD-6D9983D38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352" y="4139465"/>
            <a:ext cx="5340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Đây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chính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phép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cả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chia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chia </a:t>
            </a:r>
            <a:r>
              <a:rPr lang="en-US" altLang="en-US" sz="2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2400" b="1" dirty="0">
                <a:solidFill>
                  <a:srgbClr val="FF00FF"/>
                </a:solidFill>
                <a:latin typeface="Arial" panose="020B0604020202020204" pitchFamily="34" charset="0"/>
              </a:rPr>
              <a:t> 100).</a:t>
            </a:r>
          </a:p>
        </p:txBody>
      </p:sp>
      <p:pic>
        <p:nvPicPr>
          <p:cNvPr id="32" name="Picture 40" descr="câu hỏi">
            <a:extLst>
              <a:ext uri="{FF2B5EF4-FFF2-40B4-BE49-F238E27FC236}">
                <a16:creationId xmlns:a16="http://schemas.microsoft.com/office/drawing/2014/main" id="{DF606FB6-FE63-CBB4-DCC8-90BA96B8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5922751"/>
            <a:ext cx="419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  <p:bldP spid="17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995" y="428"/>
            <a:ext cx="12192000" cy="6857143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C366CD70-4E42-AE7F-88D5-50E4A2103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540" y="628952"/>
            <a:ext cx="33210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nhớ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8676F83-77F7-342B-3BAB-B6221CB5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04" y="1450447"/>
            <a:ext cx="10525991" cy="126188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61AE852-FDE1-66E3-0999-57A90816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22" y="2845959"/>
            <a:ext cx="10807855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phần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chia có bao nhiêu chữ số,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bấy nhiêu chữ số 0 vào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chia.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DD08F56-8414-1DFB-6645-9C557ECC7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54" y="4844295"/>
            <a:ext cx="105259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7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622</Words>
  <Application>Microsoft Office PowerPoint</Application>
  <PresentationFormat>Màn hình rộng</PresentationFormat>
  <Paragraphs>102</Paragraphs>
  <Slides>16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16</vt:i4>
      </vt:variant>
    </vt:vector>
  </HeadingPairs>
  <TitlesOfParts>
    <vt:vector size="34" baseType="lpstr">
      <vt:lpstr>等线</vt:lpstr>
      <vt:lpstr>Arial</vt:lpstr>
      <vt:lpstr>Calibri</vt:lpstr>
      <vt:lpstr>Calibri Light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Verdana</vt:lpstr>
      <vt:lpstr>字魂27号-布丁体</vt:lpstr>
      <vt:lpstr>Office Theme</vt:lpstr>
      <vt:lpstr>11_Office Theme</vt:lpstr>
      <vt:lpstr>Chibi Anime Characters for Pre-K by Slidesgo</vt:lpstr>
      <vt:lpstr>2_Default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165</cp:revision>
  <dcterms:created xsi:type="dcterms:W3CDTF">2023-04-19T08:21:59Z</dcterms:created>
  <dcterms:modified xsi:type="dcterms:W3CDTF">2024-09-28T14:12:27Z</dcterms:modified>
</cp:coreProperties>
</file>