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1582" r:id="rId4"/>
    <p:sldId id="1628" r:id="rId5"/>
    <p:sldId id="1575" r:id="rId6"/>
    <p:sldId id="387" r:id="rId7"/>
    <p:sldId id="1593" r:id="rId8"/>
    <p:sldId id="1624" r:id="rId9"/>
    <p:sldId id="1629" r:id="rId10"/>
    <p:sldId id="1633" r:id="rId11"/>
    <p:sldId id="1600" r:id="rId12"/>
    <p:sldId id="1631" r:id="rId13"/>
    <p:sldId id="1621" r:id="rId14"/>
    <p:sldId id="1585" r:id="rId15"/>
    <p:sldId id="1619" r:id="rId16"/>
    <p:sldId id="332" r:id="rId17"/>
    <p:sldId id="1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28"/>
            <p14:sldId id="1575"/>
            <p14:sldId id="387"/>
            <p14:sldId id="1593"/>
            <p14:sldId id="1624"/>
            <p14:sldId id="1629"/>
            <p14:sldId id="1633"/>
            <p14:sldId id="1600"/>
            <p14:sldId id="1631"/>
            <p14:sldId id="1621"/>
            <p14:sldId id="1585"/>
            <p14:sldId id="1619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4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0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8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Thiết kế Hân Di zalo 0948607584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2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Thiết kế Hân Di zalo 0948607584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2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30/9/2024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1E53E34-7A7F-F08C-D965-6D7C415F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57"/>
          <a:stretch/>
        </p:blipFill>
        <p:spPr>
          <a:xfrm>
            <a:off x="1175905" y="696190"/>
            <a:ext cx="9840190" cy="22444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359088-8948-C052-7675-582F07870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3"/>
          <a:stretch/>
        </p:blipFill>
        <p:spPr bwMode="auto">
          <a:xfrm>
            <a:off x="2202873" y="3122468"/>
            <a:ext cx="2857500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6BAA15-D1F2-1EAD-87CA-590AD4D1A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4"/>
          <a:stretch/>
        </p:blipFill>
        <p:spPr bwMode="auto">
          <a:xfrm>
            <a:off x="6972299" y="3122468"/>
            <a:ext cx="2753591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736" y="-124263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A08DF6C-35DE-6257-C624-7937E17C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0" y="545487"/>
            <a:ext cx="10061863" cy="288351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ED5111B-C1EA-87E3-AE44-938F989E23EE}"/>
              </a:ext>
            </a:extLst>
          </p:cNvPr>
          <p:cNvSpPr/>
          <p:nvPr/>
        </p:nvSpPr>
        <p:spPr>
          <a:xfrm>
            <a:off x="841664" y="3636818"/>
            <a:ext cx="3252354" cy="22963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>
                <a:solidFill>
                  <a:srgbClr val="FF0000"/>
                </a:solidFill>
                <a:latin typeface="+mj-lt"/>
              </a:rPr>
              <a:t>a) 19,8 l : 0,3 = 66 l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C4E99C40-901B-9807-FB44-3EC59B683B20}"/>
              </a:ext>
            </a:extLst>
          </p:cNvPr>
          <p:cNvSpPr/>
          <p:nvPr/>
        </p:nvSpPr>
        <p:spPr>
          <a:xfrm>
            <a:off x="4215245" y="3636817"/>
            <a:ext cx="3761509" cy="22963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>
                <a:solidFill>
                  <a:srgbClr val="FF0000"/>
                </a:solidFill>
                <a:latin typeface="+mj-lt"/>
              </a:rPr>
              <a:t>b) 4,48 m : 2,8 = 1,6 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3AB0171-4829-9001-C8AA-C7A10F370292}"/>
              </a:ext>
            </a:extLst>
          </p:cNvPr>
          <p:cNvSpPr/>
          <p:nvPr/>
        </p:nvSpPr>
        <p:spPr>
          <a:xfrm>
            <a:off x="7976754" y="3636816"/>
            <a:ext cx="3567545" cy="22963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c) 9,06 kg : 0,15 </a:t>
            </a:r>
          </a:p>
          <a:p>
            <a:r>
              <a:rPr lang="vi-VN" sz="3600" b="1">
                <a:solidFill>
                  <a:srgbClr val="FF0000"/>
                </a:solidFill>
                <a:latin typeface="+mj-lt"/>
              </a:rPr>
              <a:t>= 60,4 kg</a:t>
            </a:r>
          </a:p>
        </p:txBody>
      </p:sp>
    </p:spTree>
    <p:extLst>
      <p:ext uri="{BB962C8B-B14F-4D97-AF65-F5344CB8AC3E}">
        <p14:creationId xmlns:p14="http://schemas.microsoft.com/office/powerpoint/2010/main" val="13055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1020041" y="666215"/>
            <a:ext cx="10151918" cy="23279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1,5 l nước biển cân nặng 1,539 kg. Hỏi 1 l nước biển như thế cân nặng bao nhiêu ki-lô-gam?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27D22EF-031E-B685-6A10-B82E651644AF}"/>
              </a:ext>
            </a:extLst>
          </p:cNvPr>
          <p:cNvSpPr/>
          <p:nvPr/>
        </p:nvSpPr>
        <p:spPr>
          <a:xfrm>
            <a:off x="1961966" y="3049195"/>
            <a:ext cx="8487052" cy="3112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>
                <a:latin typeface="+mj-lt"/>
              </a:rPr>
              <a:t>1 l nước biển như thế cân nặng số ki-lô-gam là:</a:t>
            </a:r>
          </a:p>
          <a:p>
            <a:pPr algn="ctr"/>
            <a:r>
              <a:rPr lang="vi-VN" sz="4400" b="1">
                <a:latin typeface="+mj-lt"/>
              </a:rPr>
              <a:t>1,539 : 1,5 = 1,026 (kg)</a:t>
            </a:r>
          </a:p>
          <a:p>
            <a:pPr algn="ctr"/>
            <a:r>
              <a:rPr lang="vi-VN" sz="4400" b="1">
                <a:latin typeface="+mj-lt"/>
              </a:rPr>
              <a:t>Đáp số: 1,026 kg.</a:t>
            </a:r>
          </a:p>
        </p:txBody>
      </p:sp>
    </p:spTree>
    <p:extLst>
      <p:ext uri="{BB962C8B-B14F-4D97-AF65-F5344CB8AC3E}">
        <p14:creationId xmlns:p14="http://schemas.microsoft.com/office/powerpoint/2010/main" val="3866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Nhắc lại quy tắc </a:t>
            </a:r>
            <a:r>
              <a:rPr lang="en-US" sz="2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</a:t>
            </a:r>
            <a:r>
              <a:rPr lang="en-US" altLang="zh-CN" sz="2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hia số thập phân </a:t>
            </a:r>
            <a:r>
              <a:rPr lang="en-US" altLang="zh-CN" sz="2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cho số thập phân</a:t>
            </a:r>
            <a:endParaRPr kumimoji="0" lang="zh-CN" altLang="en-US" sz="2800" b="0" i="0" u="none" strike="noStrike" kern="800" cap="none" spc="0" normalizeH="0" baseline="0" noProof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endParaRPr kumimoji="0" lang="zh-CN" altLang="en-US" sz="2800" b="0" i="0" u="none" strike="noStrike" kern="800" cap="none" spc="0" normalizeH="0" baseline="0" noProof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29"/>
            <a:ext cx="12192000" cy="6857143"/>
          </a:xfrm>
          <a:prstGeom prst="rect">
            <a:avLst/>
          </a:prstGeom>
        </p:spPr>
      </p:pic>
      <p:grpSp>
        <p:nvGrpSpPr>
          <p:cNvPr id="3" name="Group 92">
            <a:extLst>
              <a:ext uri="{FF2B5EF4-FFF2-40B4-BE49-F238E27FC236}">
                <a16:creationId xmlns:a16="http://schemas.microsoft.com/office/drawing/2014/main" id="{E9BA9DF4-3DA4-B1E8-1AC9-60D002F9B551}"/>
              </a:ext>
            </a:extLst>
          </p:cNvPr>
          <p:cNvGrpSpPr>
            <a:grpSpLocks/>
          </p:cNvGrpSpPr>
          <p:nvPr/>
        </p:nvGrpSpPr>
        <p:grpSpPr bwMode="auto">
          <a:xfrm>
            <a:off x="2238984" y="4439651"/>
            <a:ext cx="2667000" cy="1489277"/>
            <a:chOff x="776" y="1872"/>
            <a:chExt cx="1680" cy="1134"/>
          </a:xfrm>
        </p:grpSpPr>
        <p:grpSp>
          <p:nvGrpSpPr>
            <p:cNvPr id="7" name="Group 85">
              <a:extLst>
                <a:ext uri="{FF2B5EF4-FFF2-40B4-BE49-F238E27FC236}">
                  <a16:creationId xmlns:a16="http://schemas.microsoft.com/office/drawing/2014/main" id="{C24942A8-FB23-17F4-2F26-6D0507B4D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872"/>
              <a:ext cx="1680" cy="1134"/>
              <a:chOff x="3552" y="1296"/>
              <a:chExt cx="1440" cy="1134"/>
            </a:xfrm>
          </p:grpSpPr>
          <p:grpSp>
            <p:nvGrpSpPr>
              <p:cNvPr id="9" name="Group 86">
                <a:extLst>
                  <a:ext uri="{FF2B5EF4-FFF2-40B4-BE49-F238E27FC236}">
                    <a16:creationId xmlns:a16="http://schemas.microsoft.com/office/drawing/2014/main" id="{6AD697D2-071F-8000-1555-77E0C0049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1296"/>
                <a:ext cx="624" cy="912"/>
                <a:chOff x="3456" y="1296"/>
                <a:chExt cx="624" cy="912"/>
              </a:xfrm>
            </p:grpSpPr>
            <p:sp>
              <p:nvSpPr>
                <p:cNvPr id="12" name="Line 87">
                  <a:extLst>
                    <a:ext uri="{FF2B5EF4-FFF2-40B4-BE49-F238E27FC236}">
                      <a16:creationId xmlns:a16="http://schemas.microsoft.com/office/drawing/2014/main" id="{80707E8F-4FBD-1336-4027-B01504079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296"/>
                  <a:ext cx="0" cy="912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3" name="Line 88">
                  <a:extLst>
                    <a:ext uri="{FF2B5EF4-FFF2-40B4-BE49-F238E27FC236}">
                      <a16:creationId xmlns:a16="http://schemas.microsoft.com/office/drawing/2014/main" id="{78682659-7B3F-1D25-5CAE-2F95F048A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632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" name="Rectangle 89">
                <a:extLst>
                  <a:ext uri="{FF2B5EF4-FFF2-40B4-BE49-F238E27FC236}">
                    <a16:creationId xmlns:a16="http://schemas.microsoft.com/office/drawing/2014/main" id="{C351010A-8643-381F-8F11-CFE75B607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1440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C00FF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1400    5,6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280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25</a:t>
                </a: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" name="Line 90">
              <a:extLst>
                <a:ext uri="{FF2B5EF4-FFF2-40B4-BE49-F238E27FC236}">
                  <a16:creationId xmlns:a16="http://schemas.microsoft.com/office/drawing/2014/main" id="{2FCCF5B7-59AB-5563-C21F-03406A831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112"/>
              <a:ext cx="96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93">
            <a:extLst>
              <a:ext uri="{FF2B5EF4-FFF2-40B4-BE49-F238E27FC236}">
                <a16:creationId xmlns:a16="http://schemas.microsoft.com/office/drawing/2014/main" id="{E508A5A7-118C-5C63-D750-D7184D944D7E}"/>
              </a:ext>
            </a:extLst>
          </p:cNvPr>
          <p:cNvGrpSpPr>
            <a:grpSpLocks/>
          </p:cNvGrpSpPr>
          <p:nvPr/>
        </p:nvGrpSpPr>
        <p:grpSpPr bwMode="auto">
          <a:xfrm>
            <a:off x="6426633" y="4073242"/>
            <a:ext cx="2668588" cy="1489277"/>
            <a:chOff x="3242" y="1785"/>
            <a:chExt cx="1681" cy="1134"/>
          </a:xfrm>
        </p:grpSpPr>
        <p:grpSp>
          <p:nvGrpSpPr>
            <p:cNvPr id="15" name="Group 80">
              <a:extLst>
                <a:ext uri="{FF2B5EF4-FFF2-40B4-BE49-F238E27FC236}">
                  <a16:creationId xmlns:a16="http://schemas.microsoft.com/office/drawing/2014/main" id="{74521502-5FBE-217B-66B5-47B674844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" y="1785"/>
              <a:ext cx="1681" cy="1134"/>
              <a:chOff x="3523" y="1257"/>
              <a:chExt cx="1440" cy="1134"/>
            </a:xfrm>
          </p:grpSpPr>
          <p:grpSp>
            <p:nvGrpSpPr>
              <p:cNvPr id="17" name="Group 81">
                <a:extLst>
                  <a:ext uri="{FF2B5EF4-FFF2-40B4-BE49-F238E27FC236}">
                    <a16:creationId xmlns:a16="http://schemas.microsoft.com/office/drawing/2014/main" id="{DF0A9070-F55F-5E13-63C4-F83A02BB0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1296"/>
                <a:ext cx="624" cy="912"/>
                <a:chOff x="3456" y="1296"/>
                <a:chExt cx="624" cy="912"/>
              </a:xfrm>
            </p:grpSpPr>
            <p:sp>
              <p:nvSpPr>
                <p:cNvPr id="19" name="Line 82">
                  <a:extLst>
                    <a:ext uri="{FF2B5EF4-FFF2-40B4-BE49-F238E27FC236}">
                      <a16:creationId xmlns:a16="http://schemas.microsoft.com/office/drawing/2014/main" id="{A7788EB9-6102-EEAC-00A6-214B161E4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296"/>
                  <a:ext cx="0" cy="912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" name="Line 83">
                  <a:extLst>
                    <a:ext uri="{FF2B5EF4-FFF2-40B4-BE49-F238E27FC236}">
                      <a16:creationId xmlns:a16="http://schemas.microsoft.com/office/drawing/2014/main" id="{EFE95D80-BA30-F0E9-DD8C-48D58515C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632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8" name="Rectangle 84">
                <a:extLst>
                  <a:ext uri="{FF2B5EF4-FFF2-40B4-BE49-F238E27FC236}">
                    <a16:creationId xmlns:a16="http://schemas.microsoft.com/office/drawing/2014/main" id="{D334CE8C-7382-4BCA-0FC4-E468B7678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3" y="1257"/>
                <a:ext cx="1440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C00FF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2380   8,5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680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28</a:t>
                </a: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" name="Line 91">
              <a:extLst>
                <a:ext uri="{FF2B5EF4-FFF2-40B4-BE49-F238E27FC236}">
                  <a16:creationId xmlns:a16="http://schemas.microsoft.com/office/drawing/2014/main" id="{AA4049AE-72D3-D2D2-3E0D-FAA0A9AB6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064"/>
              <a:ext cx="96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1" name="Group 96">
            <a:extLst>
              <a:ext uri="{FF2B5EF4-FFF2-40B4-BE49-F238E27FC236}">
                <a16:creationId xmlns:a16="http://schemas.microsoft.com/office/drawing/2014/main" id="{0ABA0439-E92B-1645-A9A8-E06A4B24C06D}"/>
              </a:ext>
            </a:extLst>
          </p:cNvPr>
          <p:cNvGrpSpPr>
            <a:grpSpLocks/>
          </p:cNvGrpSpPr>
          <p:nvPr/>
        </p:nvGrpSpPr>
        <p:grpSpPr bwMode="auto">
          <a:xfrm>
            <a:off x="2109355" y="1727431"/>
            <a:ext cx="2667000" cy="1197726"/>
            <a:chOff x="3504" y="864"/>
            <a:chExt cx="1440" cy="912"/>
          </a:xfrm>
        </p:grpSpPr>
        <p:grpSp>
          <p:nvGrpSpPr>
            <p:cNvPr id="22" name="Group 97">
              <a:extLst>
                <a:ext uri="{FF2B5EF4-FFF2-40B4-BE49-F238E27FC236}">
                  <a16:creationId xmlns:a16="http://schemas.microsoft.com/office/drawing/2014/main" id="{8310D713-CA22-8932-2FF1-F3FD2C2A6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864"/>
              <a:ext cx="624" cy="912"/>
              <a:chOff x="3456" y="864"/>
              <a:chExt cx="624" cy="912"/>
            </a:xfrm>
          </p:grpSpPr>
          <p:sp>
            <p:nvSpPr>
              <p:cNvPr id="24" name="Line 98">
                <a:extLst>
                  <a:ext uri="{FF2B5EF4-FFF2-40B4-BE49-F238E27FC236}">
                    <a16:creationId xmlns:a16="http://schemas.microsoft.com/office/drawing/2014/main" id="{C0C4A3C4-070E-D0A6-412C-607AC9E59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64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" name="Line 99">
                <a:extLst>
                  <a:ext uri="{FF2B5EF4-FFF2-40B4-BE49-F238E27FC236}">
                    <a16:creationId xmlns:a16="http://schemas.microsoft.com/office/drawing/2014/main" id="{400173D6-E866-151A-54CA-81D6A9E5F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28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3" name="Rectangle 100">
              <a:extLst>
                <a:ext uri="{FF2B5EF4-FFF2-40B4-BE49-F238E27FC236}">
                  <a16:creationId xmlns:a16="http://schemas.microsoft.com/office/drawing/2014/main" id="{97328763-7C37-7FC2-B512-15A72C073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960"/>
              <a:ext cx="144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CC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140    5,6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101">
            <a:extLst>
              <a:ext uri="{FF2B5EF4-FFF2-40B4-BE49-F238E27FC236}">
                <a16:creationId xmlns:a16="http://schemas.microsoft.com/office/drawing/2014/main" id="{6D1D35FB-E350-71E6-58B9-17926F79CA4E}"/>
              </a:ext>
            </a:extLst>
          </p:cNvPr>
          <p:cNvGrpSpPr>
            <a:grpSpLocks/>
          </p:cNvGrpSpPr>
          <p:nvPr/>
        </p:nvGrpSpPr>
        <p:grpSpPr bwMode="auto">
          <a:xfrm>
            <a:off x="6224155" y="1727431"/>
            <a:ext cx="2667000" cy="1197726"/>
            <a:chOff x="3504" y="1296"/>
            <a:chExt cx="1440" cy="912"/>
          </a:xfrm>
        </p:grpSpPr>
        <p:grpSp>
          <p:nvGrpSpPr>
            <p:cNvPr id="27" name="Group 102">
              <a:extLst>
                <a:ext uri="{FF2B5EF4-FFF2-40B4-BE49-F238E27FC236}">
                  <a16:creationId xmlns:a16="http://schemas.microsoft.com/office/drawing/2014/main" id="{5F51F569-E97C-1838-6D30-B6C3885EC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296"/>
              <a:ext cx="624" cy="912"/>
              <a:chOff x="3456" y="1296"/>
              <a:chExt cx="624" cy="912"/>
            </a:xfrm>
          </p:grpSpPr>
          <p:sp>
            <p:nvSpPr>
              <p:cNvPr id="29" name="Line 103">
                <a:extLst>
                  <a:ext uri="{FF2B5EF4-FFF2-40B4-BE49-F238E27FC236}">
                    <a16:creationId xmlns:a16="http://schemas.microsoft.com/office/drawing/2014/main" id="{5DC93649-48F3-BD68-6064-588BD6AF3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296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" name="Line 104">
                <a:extLst>
                  <a:ext uri="{FF2B5EF4-FFF2-40B4-BE49-F238E27FC236}">
                    <a16:creationId xmlns:a16="http://schemas.microsoft.com/office/drawing/2014/main" id="{E517506F-D296-D057-CA37-06442BBA9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632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" name="Rectangle 105">
              <a:extLst>
                <a:ext uri="{FF2B5EF4-FFF2-40B4-BE49-F238E27FC236}">
                  <a16:creationId xmlns:a16="http://schemas.microsoft.com/office/drawing/2014/main" id="{93B45607-0D1E-0EB2-0248-9FF2395DD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324"/>
              <a:ext cx="144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CC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238    8,5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31A2FDFE-30FE-5F13-0220-A5BB9276D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818" y="592281"/>
            <a:ext cx="9144000" cy="5673437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34863" y="1808170"/>
            <a:ext cx="9611833" cy="178676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8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 số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thập phân cho số thập phân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cách chia số thập phân cho số thập phân.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các bước chia số thập phân cho thập phân.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các bài toán thực tế.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5E454-DC71-9C45-7BBB-F51EF0324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13" y="643126"/>
            <a:ext cx="9860973" cy="3170337"/>
          </a:xfrm>
          <a:prstGeom prst="rect">
            <a:avLst/>
          </a:prstGeom>
        </p:spPr>
      </p:pic>
      <p:sp>
        <p:nvSpPr>
          <p:cNvPr id="18" name="Rectangle 436">
            <a:extLst>
              <a:ext uri="{FF2B5EF4-FFF2-40B4-BE49-F238E27FC236}">
                <a16:creationId xmlns:a16="http://schemas.microsoft.com/office/drawing/2014/main" id="{341B3144-A70A-6B25-E657-B8E95BE00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54" y="4075161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phải thực hiện phép chia: 15,3 : 3,6 = ? (m)</a:t>
            </a:r>
          </a:p>
        </p:txBody>
      </p:sp>
      <p:sp>
        <p:nvSpPr>
          <p:cNvPr id="19" name="Text Box 442">
            <a:extLst>
              <a:ext uri="{FF2B5EF4-FFF2-40B4-BE49-F238E27FC236}">
                <a16:creationId xmlns:a16="http://schemas.microsoft.com/office/drawing/2014/main" id="{6076F1D8-2660-1008-8917-7B5CAE20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95" y="4725941"/>
            <a:ext cx="3505200" cy="4026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có: 15,3 : 3,6	 =</a:t>
            </a:r>
          </a:p>
        </p:txBody>
      </p:sp>
      <p:sp>
        <p:nvSpPr>
          <p:cNvPr id="20" name="Rectangle 443">
            <a:extLst>
              <a:ext uri="{FF2B5EF4-FFF2-40B4-BE49-F238E27FC236}">
                <a16:creationId xmlns:a16="http://schemas.microsoft.com/office/drawing/2014/main" id="{B97254C5-BE0D-27A4-E13D-CE64DB98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182" y="5237036"/>
            <a:ext cx="3214254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153 : 36</a:t>
            </a:r>
          </a:p>
        </p:txBody>
      </p:sp>
      <p:sp>
        <p:nvSpPr>
          <p:cNvPr id="21" name="Rectangle 445">
            <a:extLst>
              <a:ext uri="{FF2B5EF4-FFF2-40B4-BE49-F238E27FC236}">
                <a16:creationId xmlns:a16="http://schemas.microsoft.com/office/drawing/2014/main" id="{F9551AB2-4F43-29D8-7E14-C4EAF9EA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263" y="4583227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(15,3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10) : (3,6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×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10) </a:t>
            </a:r>
          </a:p>
        </p:txBody>
      </p:sp>
      <p:sp>
        <p:nvSpPr>
          <p:cNvPr id="26" name="Rectangle 443">
            <a:extLst>
              <a:ext uri="{FF2B5EF4-FFF2-40B4-BE49-F238E27FC236}">
                <a16:creationId xmlns:a16="http://schemas.microsoft.com/office/drawing/2014/main" id="{15FB2F51-8316-17ED-33CE-46F3664E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618" y="5780446"/>
            <a:ext cx="5389418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Vậy 15,3 : 3,6 = 153 : 36</a:t>
            </a:r>
          </a:p>
        </p:txBody>
      </p:sp>
    </p:spTree>
    <p:extLst>
      <p:ext uri="{BB962C8B-B14F-4D97-AF65-F5344CB8AC3E}">
        <p14:creationId xmlns:p14="http://schemas.microsoft.com/office/powerpoint/2010/main" val="2651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E54DB20C-AF86-AF76-234B-62D39F57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1495425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329">
            <a:extLst>
              <a:ext uri="{FF2B5EF4-FFF2-40B4-BE49-F238E27FC236}">
                <a16:creationId xmlns:a16="http://schemas.microsoft.com/office/drawing/2014/main" id="{B0228809-FBE6-0B8F-1C73-5A824B0B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30">
            <a:extLst>
              <a:ext uri="{FF2B5EF4-FFF2-40B4-BE49-F238E27FC236}">
                <a16:creationId xmlns:a16="http://schemas.microsoft.com/office/drawing/2014/main" id="{2A5ACDFB-6204-AD4B-6375-C43C268E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223" y="4396770"/>
            <a:ext cx="3793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Vậy:  15,3 : 3,6 = 4,25  </a:t>
            </a:r>
          </a:p>
        </p:txBody>
      </p:sp>
      <p:sp>
        <p:nvSpPr>
          <p:cNvPr id="6" name="Rectangle 331">
            <a:extLst>
              <a:ext uri="{FF2B5EF4-FFF2-40B4-BE49-F238E27FC236}">
                <a16:creationId xmlns:a16="http://schemas.microsoft.com/office/drawing/2014/main" id="{4A0501B6-E139-F869-8761-F83F7B51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38">
            <a:extLst>
              <a:ext uri="{FF2B5EF4-FFF2-40B4-BE49-F238E27FC236}">
                <a16:creationId xmlns:a16="http://schemas.microsoft.com/office/drawing/2014/main" id="{876540C7-8651-8E6A-EEE3-BC109E9A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762000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Thông thường ta đặt tính rồi làm như sau: </a:t>
            </a:r>
          </a:p>
        </p:txBody>
      </p:sp>
      <p:sp>
        <p:nvSpPr>
          <p:cNvPr id="8" name="Text Box 339">
            <a:extLst>
              <a:ext uri="{FF2B5EF4-FFF2-40B4-BE49-F238E27FC236}">
                <a16:creationId xmlns:a16="http://schemas.microsoft.com/office/drawing/2014/main" id="{3F264CD6-49B9-6BC9-8388-1A8473BB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788" y="1477462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Phần thập phân của số 15,3 và 3,6 đều  có một chữ số.</a:t>
            </a:r>
          </a:p>
        </p:txBody>
      </p:sp>
      <p:sp>
        <p:nvSpPr>
          <p:cNvPr id="9" name="Text Box 340">
            <a:extLst>
              <a:ext uri="{FF2B5EF4-FFF2-40B4-BE49-F238E27FC236}">
                <a16:creationId xmlns:a16="http://schemas.microsoft.com/office/drawing/2014/main" id="{B513E9A3-D663-0D5E-8CB3-FE059542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27919"/>
            <a:ext cx="7730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Bỏ dấu phẩy ở hai số này, ta được số 153 và 36 </a:t>
            </a:r>
          </a:p>
        </p:txBody>
      </p:sp>
      <p:sp>
        <p:nvSpPr>
          <p:cNvPr id="12" name="Text Box 342">
            <a:extLst>
              <a:ext uri="{FF2B5EF4-FFF2-40B4-BE49-F238E27FC236}">
                <a16:creationId xmlns:a16="http://schemas.microsoft.com/office/drawing/2014/main" id="{61A1E307-0C8A-AB02-A81F-1711BD65B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37" y="3505200"/>
            <a:ext cx="5181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Thực hiện phép chia 153 : 36.</a:t>
            </a:r>
          </a:p>
        </p:txBody>
      </p:sp>
      <p:sp>
        <p:nvSpPr>
          <p:cNvPr id="13" name="Text Box 343">
            <a:extLst>
              <a:ext uri="{FF2B5EF4-FFF2-40B4-BE49-F238E27FC236}">
                <a16:creationId xmlns:a16="http://schemas.microsoft.com/office/drawing/2014/main" id="{C77318A9-2A21-A73F-E710-D3632883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72029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15,3    3,6 </a:t>
            </a:r>
          </a:p>
        </p:txBody>
      </p:sp>
      <p:grpSp>
        <p:nvGrpSpPr>
          <p:cNvPr id="14" name="Group 346">
            <a:extLst>
              <a:ext uri="{FF2B5EF4-FFF2-40B4-BE49-F238E27FC236}">
                <a16:creationId xmlns:a16="http://schemas.microsoft.com/office/drawing/2014/main" id="{6BE00DE4-88D4-3507-81A7-EED1BEC32BC7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1485252"/>
            <a:ext cx="838200" cy="838200"/>
            <a:chOff x="816" y="2112"/>
            <a:chExt cx="528" cy="528"/>
          </a:xfrm>
        </p:grpSpPr>
        <p:sp>
          <p:nvSpPr>
            <p:cNvPr id="15" name="Line 344">
              <a:extLst>
                <a:ext uri="{FF2B5EF4-FFF2-40B4-BE49-F238E27FC236}">
                  <a16:creationId xmlns:a16="http://schemas.microsoft.com/office/drawing/2014/main" id="{A3D14F8F-9E1E-3680-89C9-D39AD409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345">
              <a:extLst>
                <a:ext uri="{FF2B5EF4-FFF2-40B4-BE49-F238E27FC236}">
                  <a16:creationId xmlns:a16="http://schemas.microsoft.com/office/drawing/2014/main" id="{588B412A-A948-6309-1B00-59EE98542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" name="Line 347">
            <a:extLst>
              <a:ext uri="{FF2B5EF4-FFF2-40B4-BE49-F238E27FC236}">
                <a16:creationId xmlns:a16="http://schemas.microsoft.com/office/drawing/2014/main" id="{7FD57581-930B-619B-5829-0242C930E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8776" y="1716881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348">
            <a:extLst>
              <a:ext uri="{FF2B5EF4-FFF2-40B4-BE49-F238E27FC236}">
                <a16:creationId xmlns:a16="http://schemas.microsoft.com/office/drawing/2014/main" id="{A720C75E-3DD1-8FAC-BC38-651C339BA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1678781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 Box 353">
            <a:extLst>
              <a:ext uri="{FF2B5EF4-FFF2-40B4-BE49-F238E27FC236}">
                <a16:creationId xmlns:a16="http://schemas.microsoft.com/office/drawing/2014/main" id="{5BC7337D-45B6-40C0-C25F-3978C586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219" y="1887469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" name="Text Box 354">
            <a:extLst>
              <a:ext uri="{FF2B5EF4-FFF2-40B4-BE49-F238E27FC236}">
                <a16:creationId xmlns:a16="http://schemas.microsoft.com/office/drawing/2014/main" id="{942197AC-4435-E090-ED44-5F8EF2A0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77" y="1842443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355">
            <a:extLst>
              <a:ext uri="{FF2B5EF4-FFF2-40B4-BE49-F238E27FC236}">
                <a16:creationId xmlns:a16="http://schemas.microsoft.com/office/drawing/2014/main" id="{6B80B3C4-F7F5-5A7A-406A-FE866BAB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018" y="1893816"/>
            <a:ext cx="558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23" name="Text Box 356">
            <a:extLst>
              <a:ext uri="{FF2B5EF4-FFF2-40B4-BE49-F238E27FC236}">
                <a16:creationId xmlns:a16="http://schemas.microsoft.com/office/drawing/2014/main" id="{AA4CB0AD-2959-1B7E-F7E6-9FB2479B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372" y="1729002"/>
            <a:ext cx="3688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57">
            <a:extLst>
              <a:ext uri="{FF2B5EF4-FFF2-40B4-BE49-F238E27FC236}">
                <a16:creationId xmlns:a16="http://schemas.microsoft.com/office/drawing/2014/main" id="{F5E3FB46-D114-468E-50CD-729F9041A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367" y="171254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358">
            <a:extLst>
              <a:ext uri="{FF2B5EF4-FFF2-40B4-BE49-F238E27FC236}">
                <a16:creationId xmlns:a16="http://schemas.microsoft.com/office/drawing/2014/main" id="{08EC0E5D-5F68-27F6-985D-6A176C22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143" y="2110873"/>
            <a:ext cx="7874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180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0</a:t>
            </a:r>
          </a:p>
        </p:txBody>
      </p:sp>
    </p:spTree>
    <p:extLst>
      <p:ext uri="{BB962C8B-B14F-4D97-AF65-F5344CB8AC3E}">
        <p14:creationId xmlns:p14="http://schemas.microsoft.com/office/powerpoint/2010/main" val="21854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" y="428"/>
            <a:ext cx="12192000" cy="6857143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5CE9552-A2E4-ED16-EB05-6D8B8B2A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711565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Ví dụ : Tính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2,425 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0,25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= ?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023CB4-ACA4-3A91-0A20-6FF7729C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5" y="1494996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329">
            <a:extLst>
              <a:ext uri="{FF2B5EF4-FFF2-40B4-BE49-F238E27FC236}">
                <a16:creationId xmlns:a16="http://schemas.microsoft.com/office/drawing/2014/main" id="{5B3F8D5A-17D9-66DE-2938-86548F17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9977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31">
            <a:extLst>
              <a:ext uri="{FF2B5EF4-FFF2-40B4-BE49-F238E27FC236}">
                <a16:creationId xmlns:a16="http://schemas.microsoft.com/office/drawing/2014/main" id="{7CB87FF0-447C-D237-9AA3-C5478800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047571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 Box 442">
            <a:extLst>
              <a:ext uri="{FF2B5EF4-FFF2-40B4-BE49-F238E27FC236}">
                <a16:creationId xmlns:a16="http://schemas.microsoft.com/office/drawing/2014/main" id="{F9B23688-3482-4E55-3C4F-F790342C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895" y="1382041"/>
            <a:ext cx="3397827" cy="4026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có: 2,425 : 0,25 =</a:t>
            </a:r>
          </a:p>
        </p:txBody>
      </p:sp>
      <p:sp>
        <p:nvSpPr>
          <p:cNvPr id="23" name="Rectangle 443">
            <a:extLst>
              <a:ext uri="{FF2B5EF4-FFF2-40B4-BE49-F238E27FC236}">
                <a16:creationId xmlns:a16="http://schemas.microsoft.com/office/drawing/2014/main" id="{AAA16A98-EB35-6AD8-86EB-25160693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887" y="1846065"/>
            <a:ext cx="3214254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242,5 : 25 = 9,7</a:t>
            </a:r>
          </a:p>
        </p:txBody>
      </p:sp>
      <p:sp>
        <p:nvSpPr>
          <p:cNvPr id="24" name="Rectangle 445">
            <a:extLst>
              <a:ext uri="{FF2B5EF4-FFF2-40B4-BE49-F238E27FC236}">
                <a16:creationId xmlns:a16="http://schemas.microsoft.com/office/drawing/2014/main" id="{64CBF95E-DEE8-BD19-C4AF-8B0910E8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05277"/>
            <a:ext cx="4707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(2,425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100) : (0,25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×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100) </a:t>
            </a:r>
          </a:p>
        </p:txBody>
      </p:sp>
      <p:sp>
        <p:nvSpPr>
          <p:cNvPr id="25" name="Rectangle 443">
            <a:extLst>
              <a:ext uri="{FF2B5EF4-FFF2-40B4-BE49-F238E27FC236}">
                <a16:creationId xmlns:a16="http://schemas.microsoft.com/office/drawing/2014/main" id="{E2D962F3-0A1E-8AA5-BE63-301537AC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293" y="1856044"/>
            <a:ext cx="4523507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Vậy 2,425 : 0,25 = 9,7</a:t>
            </a:r>
          </a:p>
        </p:txBody>
      </p:sp>
      <p:sp>
        <p:nvSpPr>
          <p:cNvPr id="28" name="Rectangle 334">
            <a:extLst>
              <a:ext uri="{FF2B5EF4-FFF2-40B4-BE49-F238E27FC236}">
                <a16:creationId xmlns:a16="http://schemas.microsoft.com/office/drawing/2014/main" id="{BC0689F1-AD07-4EB4-5D3F-19C73DB8E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68" y="2063915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đặt tính rồi làm như sau: </a:t>
            </a:r>
          </a:p>
        </p:txBody>
      </p:sp>
      <p:sp>
        <p:nvSpPr>
          <p:cNvPr id="29" name="Text Box 339">
            <a:extLst>
              <a:ext uri="{FF2B5EF4-FFF2-40B4-BE49-F238E27FC236}">
                <a16:creationId xmlns:a16="http://schemas.microsoft.com/office/drawing/2014/main" id="{54557DE6-786D-F329-EE43-FFB07DEB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895" y="264721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2,425  0,25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340">
            <a:extLst>
              <a:ext uri="{FF2B5EF4-FFF2-40B4-BE49-F238E27FC236}">
                <a16:creationId xmlns:a16="http://schemas.microsoft.com/office/drawing/2014/main" id="{85BBA021-1813-AAC1-07D5-7C436CCD7D5E}"/>
              </a:ext>
            </a:extLst>
          </p:cNvPr>
          <p:cNvGrpSpPr>
            <a:grpSpLocks/>
          </p:cNvGrpSpPr>
          <p:nvPr/>
        </p:nvGrpSpPr>
        <p:grpSpPr bwMode="auto">
          <a:xfrm>
            <a:off x="2470295" y="2875815"/>
            <a:ext cx="838200" cy="838200"/>
            <a:chOff x="816" y="2112"/>
            <a:chExt cx="528" cy="528"/>
          </a:xfrm>
        </p:grpSpPr>
        <p:sp>
          <p:nvSpPr>
            <p:cNvPr id="31" name="Line 341">
              <a:extLst>
                <a:ext uri="{FF2B5EF4-FFF2-40B4-BE49-F238E27FC236}">
                  <a16:creationId xmlns:a16="http://schemas.microsoft.com/office/drawing/2014/main" id="{DDA4F2E3-4BF8-5F2A-3BB3-574BD4C29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Line 342">
              <a:extLst>
                <a:ext uri="{FF2B5EF4-FFF2-40B4-BE49-F238E27FC236}">
                  <a16:creationId xmlns:a16="http://schemas.microsoft.com/office/drawing/2014/main" id="{012EF4F3-ED13-B6CF-1E7E-97E0511A4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3" name="Text Box 335">
            <a:extLst>
              <a:ext uri="{FF2B5EF4-FFF2-40B4-BE49-F238E27FC236}">
                <a16:creationId xmlns:a16="http://schemas.microsoft.com/office/drawing/2014/main" id="{B39A91A7-59EC-3E86-F75E-78FA88A9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59" y="2676902"/>
            <a:ext cx="732696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Phần thập phân của số 0,25 có hai chữ số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Bỏ dấu phẩy ở 0,25 ta được 25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Chuyển dấu phẩy của số 2,425 sang bên phải hai chữ số được 242,5</a:t>
            </a:r>
          </a:p>
        </p:txBody>
      </p:sp>
      <p:sp>
        <p:nvSpPr>
          <p:cNvPr id="34" name="Line 347">
            <a:extLst>
              <a:ext uri="{FF2B5EF4-FFF2-40B4-BE49-F238E27FC236}">
                <a16:creationId xmlns:a16="http://schemas.microsoft.com/office/drawing/2014/main" id="{3F28403E-AE0A-D723-D29E-7654D83AF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4360" y="2954482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48">
            <a:extLst>
              <a:ext uri="{FF2B5EF4-FFF2-40B4-BE49-F238E27FC236}">
                <a16:creationId xmlns:a16="http://schemas.microsoft.com/office/drawing/2014/main" id="{2C72764E-C605-94C5-9705-10B904BA7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586" y="2954482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51">
            <a:extLst>
              <a:ext uri="{FF2B5EF4-FFF2-40B4-BE49-F238E27FC236}">
                <a16:creationId xmlns:a16="http://schemas.microsoft.com/office/drawing/2014/main" id="{317E40BC-B76C-949C-ECB3-1B2C38BB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721" y="257250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7" name="Text Box 338">
            <a:extLst>
              <a:ext uri="{FF2B5EF4-FFF2-40B4-BE49-F238E27FC236}">
                <a16:creationId xmlns:a16="http://schemas.microsoft.com/office/drawing/2014/main" id="{821540F7-7D72-4A43-02F3-B4B08E9D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47" y="4893305"/>
            <a:ext cx="548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• Thực hiện phép chia 242,5 : 25 </a:t>
            </a:r>
          </a:p>
        </p:txBody>
      </p:sp>
      <p:sp>
        <p:nvSpPr>
          <p:cNvPr id="44" name="Text Box 353">
            <a:extLst>
              <a:ext uri="{FF2B5EF4-FFF2-40B4-BE49-F238E27FC236}">
                <a16:creationId xmlns:a16="http://schemas.microsoft.com/office/drawing/2014/main" id="{1E31986D-87E6-8096-F7A6-11F53D29D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395" y="320111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354">
            <a:extLst>
              <a:ext uri="{FF2B5EF4-FFF2-40B4-BE49-F238E27FC236}">
                <a16:creationId xmlns:a16="http://schemas.microsoft.com/office/drawing/2014/main" id="{A02250CA-DAAE-A698-7D73-67B1C9F5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5" y="3232071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46" name="Text Box 355">
            <a:extLst>
              <a:ext uri="{FF2B5EF4-FFF2-40B4-BE49-F238E27FC236}">
                <a16:creationId xmlns:a16="http://schemas.microsoft.com/office/drawing/2014/main" id="{55930938-71C2-687D-84E7-2C559C7D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605" y="321659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356">
            <a:extLst>
              <a:ext uri="{FF2B5EF4-FFF2-40B4-BE49-F238E27FC236}">
                <a16:creationId xmlns:a16="http://schemas.microsoft.com/office/drawing/2014/main" id="{FAB6EF57-915B-78D3-568F-81B4F1F4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95" y="315587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17</a:t>
            </a:r>
          </a:p>
        </p:txBody>
      </p:sp>
      <p:sp>
        <p:nvSpPr>
          <p:cNvPr id="48" name="Text Box 357">
            <a:extLst>
              <a:ext uri="{FF2B5EF4-FFF2-40B4-BE49-F238E27FC236}">
                <a16:creationId xmlns:a16="http://schemas.microsoft.com/office/drawing/2014/main" id="{D0259CC5-6DFF-B137-ECF1-2B62E80F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935" y="315587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9" name="Text Box 358">
            <a:extLst>
              <a:ext uri="{FF2B5EF4-FFF2-40B4-BE49-F238E27FC236}">
                <a16:creationId xmlns:a16="http://schemas.microsoft.com/office/drawing/2014/main" id="{F9727878-E68F-EB06-3AAC-F9007732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195" y="361307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984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/>
      <p:bldP spid="24" grpId="0"/>
      <p:bldP spid="25" grpId="0"/>
      <p:bldP spid="28" grpId="0"/>
      <p:bldP spid="29" grpId="0"/>
      <p:bldP spid="33" grpId="0"/>
      <p:bldP spid="36" grpId="0"/>
      <p:bldP spid="37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439</Words>
  <Application>Microsoft Office PowerPoint</Application>
  <PresentationFormat>Màn hình rộng</PresentationFormat>
  <Paragraphs>86</Paragraphs>
  <Slides>15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Comic Sans MS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Wingdings</vt:lpstr>
      <vt:lpstr>字魂27号-布丁体</vt:lpstr>
      <vt:lpstr>Office Theme</vt:lpstr>
      <vt:lpstr>11_Office Theme</vt:lpstr>
      <vt:lpstr>Chibi Anime Characters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170</cp:revision>
  <dcterms:created xsi:type="dcterms:W3CDTF">2023-04-19T08:21:59Z</dcterms:created>
  <dcterms:modified xsi:type="dcterms:W3CDTF">2024-09-30T15:32:00Z</dcterms:modified>
</cp:coreProperties>
</file>