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27" r:id="rId3"/>
    <p:sldMasterId id="2147483751" r:id="rId4"/>
  </p:sldMasterIdLst>
  <p:notesMasterIdLst>
    <p:notesMasterId r:id="rId22"/>
  </p:notesMasterIdLst>
  <p:sldIdLst>
    <p:sldId id="260" r:id="rId5"/>
    <p:sldId id="1658" r:id="rId6"/>
    <p:sldId id="339" r:id="rId7"/>
    <p:sldId id="387" r:id="rId8"/>
    <p:sldId id="274" r:id="rId9"/>
    <p:sldId id="1649" r:id="rId10"/>
    <p:sldId id="1650" r:id="rId11"/>
    <p:sldId id="1653" r:id="rId12"/>
    <p:sldId id="1654" r:id="rId13"/>
    <p:sldId id="1655" r:id="rId14"/>
    <p:sldId id="1656" r:id="rId15"/>
    <p:sldId id="329" r:id="rId16"/>
    <p:sldId id="1652" r:id="rId17"/>
    <p:sldId id="1657" r:id="rId18"/>
    <p:sldId id="332" r:id="rId19"/>
    <p:sldId id="344" r:id="rId20"/>
    <p:sldId id="312" r:id="rId21"/>
  </p:sldIdLst>
  <p:sldSz cx="9144000" cy="5143500" type="screen16x9"/>
  <p:notesSz cx="6858000" cy="9144000"/>
  <p:embeddedFontLst>
    <p:embeddedFont>
      <p:font typeface="Hachi Maru Pop" panose="020B0604020202020204" charset="-128"/>
      <p:regular r:id="rId23"/>
    </p:embeddedFont>
    <p:embeddedFont>
      <p:font typeface="Fredoka One" panose="02000000000000000000" pitchFamily="2" charset="0"/>
      <p:regular r:id="rId24"/>
    </p:embeddedFont>
    <p:embeddedFont>
      <p:font typeface="Lilita One" panose="020B0604020202020204" charset="0"/>
      <p:regular r:id="rId25"/>
      <p:bold r:id="rId26"/>
      <p:italic r:id="rId27"/>
      <p:boldItalic r:id="rId28"/>
    </p:embeddedFont>
    <p:embeddedFont>
      <p:font typeface="Nunito" pitchFamily="2" charset="-93"/>
      <p:regular r:id="rId29"/>
      <p:bold r:id="rId30"/>
      <p:italic r:id="rId31"/>
      <p:boldItalic r:id="rId32"/>
    </p:embeddedFont>
    <p:embeddedFont>
      <p:font typeface="Nunito SemiBold" pitchFamily="2" charset="-93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82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0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685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2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42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41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361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57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3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878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59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7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54120"/>
      </p:ext>
    </p:extLst>
  </p:cSld>
  <p:clrMapOvr>
    <a:masterClrMapping/>
  </p:clrMapOvr>
  <p:transition spd="slow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3/10/2024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3/10/2024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63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hyperlink" Target="https://creativecommons.org/licenses/by/3.0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hyperlink" Target="https://creativecommons.org/licenses/by/3.0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png"/><Relationship Id="rId4" Type="http://schemas.openxmlformats.org/officeDocument/2006/relationships/hyperlink" Target="https://creativecommons.org/licenses/by/3.0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hyperlink" Target="https://creativecommons.org/licenses/by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togo.vn/bien-nha-trang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231" y="3595523"/>
            <a:ext cx="4053364" cy="14606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02982" y="2061775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33364" y="356918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DD0F2FB-FEC9-4272-41C8-8C2BD3B12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55" y="388616"/>
            <a:ext cx="7679472" cy="408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51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3C173BE-2C66-37B7-19F8-541837C59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73" y="312235"/>
            <a:ext cx="7843025" cy="440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24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861FF98-205C-44D2-CC57-DDD0D63EBE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930"/>
          <a:stretch/>
        </p:blipFill>
        <p:spPr>
          <a:xfrm>
            <a:off x="717395" y="386576"/>
            <a:ext cx="7709210" cy="399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>
                <a:latin typeface="+mj-lt"/>
              </a:rPr>
              <a:t>Bài giải</a:t>
            </a:r>
          </a:p>
          <a:p>
            <a:pPr algn="ctr"/>
            <a:r>
              <a:rPr lang="vi-VN" sz="4000" b="1">
                <a:latin typeface="+mj-lt"/>
              </a:rPr>
              <a:t>Đoạn ống dẫn nước cùng loại dài 1 m cân nặng số  ki-lô-gam là:</a:t>
            </a:r>
          </a:p>
          <a:p>
            <a:pPr algn="ctr"/>
            <a:r>
              <a:rPr lang="vi-VN" sz="4000" b="1">
                <a:latin typeface="+mj-lt"/>
              </a:rPr>
              <a:t>0,81 : 4,5 = 0,18 (kg)</a:t>
            </a:r>
          </a:p>
          <a:p>
            <a:pPr algn="ctr"/>
            <a:r>
              <a:rPr lang="vi-VN" sz="4000" b="1">
                <a:latin typeface="+mj-lt"/>
              </a:rPr>
              <a:t>Đáp số: 0,18 kg.</a:t>
            </a:r>
          </a:p>
        </p:txBody>
      </p:sp>
    </p:spTree>
    <p:extLst>
      <p:ext uri="{BB962C8B-B14F-4D97-AF65-F5344CB8AC3E}">
        <p14:creationId xmlns:p14="http://schemas.microsoft.com/office/powerpoint/2010/main" val="2139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236" y="-97382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659" y="2945844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974035" y="1092994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9C65A9A9-103D-93CF-48AA-6F181348AABC}"/>
              </a:ext>
            </a:extLst>
          </p:cNvPr>
          <p:cNvSpPr/>
          <p:nvPr/>
        </p:nvSpPr>
        <p:spPr>
          <a:xfrm>
            <a:off x="2546033" y="1755135"/>
            <a:ext cx="5805753" cy="154562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</a:pPr>
            <a:r>
              <a:rPr lang="en-US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 “ đố bạn”</a:t>
            </a:r>
          </a:p>
          <a:p>
            <a:pPr algn="ctr">
              <a:lnSpc>
                <a:spcPct val="107000"/>
              </a:lnSpc>
            </a:pPr>
            <a:r>
              <a:rPr lang="en-US" sz="1800" kern="10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Củng cố lại quy tắc </a:t>
            </a:r>
            <a:endParaRPr lang="en-US" sz="1800" kern="100">
              <a:solidFill>
                <a:srgbClr val="FF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86FEDA-1508-00A0-EC70-44018572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1306C020-A8B9-C73A-C292-1197858177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420" y="170985"/>
            <a:ext cx="8742555" cy="4437528"/>
          </a:xfrm>
        </p:spPr>
      </p:pic>
    </p:spTree>
    <p:extLst>
      <p:ext uri="{BB962C8B-B14F-4D97-AF65-F5344CB8AC3E}">
        <p14:creationId xmlns:p14="http://schemas.microsoft.com/office/powerpoint/2010/main" val="33230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59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2857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1922887" y="1813421"/>
            <a:ext cx="4310966" cy="446082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49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24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24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905918" y="2167316"/>
            <a:ext cx="5962262" cy="2508594"/>
          </a:xfrm>
          <a:prstGeom prst="rect">
            <a:avLst/>
          </a:prstGeom>
        </p:spPr>
        <p:txBody>
          <a:bodyPr anchor="ctr"/>
          <a:lstStyle/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Đặt tính và thực hiện tính chia thành thạo chia số tự nhiên cho số thập phân và chia số thập phân cho số thập phân.  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Vận dụng được vào các tình huống thực tiễn.</a:t>
            </a:r>
            <a:endParaRPr lang="vi-V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6FE1308A-A78E-9A9C-F172-0BA0C9CDD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64" y="327102"/>
            <a:ext cx="7468837" cy="23491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1C904BD-6E55-F548-0D4C-A8C7A8FAF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01"/>
          <a:stretch/>
        </p:blipFill>
        <p:spPr bwMode="auto">
          <a:xfrm>
            <a:off x="1935524" y="2571749"/>
            <a:ext cx="2532372" cy="214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A7E26B8-2B39-7198-259A-B59A9C878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6"/>
          <a:stretch/>
        </p:blipFill>
        <p:spPr bwMode="auto">
          <a:xfrm>
            <a:off x="6158093" y="2735766"/>
            <a:ext cx="2132315" cy="208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15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F446CBB-11BF-FCB3-59FA-04CB86129A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137"/>
          <a:stretch/>
        </p:blipFill>
        <p:spPr>
          <a:xfrm>
            <a:off x="683941" y="260195"/>
            <a:ext cx="7664605" cy="2870759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4570F24A-C515-0A26-35C4-58B615138372}"/>
              </a:ext>
            </a:extLst>
          </p:cNvPr>
          <p:cNvSpPr/>
          <p:nvPr/>
        </p:nvSpPr>
        <p:spPr>
          <a:xfrm>
            <a:off x="357981" y="3250580"/>
            <a:ext cx="2691161" cy="8028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42 : 0,4 = 105</a:t>
            </a:r>
            <a:endParaRPr lang="vi-VN" sz="28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31177B26-5DA6-4984-5FF4-2177F19563FB}"/>
              </a:ext>
            </a:extLst>
          </p:cNvPr>
          <p:cNvSpPr/>
          <p:nvPr/>
        </p:nvSpPr>
        <p:spPr>
          <a:xfrm>
            <a:off x="3293326" y="3250580"/>
            <a:ext cx="2535044" cy="80288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tabLst>
                <a:tab pos="690245" algn="l"/>
              </a:tabLst>
            </a:pPr>
            <a:r>
              <a:rPr lang="vi-VN" sz="28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0,126 : 0,42                         = 0,3</a:t>
            </a:r>
            <a:endParaRPr lang="vi-VN" sz="28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327F713E-D032-8766-65A9-13002400341C}"/>
              </a:ext>
            </a:extLst>
          </p:cNvPr>
          <p:cNvSpPr/>
          <p:nvPr/>
        </p:nvSpPr>
        <p:spPr>
          <a:xfrm>
            <a:off x="5900284" y="3271524"/>
            <a:ext cx="2869581" cy="133443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vi-VN" sz="24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54,9 + 12,3 : 0,12</a:t>
            </a:r>
            <a:endParaRPr lang="vi-VN" sz="24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vi-VN" sz="24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54,9 + 102,5</a:t>
            </a:r>
            <a:endParaRPr lang="vi-VN" sz="24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tabLst>
                <a:tab pos="690245" algn="l"/>
              </a:tabLst>
            </a:pPr>
            <a:r>
              <a:rPr lang="vi-VN" sz="24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157,4</a:t>
            </a:r>
            <a:endParaRPr lang="vi-VN" sz="24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28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04C1AA9-9213-8E1C-327B-558A59FBB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996" y="341971"/>
            <a:ext cx="7991706" cy="424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303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 descr="Ảnh có chứa thiên nhiên, nước, ngoài trời, bầu trời&#10;&#10;Mô tả được tạo tự động">
            <a:extLst>
              <a:ext uri="{FF2B5EF4-FFF2-40B4-BE49-F238E27FC236}">
                <a16:creationId xmlns:a16="http://schemas.microsoft.com/office/drawing/2014/main" id="{77D5206A-8407-0C6F-56B1-269882315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679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012D860-3306-F7FA-737D-3505E46C346C}"/>
              </a:ext>
            </a:extLst>
          </p:cNvPr>
          <p:cNvSpPr txBox="1"/>
          <p:nvPr/>
        </p:nvSpPr>
        <p:spPr>
          <a:xfrm>
            <a:off x="7011685" y="4993459"/>
            <a:ext cx="2132315" cy="17312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3" tooltip="https://motogo.vn/bien-nha-tra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Ảnh Này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 của Tác giả Không xác định được cấp phép theo </a:t>
            </a:r>
            <a:r>
              <a:rPr kumimoji="0" lang="vi-VN" sz="52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kumimoji="0" lang="vi-VN" sz="5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170C4C3C-B184-AD19-F368-327B69E04ED0}"/>
              </a:ext>
            </a:extLst>
          </p:cNvPr>
          <p:cNvSpPr/>
          <p:nvPr/>
        </p:nvSpPr>
        <p:spPr>
          <a:xfrm>
            <a:off x="245327" y="119625"/>
            <a:ext cx="8653345" cy="490424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AAFE478-F6B6-17DD-3A45-FB4AC23F52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61" y="446049"/>
            <a:ext cx="7419278" cy="4207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857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3571</TotalTime>
  <Words>283</Words>
  <Application>Microsoft Office PowerPoint</Application>
  <PresentationFormat>Trình chiếu Trên màn hình (16:9)</PresentationFormat>
  <Paragraphs>42</Paragraphs>
  <Slides>17</Slides>
  <Notes>4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30" baseType="lpstr">
      <vt:lpstr>Times New Roman</vt:lpstr>
      <vt:lpstr>Lilita One</vt:lpstr>
      <vt:lpstr>Hachi Maru Pop</vt:lpstr>
      <vt:lpstr>Fredoka One</vt:lpstr>
      <vt:lpstr>Calibri Light</vt:lpstr>
      <vt:lpstr>Arial</vt:lpstr>
      <vt:lpstr>Nunito</vt:lpstr>
      <vt:lpstr>Calibri</vt:lpstr>
      <vt:lpstr>Nunito SemiBold</vt:lpstr>
      <vt:lpstr>Chibi Anime Characters for Pre-K by Slidesgo</vt:lpstr>
      <vt:lpstr>Office Theme</vt:lpstr>
      <vt:lpstr>2_Office Theme</vt:lpstr>
      <vt:lpstr>11_Office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76</cp:revision>
  <dcterms:modified xsi:type="dcterms:W3CDTF">2024-10-03T02:13:18Z</dcterms:modified>
  <cp:category/>
</cp:coreProperties>
</file>