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1582" r:id="rId4"/>
    <p:sldId id="1619" r:id="rId5"/>
    <p:sldId id="1575" r:id="rId6"/>
    <p:sldId id="387" r:id="rId7"/>
    <p:sldId id="1593" r:id="rId8"/>
    <p:sldId id="1620" r:id="rId9"/>
    <p:sldId id="1600" r:id="rId10"/>
    <p:sldId id="1621" r:id="rId11"/>
    <p:sldId id="1622" r:id="rId12"/>
    <p:sldId id="1612" r:id="rId13"/>
    <p:sldId id="1585" r:id="rId14"/>
    <p:sldId id="1614" r:id="rId15"/>
    <p:sldId id="1623" r:id="rId16"/>
    <p:sldId id="332" r:id="rId17"/>
    <p:sldId id="15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19"/>
            <p14:sldId id="1575"/>
            <p14:sldId id="387"/>
            <p14:sldId id="1593"/>
            <p14:sldId id="1620"/>
            <p14:sldId id="1600"/>
            <p14:sldId id="1621"/>
            <p14:sldId id="1622"/>
            <p14:sldId id="1612"/>
            <p14:sldId id="1585"/>
            <p14:sldId id="1614"/>
            <p14:sldId id="1623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10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2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26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64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8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0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字魂27号-布丁体" pitchFamily="2" charset="-122"/>
              </a:rPr>
              <a:t>.</a:t>
            </a:r>
            <a:endParaRPr kumimoji="1" lang="zh-CN" altLang="en-US" sz="4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字魂27号-布丁体" pitchFamily="2" charset="-122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F7B0FB9-117D-267A-0EA7-16540CA1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3" y="671907"/>
            <a:ext cx="10193481" cy="328702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C7B12F-5890-DE31-CDEB-3647D0E8804A}"/>
              </a:ext>
            </a:extLst>
          </p:cNvPr>
          <p:cNvSpPr/>
          <p:nvPr/>
        </p:nvSpPr>
        <p:spPr>
          <a:xfrm>
            <a:off x="602673" y="4381033"/>
            <a:ext cx="3252355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7,81 m = 78,1 dm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BBA61EE-B107-895D-DB3E-9A025F479D8B}"/>
              </a:ext>
            </a:extLst>
          </p:cNvPr>
          <p:cNvSpPr/>
          <p:nvPr/>
        </p:nvSpPr>
        <p:spPr>
          <a:xfrm>
            <a:off x="4362450" y="4381032"/>
            <a:ext cx="3252354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1,25 kg = 1 250 g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9964CF7D-5B76-1609-78E3-8DC8377914E4}"/>
              </a:ext>
            </a:extLst>
          </p:cNvPr>
          <p:cNvSpPr/>
          <p:nvPr/>
        </p:nvSpPr>
        <p:spPr>
          <a:xfrm>
            <a:off x="8094515" y="4339469"/>
            <a:ext cx="3494811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0,4cm2 = 40 mm</a:t>
            </a:r>
            <a:r>
              <a:rPr lang="vi-VN" sz="2800" b="1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B934BC5-A74B-27FD-06FB-59AC55D94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18" y="758536"/>
            <a:ext cx="100583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CE09D728-7DE2-BE8D-7919-7915BC155637}"/>
              </a:ext>
            </a:extLst>
          </p:cNvPr>
          <p:cNvSpPr/>
          <p:nvPr/>
        </p:nvSpPr>
        <p:spPr>
          <a:xfrm>
            <a:off x="1122218" y="872836"/>
            <a:ext cx="10027227" cy="50603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vi-VN" sz="44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4400" b="1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44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hộp sữa cân nặng số ki-lô-gam là:</a:t>
            </a:r>
            <a:endParaRPr lang="vi-VN" sz="4400" b="1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44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2,1 : 10 = 0,21 (kg)</a:t>
            </a:r>
            <a:endParaRPr lang="vi-VN" sz="4400" b="1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44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hộp sữa cân nặng số ki-lô-gam là:</a:t>
            </a:r>
            <a:endParaRPr lang="vi-VN" sz="4400" b="1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44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0,21 × 4 = 0,84 (kg)</a:t>
            </a:r>
            <a:endParaRPr lang="vi-VN" sz="4400" b="1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44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bốn hộp sữa cân nặng 0,84 kg.</a:t>
            </a:r>
            <a:endParaRPr lang="vi-VN" sz="4400" b="1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quy tắc chia nhẩm một số thập phân </a:t>
            </a:r>
            <a:r>
              <a:rPr lang="en-US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10; 100; 1000</a:t>
            </a:r>
            <a:endParaRPr lang="vi-VN" sz="2667" ker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 Box 23">
            <a:extLst>
              <a:ext uri="{FF2B5EF4-FFF2-40B4-BE49-F238E27FC236}">
                <a16:creationId xmlns:a16="http://schemas.microsoft.com/office/drawing/2014/main" id="{FD65CB9F-FBA0-C8A4-9D59-34027C4C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744088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1)Nêu cách nhân một số thập phân với 10, 100, 1000.</a:t>
            </a:r>
          </a:p>
        </p:txBody>
      </p:sp>
      <p:pic>
        <p:nvPicPr>
          <p:cNvPr id="14" name="Picture 11" descr="sun14[1]">
            <a:extLst>
              <a:ext uri="{FF2B5EF4-FFF2-40B4-BE49-F238E27FC236}">
                <a16:creationId xmlns:a16="http://schemas.microsoft.com/office/drawing/2014/main" id="{07D5009A-E655-C5CF-616B-04204916E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2" y="44912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sun14[1]">
            <a:extLst>
              <a:ext uri="{FF2B5EF4-FFF2-40B4-BE49-F238E27FC236}">
                <a16:creationId xmlns:a16="http://schemas.microsoft.com/office/drawing/2014/main" id="{F5025381-F67B-2B03-2EB9-1820BFADB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3" y="490395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">
            <a:extLst>
              <a:ext uri="{FF2B5EF4-FFF2-40B4-BE49-F238E27FC236}">
                <a16:creationId xmlns:a16="http://schemas.microsoft.com/office/drawing/2014/main" id="{FC49C0DD-D5BE-A614-6868-0471EB84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90" y="1506548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2)Nêu cách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kumimoji="0" lang="en-US" altLang="en-US" sz="28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số thập phân với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0,1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0,01, 0,001.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1841B3B-EA20-C77A-BD6D-5A6528C0D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27" y="2129712"/>
            <a:ext cx="5299363" cy="41791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01F0EBB-E46B-CEDF-24D2-2E5FBF0F3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519" y="2184129"/>
            <a:ext cx="4395354" cy="39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817155" cy="272754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6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0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  <a:endParaRPr kumimoji="0" lang="vi-VN" altLang="zh-CN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Chia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nhẩm một số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thập phân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cho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10; 100;1000…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/>
              <a:t>- </a:t>
            </a:r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đầu thuộc quy tắc, thực hiện được chia nhẩm một số thập phân cho 10; 100; 1 000; ...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trong thực hành tính và xử lý tình huống thực tiễn.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6">
            <a:extLst>
              <a:ext uri="{FF2B5EF4-FFF2-40B4-BE49-F238E27FC236}">
                <a16:creationId xmlns:a16="http://schemas.microsoft.com/office/drawing/2014/main" id="{668C69DD-ACC9-A9A0-BF3A-8BEF20F5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28">
            <a:extLst>
              <a:ext uri="{FF2B5EF4-FFF2-40B4-BE49-F238E27FC236}">
                <a16:creationId xmlns:a16="http://schemas.microsoft.com/office/drawing/2014/main" id="{433695C2-049E-C3C7-C9BB-1BB32552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09" y="325119"/>
            <a:ext cx="3927763" cy="10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Chia nhẩm cho 10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124,5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8">
                <a:extLst>
                  <a:ext uri="{FF2B5EF4-FFF2-40B4-BE49-F238E27FC236}">
                    <a16:creationId xmlns:a16="http://schemas.microsoft.com/office/drawing/2014/main" id="{53B8D960-F5F8-2A38-63B1-AF322A16C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109" y="1580714"/>
                <a:ext cx="4083627" cy="151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buNone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124,5 : 10 = </a:t>
                </a: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124,5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lvl="0">
                  <a:buNone/>
                  <a:defRPr/>
                </a:pP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= 124,5 x 0,1 = 12,45</a:t>
                </a:r>
                <a:endPara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28">
                <a:extLst>
                  <a:ext uri="{FF2B5EF4-FFF2-40B4-BE49-F238E27FC236}">
                    <a16:creationId xmlns:a16="http://schemas.microsoft.com/office/drawing/2014/main" id="{53B8D960-F5F8-2A38-63B1-AF322A16C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109" y="1580714"/>
                <a:ext cx="4083627" cy="1511027"/>
              </a:xfrm>
              <a:prstGeom prst="rect">
                <a:avLst/>
              </a:prstGeom>
              <a:blipFill>
                <a:blip r:embed="rId3"/>
                <a:stretch>
                  <a:fillRect l="-29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4">
            <a:extLst>
              <a:ext uri="{FF2B5EF4-FFF2-40B4-BE49-F238E27FC236}">
                <a16:creationId xmlns:a16="http://schemas.microsoft.com/office/drawing/2014/main" id="{4A74DD5D-1687-188B-473F-06D98F4F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492" y="562494"/>
            <a:ext cx="771005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Nhận xét: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Chia cho 10 cũng chính là nhân với 0,1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Dời dấu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phẩy của số 124,5 sang bên trái 1 chữ số, ta được 12,45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F94E1369-91B2-9024-1DB3-24D7E537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6" y="2966363"/>
            <a:ext cx="4959926" cy="6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Chia nhẩm cho 100;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1000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0476D5DA-641C-B04A-01C1-C5D8907C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664605"/>
            <a:ext cx="5907716" cy="11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Tương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tự, ta có: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124,5 : 100 = 1,245</a:t>
            </a:r>
          </a:p>
          <a:p>
            <a:pPr lvl="0">
              <a:buNone/>
              <a:defRPr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124,5 : 1000 = 0,1245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06DCD52B-47D1-1F2F-7DD1-DBC0A8CE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890" y="2830388"/>
            <a:ext cx="620337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Dời dấu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phẩy của số 124,5 sang bên trái 2 chữ số, ta được 1,245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Dời dấu phẩy của số 124,5 sang bên trái 3 chữ số, ta được 0,1245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887F4F98-3B55-47C5-2BC6-43A6D895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5374890"/>
            <a:ext cx="1133648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Muốn chia một số thập phân với 10, 100, 1000, … ta chỉ việc dời dấu phẩy của số tương ứng sang bên trái một, hai, ba, … chữ số. </a:t>
            </a:r>
          </a:p>
        </p:txBody>
      </p:sp>
    </p:spTree>
    <p:extLst>
      <p:ext uri="{BB962C8B-B14F-4D97-AF65-F5344CB8AC3E}">
        <p14:creationId xmlns:p14="http://schemas.microsoft.com/office/powerpoint/2010/main" val="31112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1" y="40738"/>
            <a:ext cx="12192000" cy="67021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1FA45E56-C9FB-DE16-7FFE-84C8E2E1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456997"/>
            <a:ext cx="23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812,3 : 10 =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5043B0A-DE77-DF4E-ED56-64C3E642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570" y="2178169"/>
            <a:ext cx="2389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812,3 : 100 =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3897CC9-AA8D-D1D7-47AB-2B6F708F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2868587"/>
            <a:ext cx="2520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812,3 : 1000 =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D0A33A8-C79B-BC2F-0A8C-F813DB66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477" y="141479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91,5 : 10 =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2BE1B1C-DAB8-E618-932D-63B339B2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570" y="2168486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91,5 : 100 =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E8841478-8EEA-F1ED-5B6F-33676FE9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15" y="2801164"/>
            <a:ext cx="2458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91,5 : 1000 =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329EDF-621A-B987-A08D-5276C50B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69" y="667045"/>
            <a:ext cx="656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1.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Tính nhẩm:   trò chơi “ gọi truyền”                     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76BEF729-BCBB-1716-D31F-8B00ACFD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72736"/>
            <a:ext cx="12192001" cy="678526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1FA591D6-324E-AD50-909B-141784F0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321" y="3624854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174 : 10 =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FC22A21D-DDBF-4554-5CF4-9EDC450D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414" y="4378547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174 : 100 =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7398F76A-1F8B-DCF1-4ACB-0B8796EB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359" y="5011225"/>
            <a:ext cx="2458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174 : 1000 =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56004C5-C7F3-A8D1-8CE4-6F07BDC42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16" y="1451272"/>
            <a:ext cx="1259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81,23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26C751D0-F8DB-AFFF-2B03-24541FBD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152" y="2121858"/>
            <a:ext cx="16583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8,123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AE9CB305-8B3E-4D0F-DC6D-6B2E2DB92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915" y="2866159"/>
            <a:ext cx="169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0,8123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23460739-3990-7170-8619-D133B28F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784" y="1441739"/>
            <a:ext cx="139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9,15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D9ED5A3F-F97C-6260-BC51-2A9E351E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483" y="2134361"/>
            <a:ext cx="139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0,915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8E8E84F2-F0CD-374F-4984-5F018D12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531" y="2750759"/>
            <a:ext cx="131431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0,0195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430028DB-5FDA-08E7-3E1F-3E173DFD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628" y="3651800"/>
            <a:ext cx="139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17,4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AB241222-EF4F-6058-1D29-5751106B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075" y="4370453"/>
            <a:ext cx="139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1,74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C588EBD0-E349-0078-F287-D6B5E21D4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375" y="4960820"/>
            <a:ext cx="131431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0,174</a:t>
            </a:r>
          </a:p>
        </p:txBody>
      </p:sp>
    </p:spTree>
    <p:extLst>
      <p:ext uri="{BB962C8B-B14F-4D97-AF65-F5344CB8AC3E}">
        <p14:creationId xmlns:p14="http://schemas.microsoft.com/office/powerpoint/2010/main" val="42579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3" grpId="0"/>
      <p:bldP spid="15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字魂27号-布丁体" pitchFamily="2" charset="-122"/>
                <a:cs typeface="+mn-cs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CC3AEE9-36F1-05C1-3DEB-5548B6BE3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73" y="665018"/>
            <a:ext cx="10099963" cy="3468893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168D3B2-9769-DC39-B333-87372E7935FE}"/>
              </a:ext>
            </a:extLst>
          </p:cNvPr>
          <p:cNvSpPr/>
          <p:nvPr/>
        </p:nvSpPr>
        <p:spPr>
          <a:xfrm>
            <a:off x="841764" y="4212099"/>
            <a:ext cx="3917372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503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,8 m =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0,5038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km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ED8FF83-BFFD-52EE-C32F-7737D68DBAC5}"/>
              </a:ext>
            </a:extLst>
          </p:cNvPr>
          <p:cNvSpPr/>
          <p:nvPr/>
        </p:nvSpPr>
        <p:spPr>
          <a:xfrm>
            <a:off x="7114324" y="4212100"/>
            <a:ext cx="3796129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1,25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0,125 tấn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E525316-1383-0D5A-5EFA-003E1FD8E14E}"/>
              </a:ext>
            </a:extLst>
          </p:cNvPr>
          <p:cNvSpPr/>
          <p:nvPr/>
        </p:nvSpPr>
        <p:spPr>
          <a:xfrm>
            <a:off x="4409223" y="5287816"/>
            <a:ext cx="3796129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6,4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0,064 m</a:t>
            </a:r>
            <a:r>
              <a:rPr 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vi-VN" sz="2800" b="1" baseline="300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453</Words>
  <Application>Microsoft Office PowerPoint</Application>
  <PresentationFormat>Màn hình rộng</PresentationFormat>
  <Paragraphs>78</Paragraphs>
  <Slides>15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33" baseType="lpstr">
      <vt:lpstr>等线</vt:lpstr>
      <vt:lpstr>Aaril</vt:lpstr>
      <vt:lpstr>Arial</vt:lpstr>
      <vt:lpstr>Calibri</vt:lpstr>
      <vt:lpstr>Calibri Light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字魂27号-布丁体</vt:lpstr>
      <vt:lpstr>Office Theme</vt:lpstr>
      <vt:lpstr>11_Office Theme</vt:lpstr>
      <vt:lpstr>Chibi Anime Characters for Pre-K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163</cp:revision>
  <dcterms:created xsi:type="dcterms:W3CDTF">2023-04-19T08:21:59Z</dcterms:created>
  <dcterms:modified xsi:type="dcterms:W3CDTF">2024-10-06T11:06:42Z</dcterms:modified>
</cp:coreProperties>
</file>