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27" r:id="rId3"/>
    <p:sldMasterId id="2147483751" r:id="rId4"/>
  </p:sldMasterIdLst>
  <p:notesMasterIdLst>
    <p:notesMasterId r:id="rId17"/>
  </p:notesMasterIdLst>
  <p:sldIdLst>
    <p:sldId id="260" r:id="rId5"/>
    <p:sldId id="1621" r:id="rId6"/>
    <p:sldId id="339" r:id="rId7"/>
    <p:sldId id="387" r:id="rId8"/>
    <p:sldId id="274" r:id="rId9"/>
    <p:sldId id="1649" r:id="rId10"/>
    <p:sldId id="1650" r:id="rId11"/>
    <p:sldId id="329" r:id="rId12"/>
    <p:sldId id="1652" r:id="rId13"/>
    <p:sldId id="332" r:id="rId14"/>
    <p:sldId id="344" r:id="rId15"/>
    <p:sldId id="312" r:id="rId16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Hachi Maru Pop" panose="020B0604020202020204" charset="-128"/>
      <p:regular r:id="rId20"/>
    </p:embeddedFont>
    <p:embeddedFont>
      <p:font typeface="Fredoka One" panose="02000000000000000000" pitchFamily="2" charset="0"/>
      <p:regular r:id="rId21"/>
    </p:embeddedFont>
    <p:embeddedFont>
      <p:font typeface="Lilita One" panose="020B0604020202020204" charset="0"/>
      <p:regular r:id="rId22"/>
      <p:bold r:id="rId23"/>
      <p:italic r:id="rId24"/>
      <p:boldItalic r:id="rId25"/>
    </p:embeddedFont>
    <p:embeddedFont>
      <p:font typeface="Nunito" pitchFamily="2" charset="-93"/>
      <p:regular r:id="rId26"/>
      <p:bold r:id="rId27"/>
      <p:italic r:id="rId28"/>
      <p:boldItalic r:id="rId29"/>
    </p:embeddedFont>
    <p:embeddedFont>
      <p:font typeface="Nunito SemiBold" pitchFamily="2" charset="-93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82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1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0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1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8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1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56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0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68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2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42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41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61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57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3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87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59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54120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6/10/2024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6/10/2024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6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hyperlink" Target="https://creativecommons.org/licenses/by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creativecommons.org/licenses/by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231" y="3595523"/>
            <a:ext cx="4053364" cy="1460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02982" y="2061775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3364" y="356918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36" y="-97382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659" y="2945844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974035" y="1092994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C65A9A9-103D-93CF-48AA-6F181348AABC}"/>
              </a:ext>
            </a:extLst>
          </p:cNvPr>
          <p:cNvSpPr/>
          <p:nvPr/>
        </p:nvSpPr>
        <p:spPr>
          <a:xfrm>
            <a:off x="2546033" y="1755135"/>
            <a:ext cx="5805753" cy="15456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n-US" sz="1800" kern="1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Củng cố lại quy tắc  chia nhẩm cho 10; 100; 100</a:t>
            </a:r>
          </a:p>
          <a:p>
            <a:pPr algn="ctr">
              <a:lnSpc>
                <a:spcPct val="107000"/>
              </a:lnSpc>
            </a:pPr>
            <a:r>
              <a:rPr lang="en-US" sz="1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Chia nhẩm cho 0,1; 0,01; 0,001</a:t>
            </a: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4D3A4F-5782-42CA-8035-37081F39C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1" y="30554"/>
            <a:ext cx="9144000" cy="502660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CCD1761-A63A-EA45-AB72-DCF6360A36B6}"/>
              </a:ext>
            </a:extLst>
          </p:cNvPr>
          <p:cNvSpPr txBox="1"/>
          <p:nvPr/>
        </p:nvSpPr>
        <p:spPr>
          <a:xfrm>
            <a:off x="1983440" y="1894481"/>
            <a:ext cx="28652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kumimoji="1" lang="en-US" altLang="zh-Hans" sz="2100" kern="1200" dirty="0">
                <a:solidFill>
                  <a:prstClr val="black"/>
                </a:solidFill>
                <a:latin typeface="字魂27号-布丁体" pitchFamily="2" charset="-122"/>
                <a:ea typeface="字魂27号-布丁体" pitchFamily="2" charset="-122"/>
                <a:cs typeface="+mn-cs"/>
              </a:rPr>
              <a:t>.</a:t>
            </a:r>
            <a:endParaRPr kumimoji="1" lang="zh-CN" altLang="en-US" sz="2100" kern="1200" dirty="0">
              <a:solidFill>
                <a:prstClr val="black"/>
              </a:solidFill>
              <a:latin typeface="字魂27号-布丁体" pitchFamily="2" charset="-122"/>
              <a:ea typeface="字魂27号-布丁体" pitchFamily="2" charset="-122"/>
              <a:cs typeface="+mn-cs"/>
            </a:endParaRP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1FA45E56-C9FB-DE16-7FFE-84C8E2E14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1092748"/>
            <a:ext cx="175606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19,3 : 10 =</a:t>
            </a:r>
            <a:r>
              <a:rPr lang="en-US" altLang="en-US" sz="135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C5043B0A-DE77-DF4E-ED56-64C3E642B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428" y="1633627"/>
            <a:ext cx="17921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406 : 1000 =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5D0A33A8-C79B-BC2F-0A8C-F813DB666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608" y="1061095"/>
            <a:ext cx="1657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6,28 : 0,1 =</a:t>
            </a:r>
            <a:r>
              <a:rPr lang="en-US" altLang="en-US" sz="135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E2BE1B1C-DAB8-E618-932D-63B339B28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9678" y="1626364"/>
            <a:ext cx="17921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51,7 : 0,001 =</a:t>
            </a:r>
            <a:endParaRPr lang="en-US" altLang="en-US" sz="1350" kern="120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D1329EDF-621A-B987-A08D-5276C50B9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52" y="500284"/>
            <a:ext cx="492233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2100" b="1" u="sng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Bài 1.</a:t>
            </a:r>
            <a:r>
              <a:rPr lang="en-US" altLang="en-US" sz="21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Tính nhẩm:   trò chơi “ gọi truyền”                      </a:t>
            </a:r>
            <a:endParaRPr lang="en-US" altLang="en-US" sz="2400" b="1" kern="120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" name="Rectangle 36">
            <a:extLst>
              <a:ext uri="{FF2B5EF4-FFF2-40B4-BE49-F238E27FC236}">
                <a16:creationId xmlns:a16="http://schemas.microsoft.com/office/drawing/2014/main" id="{76BEF729-BCBB-1716-D31F-8B00ACFD4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4552"/>
            <a:ext cx="9144001" cy="5088948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ClrTx/>
              <a:buNone/>
              <a:defRPr/>
            </a:pPr>
            <a:endParaRPr lang="vi-VN" altLang="en-US" sz="13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1FA591D6-324E-AD50-909B-141784F06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491" y="2718640"/>
            <a:ext cx="1657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4,8 : 100 =</a:t>
            </a:r>
            <a:r>
              <a:rPr lang="en-US" altLang="en-US" sz="135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FC22A21D-DDBF-4554-5CF4-9EDC450DB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5561" y="3283910"/>
            <a:ext cx="1657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7,9 : 0,01 =</a:t>
            </a:r>
            <a:endParaRPr lang="en-US" altLang="en-US" sz="1350" kern="120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A56004C5-C7F3-A8D1-8CE4-6F07BDC42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412" y="1088454"/>
            <a:ext cx="9446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</a:pPr>
            <a:r>
              <a:rPr lang="en-US" altLang="en-US" sz="21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1,93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26C751D0-F8DB-AFFF-2B03-24541FBD9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615" y="1591393"/>
            <a:ext cx="12437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</a:pPr>
            <a:r>
              <a:rPr lang="en-US" altLang="en-US" sz="21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0,406</a:t>
            </a: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23460739-3990-7170-8619-D133B28F3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088" y="1081304"/>
            <a:ext cx="104686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</a:pPr>
            <a:r>
              <a:rPr lang="en-US" altLang="en-US" sz="21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62,8</a:t>
            </a: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D9ED5A3F-F97C-6260-BC51-2A9E351E5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363" y="1600771"/>
            <a:ext cx="10468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</a:pPr>
            <a:r>
              <a:rPr lang="en-US" altLang="en-US" sz="21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51 700</a:t>
            </a: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430028DB-5FDA-08E7-3E1F-3E173DFDD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971" y="2738850"/>
            <a:ext cx="104686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</a:pPr>
            <a:r>
              <a:rPr lang="en-US" altLang="en-US" sz="21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0,048</a:t>
            </a:r>
          </a:p>
        </p:txBody>
      </p:sp>
      <p:sp>
        <p:nvSpPr>
          <p:cNvPr id="31" name="Text Box 19">
            <a:extLst>
              <a:ext uri="{FF2B5EF4-FFF2-40B4-BE49-F238E27FC236}">
                <a16:creationId xmlns:a16="http://schemas.microsoft.com/office/drawing/2014/main" id="{AB241222-EF4F-6058-1D29-5751106B4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557" y="3277840"/>
            <a:ext cx="10468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</a:pPr>
            <a:r>
              <a:rPr lang="en-US" altLang="en-US" sz="21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790</a:t>
            </a:r>
          </a:p>
        </p:txBody>
      </p:sp>
    </p:spTree>
    <p:extLst>
      <p:ext uri="{BB962C8B-B14F-4D97-AF65-F5344CB8AC3E}">
        <p14:creationId xmlns:p14="http://schemas.microsoft.com/office/powerpoint/2010/main" val="425793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13" grpId="0"/>
      <p:bldP spid="1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62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857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1922887" y="1813421"/>
            <a:ext cx="4310966" cy="446082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49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24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24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905918" y="2167316"/>
            <a:ext cx="5962262" cy="2508594"/>
          </a:xfrm>
          <a:prstGeom prst="rect">
            <a:avLst/>
          </a:prstGeom>
        </p:spPr>
        <p:txBody>
          <a:bodyPr anchor="ctr"/>
          <a:lstStyle/>
          <a:p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chia nhẩm một số thập phân cho 10; 100; 1000; ...; cho 0,1; 0,01; 0,001; ...;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được trong thực hành tính và xử lý tình huống thực tiễn.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1A18313E-A291-D865-63A8-CCD37BD1D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88" y="386577"/>
            <a:ext cx="8051179" cy="2245111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0A90D1FA-BDA4-E350-FCDD-29D7DDF704F8}"/>
              </a:ext>
            </a:extLst>
          </p:cNvPr>
          <p:cNvSpPr/>
          <p:nvPr/>
        </p:nvSpPr>
        <p:spPr>
          <a:xfrm>
            <a:off x="676509" y="2641508"/>
            <a:ext cx="3323062" cy="8028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tabLst>
                <a:tab pos="690245" algn="l"/>
              </a:tabLst>
            </a:pPr>
            <a:r>
              <a:rPr lang="vi-VN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74,8 kg</a:t>
            </a:r>
            <a:r>
              <a:rPr lang="vi-VN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74 800 g</a:t>
            </a:r>
            <a:r>
              <a:rPr lang="vi-VN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612EA7C0-9830-1675-9CB5-3B470903D70E}"/>
              </a:ext>
            </a:extLst>
          </p:cNvPr>
          <p:cNvSpPr/>
          <p:nvPr/>
        </p:nvSpPr>
        <p:spPr>
          <a:xfrm>
            <a:off x="4646889" y="2704794"/>
            <a:ext cx="3902927" cy="8028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tabLst>
                <a:tab pos="690245" algn="l"/>
              </a:tabLst>
            </a:pPr>
            <a:r>
              <a:rPr lang="vi-VN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5,02 </a:t>
            </a:r>
            <a:r>
              <a:rPr lang="vi-VN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800" b="1" kern="100" baseline="30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502</a:t>
            </a:r>
            <a:r>
              <a:rPr lang="vi-VN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2800" b="1" kern="100" baseline="30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814D23FE-C574-E66B-48E9-00195DD57A7C}"/>
              </a:ext>
            </a:extLst>
          </p:cNvPr>
          <p:cNvSpPr/>
          <p:nvPr/>
        </p:nvSpPr>
        <p:spPr>
          <a:xfrm>
            <a:off x="676509" y="3693502"/>
            <a:ext cx="3323062" cy="8028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tabLst>
                <a:tab pos="690245" algn="l"/>
              </a:tabLst>
            </a:pPr>
            <a:r>
              <a:rPr lang="vi-VN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19,3 </a:t>
            </a:r>
            <a:r>
              <a:rPr lang="vi-VN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1,93</a:t>
            </a:r>
            <a:r>
              <a:rPr lang="en-US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endParaRPr lang="vi-VN" sz="28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8F3A0E9-0F63-D5B9-B724-53071FE72D8B}"/>
              </a:ext>
            </a:extLst>
          </p:cNvPr>
          <p:cNvSpPr/>
          <p:nvPr/>
        </p:nvSpPr>
        <p:spPr>
          <a:xfrm>
            <a:off x="4799311" y="3729795"/>
            <a:ext cx="3323062" cy="8028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tabLst>
                <a:tab pos="690245" algn="l"/>
              </a:tabLst>
            </a:pPr>
            <a:r>
              <a:rPr lang="vi-VN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650 </a:t>
            </a:r>
            <a:r>
              <a:rPr lang="vi-VN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vi-VN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0,65 </a:t>
            </a:r>
            <a:r>
              <a:rPr lang="vi-VN" sz="2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97E9B9-303E-5F25-FF7E-1FC1A2290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17" y="431181"/>
            <a:ext cx="8244468" cy="4311804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0AFBAE1-64BF-C769-AD66-35CA32271BB2}"/>
              </a:ext>
            </a:extLst>
          </p:cNvPr>
          <p:cNvSpPr/>
          <p:nvPr/>
        </p:nvSpPr>
        <p:spPr>
          <a:xfrm>
            <a:off x="4571999" y="1300976"/>
            <a:ext cx="817757" cy="4683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3,54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C8CEF67C-B798-5DE9-3E4D-DBBF4018C474}"/>
              </a:ext>
            </a:extLst>
          </p:cNvPr>
          <p:cNvSpPr/>
          <p:nvPr/>
        </p:nvSpPr>
        <p:spPr>
          <a:xfrm>
            <a:off x="7449584" y="1300975"/>
            <a:ext cx="817757" cy="4683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354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0E78300-0AE2-37AA-192C-ADBB4ABB1DC1}"/>
              </a:ext>
            </a:extLst>
          </p:cNvPr>
          <p:cNvSpPr/>
          <p:nvPr/>
        </p:nvSpPr>
        <p:spPr>
          <a:xfrm>
            <a:off x="4526822" y="2616537"/>
            <a:ext cx="908110" cy="4683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1900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FE287AB4-1B9E-9326-356A-636E3AA0B580}"/>
              </a:ext>
            </a:extLst>
          </p:cNvPr>
          <p:cNvSpPr/>
          <p:nvPr/>
        </p:nvSpPr>
        <p:spPr>
          <a:xfrm>
            <a:off x="6247827" y="2434400"/>
            <a:ext cx="908110" cy="4683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1000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5E1E4936-AE02-F3F6-F096-7A166786D89F}"/>
              </a:ext>
            </a:extLst>
          </p:cNvPr>
          <p:cNvSpPr/>
          <p:nvPr/>
        </p:nvSpPr>
        <p:spPr>
          <a:xfrm>
            <a:off x="1583473" y="3964580"/>
            <a:ext cx="967011" cy="4683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0,026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97E5120C-8215-B782-B943-98133C3C0878}"/>
              </a:ext>
            </a:extLst>
          </p:cNvPr>
          <p:cNvSpPr/>
          <p:nvPr/>
        </p:nvSpPr>
        <p:spPr>
          <a:xfrm>
            <a:off x="4481646" y="3954683"/>
            <a:ext cx="908110" cy="4683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26</a:t>
            </a:r>
            <a:endParaRPr lang="vi-VN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28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FC31F88-45C3-F22F-D574-9E097A5CB94B}"/>
              </a:ext>
            </a:extLst>
          </p:cNvPr>
          <p:cNvSpPr/>
          <p:nvPr/>
        </p:nvSpPr>
        <p:spPr>
          <a:xfrm>
            <a:off x="817757" y="260535"/>
            <a:ext cx="7746380" cy="16578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>
                <a:latin typeface="+mj-lt"/>
              </a:rPr>
              <a:t>Cô Hoa có một mảnh vải lụa dài 8 m. Cô đã dùng hết 6,4 m. Phần vải còn lại cô dùng để kết nơ, mỗi cái nơ hết 0,1 m vải. Hỏi cô Hoa đã kết được bao nhiêu cái nơ?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8D27945-CBB5-7AFF-B82D-9D4343F8CC9D}"/>
              </a:ext>
            </a:extLst>
          </p:cNvPr>
          <p:cNvSpPr/>
          <p:nvPr/>
        </p:nvSpPr>
        <p:spPr>
          <a:xfrm>
            <a:off x="918117" y="2059259"/>
            <a:ext cx="7746380" cy="29111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vi-VN" sz="2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2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vi-VN" sz="2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mét vải còn lại dùng để kết nơ là:</a:t>
            </a:r>
            <a:endParaRPr lang="vi-VN" sz="2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vi-VN" sz="2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– 6,4 = 1,6 (mét)</a:t>
            </a:r>
            <a:endParaRPr lang="vi-VN" sz="2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vi-VN" sz="2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 Hoa đã kết được số cái nơ là:</a:t>
            </a:r>
            <a:endParaRPr lang="vi-VN" sz="2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vi-VN" sz="2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1,6 : 0,1 = 16 (cái)</a:t>
            </a:r>
            <a:endParaRPr lang="vi-VN" sz="2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vi-VN" sz="2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 16 cái nơ.</a:t>
            </a:r>
            <a:endParaRPr lang="vi-VN" sz="2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3603</TotalTime>
  <Words>345</Words>
  <Application>Microsoft Office PowerPoint</Application>
  <PresentationFormat>Trình chiếu Trên màn hình (16:9)</PresentationFormat>
  <Paragraphs>60</Paragraphs>
  <Slides>12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12</vt:i4>
      </vt:variant>
    </vt:vector>
  </HeadingPairs>
  <TitlesOfParts>
    <vt:vector size="27" baseType="lpstr">
      <vt:lpstr>Calibri Light</vt:lpstr>
      <vt:lpstr>Arial</vt:lpstr>
      <vt:lpstr>Lilita One</vt:lpstr>
      <vt:lpstr>Calibri</vt:lpstr>
      <vt:lpstr>Fredoka One</vt:lpstr>
      <vt:lpstr>Nunito</vt:lpstr>
      <vt:lpstr>字魂27号-布丁体</vt:lpstr>
      <vt:lpstr>Times New Roman</vt:lpstr>
      <vt:lpstr>Nunito SemiBold</vt:lpstr>
      <vt:lpstr>等线</vt:lpstr>
      <vt:lpstr>Hachi Maru Pop</vt:lpstr>
      <vt:lpstr>Chibi Anime Characters for Pre-K by Slidesgo</vt:lpstr>
      <vt:lpstr>Office Theme</vt:lpstr>
      <vt:lpstr>2_Office Theme</vt:lpstr>
      <vt:lpstr>11_Office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77</cp:revision>
  <dcterms:modified xsi:type="dcterms:W3CDTF">2024-10-06T11:40:37Z</dcterms:modified>
  <cp:category/>
</cp:coreProperties>
</file>