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0" r:id="rId2"/>
    <p:sldMasterId id="2147483727" r:id="rId3"/>
    <p:sldMasterId id="2147483751" r:id="rId4"/>
  </p:sldMasterIdLst>
  <p:notesMasterIdLst>
    <p:notesMasterId r:id="rId19"/>
  </p:notesMasterIdLst>
  <p:sldIdLst>
    <p:sldId id="260" r:id="rId5"/>
    <p:sldId id="1621" r:id="rId6"/>
    <p:sldId id="339" r:id="rId7"/>
    <p:sldId id="387" r:id="rId8"/>
    <p:sldId id="274" r:id="rId9"/>
    <p:sldId id="1649" r:id="rId10"/>
    <p:sldId id="1650" r:id="rId11"/>
    <p:sldId id="1652" r:id="rId12"/>
    <p:sldId id="329" r:id="rId13"/>
    <p:sldId id="1653" r:id="rId14"/>
    <p:sldId id="1654" r:id="rId15"/>
    <p:sldId id="332" r:id="rId16"/>
    <p:sldId id="344" r:id="rId17"/>
    <p:sldId id="312" r:id="rId18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Hachi Maru Pop" panose="020B0604020202020204" charset="-128"/>
      <p:regular r:id="rId22"/>
    </p:embeddedFont>
    <p:embeddedFont>
      <p:font typeface="Fredoka One" panose="02000000000000000000" pitchFamily="2" charset="0"/>
      <p:regular r:id="rId23"/>
    </p:embeddedFont>
    <p:embeddedFont>
      <p:font typeface="Lilita One" panose="020B0604020202020204" charset="0"/>
      <p:regular r:id="rId24"/>
      <p:bold r:id="rId25"/>
      <p:italic r:id="rId26"/>
      <p:boldItalic r:id="rId27"/>
    </p:embeddedFont>
    <p:embeddedFont>
      <p:font typeface="Nunito" pitchFamily="2" charset="-93"/>
      <p:regular r:id="rId28"/>
      <p:bold r:id="rId29"/>
      <p:italic r:id="rId30"/>
      <p:boldItalic r:id="rId31"/>
    </p:embeddedFont>
    <p:embeddedFont>
      <p:font typeface="Nunito SemiBold" pitchFamily="2" charset="-93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2BF"/>
    <a:srgbClr val="E4702E"/>
    <a:srgbClr val="FCF2D4"/>
    <a:srgbClr val="D4794C"/>
    <a:srgbClr val="A86ED4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9" autoAdjust="0"/>
    <p:restoredTop sz="94729"/>
  </p:normalViewPr>
  <p:slideViewPr>
    <p:cSldViewPr snapToGrid="0" showGuides="1">
      <p:cViewPr varScale="1">
        <p:scale>
          <a:sx n="103" d="100"/>
          <a:sy n="103" d="100"/>
        </p:scale>
        <p:origin x="614" y="67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87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91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7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5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48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70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31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68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51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0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56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0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68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2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42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41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61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57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3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878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59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69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54120"/>
      </p:ext>
    </p:extLst>
  </p:cSld>
  <p:clrMapOvr>
    <a:masterClrMapping/>
  </p:clrMapOvr>
  <p:transition spd="slow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6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hyperlink" Target="https://creativecommons.org/licenses/by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creativecommons.org/licenses/by/3.0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creativecommons.org/licenses/by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hyperlink" Target="https://creativecommons.org/licenses/by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231" y="3595523"/>
            <a:ext cx="4053364" cy="14606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02982" y="2061775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33364" y="356918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24B4980-7BD5-E061-5C92-49EB183704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139"/>
          <a:stretch/>
        </p:blipFill>
        <p:spPr>
          <a:xfrm>
            <a:off x="609600" y="416312"/>
            <a:ext cx="7820722" cy="431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17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nl-NL" sz="36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lần chu vi của hình tam giác ABC là:</a:t>
            </a:r>
            <a:endParaRPr lang="vi-VN" sz="36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nl-NL" sz="36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9,1 + 12,5 + 10,7 = 32,3 (cm)</a:t>
            </a:r>
            <a:endParaRPr lang="vi-VN" sz="36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nl-NL" sz="36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 vi của hình tam giác ABC là:</a:t>
            </a:r>
            <a:endParaRPr lang="vi-VN" sz="36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nl-NL" sz="36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32,3 : 2 = 16,15 (cm)</a:t>
            </a:r>
            <a:endParaRPr lang="vi-VN" sz="36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nl-NL" sz="36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 chu vi hình tam giác ABC là 16,15 cm</a:t>
            </a:r>
            <a:r>
              <a:rPr lang="nl-NL" sz="1800" i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800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409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236" y="-97382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659" y="2945844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974035" y="1092994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284" y="391334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C65A9A9-103D-93CF-48AA-6F181348AABC}"/>
              </a:ext>
            </a:extLst>
          </p:cNvPr>
          <p:cNvSpPr/>
          <p:nvPr/>
        </p:nvSpPr>
        <p:spPr>
          <a:xfrm>
            <a:off x="2546033" y="1755135"/>
            <a:ext cx="5805753" cy="15456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</a:pPr>
            <a:r>
              <a:rPr lang="en-US" sz="1800" kern="10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Củng cố lại </a:t>
            </a:r>
            <a:r>
              <a:rPr lang="vi-VN" sz="1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 số lưu ý khi thực hiện phép chia số thập phân (cách chia, xác định dấu phẩy, thêm số 0,...)</a:t>
            </a: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1. Hoàn thành các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2. Chuẩn 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4D3A4F-5782-42CA-8035-37081F39C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1" y="30554"/>
            <a:ext cx="9144000" cy="502660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CCD1761-A63A-EA45-AB72-DCF6360A36B6}"/>
              </a:ext>
            </a:extLst>
          </p:cNvPr>
          <p:cNvSpPr txBox="1"/>
          <p:nvPr/>
        </p:nvSpPr>
        <p:spPr>
          <a:xfrm>
            <a:off x="1983440" y="1894481"/>
            <a:ext cx="28652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kumimoji="1" lang="en-US" altLang="zh-Hans" sz="2100" kern="1200" dirty="0">
                <a:solidFill>
                  <a:prstClr val="black"/>
                </a:solidFill>
                <a:latin typeface="字魂27号-布丁体" pitchFamily="2" charset="-122"/>
                <a:ea typeface="字魂27号-布丁体" pitchFamily="2" charset="-122"/>
                <a:cs typeface="+mn-cs"/>
              </a:rPr>
              <a:t>.</a:t>
            </a:r>
            <a:endParaRPr kumimoji="1" lang="zh-CN" altLang="en-US" sz="2100" kern="1200" dirty="0">
              <a:solidFill>
                <a:prstClr val="black"/>
              </a:solidFill>
              <a:latin typeface="字魂27号-布丁体" pitchFamily="2" charset="-122"/>
              <a:ea typeface="字魂27号-布丁体" pitchFamily="2" charset="-122"/>
              <a:cs typeface="+mn-cs"/>
            </a:endParaRP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1FA45E56-C9FB-DE16-7FFE-84C8E2E14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1092748"/>
            <a:ext cx="175606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32,8 : 10 =</a:t>
            </a:r>
            <a:r>
              <a:rPr lang="en-US" altLang="en-US" sz="135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C5043B0A-DE77-DF4E-ED56-64C3E642B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428" y="1633627"/>
            <a:ext cx="17921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2,98 : 0,1 =</a:t>
            </a: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5D0A33A8-C79B-BC2F-0A8C-F813DB666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1608" y="1061095"/>
            <a:ext cx="184024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572,6 : 100 =</a:t>
            </a:r>
            <a:r>
              <a:rPr lang="en-US" altLang="en-US" sz="135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E2BE1B1C-DAB8-E618-932D-63B339B28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9678" y="1626364"/>
            <a:ext cx="17921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65,21 : 0,01 =</a:t>
            </a:r>
            <a:endParaRPr lang="en-US" altLang="en-US" sz="1350" kern="120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D1329EDF-621A-B987-A08D-5276C50B9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52" y="500284"/>
            <a:ext cx="492233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  <a:defRPr/>
            </a:pPr>
            <a:r>
              <a:rPr lang="en-US" altLang="en-US" sz="2100" b="1" u="sng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Bài 1.</a:t>
            </a:r>
            <a:r>
              <a:rPr lang="en-US" altLang="en-US" sz="2100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Tính nhẩm:   trò chơi “ gọi truyền”                      </a:t>
            </a:r>
            <a:endParaRPr lang="en-US" altLang="en-US" sz="2400" b="1" kern="120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" name="Rectangle 36">
            <a:extLst>
              <a:ext uri="{FF2B5EF4-FFF2-40B4-BE49-F238E27FC236}">
                <a16:creationId xmlns:a16="http://schemas.microsoft.com/office/drawing/2014/main" id="{76BEF729-BCBB-1716-D31F-8B00ACFD4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4552"/>
            <a:ext cx="9144001" cy="5088948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ClrTx/>
              <a:buNone/>
              <a:defRPr/>
            </a:pPr>
            <a:endParaRPr lang="vi-VN" altLang="en-US" sz="135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1FA591D6-324E-AD50-909B-141784F06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490" y="2718640"/>
            <a:ext cx="206648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568,34 : 1000 =</a:t>
            </a:r>
            <a:r>
              <a:rPr lang="en-US" altLang="en-US" sz="135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FC22A21D-DDBF-4554-5CF4-9EDC450DB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524" y="3257630"/>
            <a:ext cx="19720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9,032 : 0,001 =</a:t>
            </a:r>
            <a:endParaRPr lang="en-US" altLang="en-US" sz="1350" kern="120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A56004C5-C7F3-A8D1-8CE4-6F07BDC42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412" y="1088454"/>
            <a:ext cx="9446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</a:pPr>
            <a:r>
              <a:rPr lang="en-US" altLang="en-US" sz="21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3,28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26C751D0-F8DB-AFFF-2B03-24541FBD9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615" y="1591393"/>
            <a:ext cx="124372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</a:pPr>
            <a:r>
              <a:rPr lang="en-US" altLang="en-US" sz="21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29,8</a:t>
            </a:r>
          </a:p>
        </p:txBody>
      </p:sp>
      <p:sp>
        <p:nvSpPr>
          <p:cNvPr id="27" name="Text Box 17">
            <a:extLst>
              <a:ext uri="{FF2B5EF4-FFF2-40B4-BE49-F238E27FC236}">
                <a16:creationId xmlns:a16="http://schemas.microsoft.com/office/drawing/2014/main" id="{23460739-3990-7170-8619-D133B28F3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8088" y="1081304"/>
            <a:ext cx="104686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</a:pPr>
            <a:r>
              <a:rPr lang="en-US" altLang="en-US" sz="21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5,726</a:t>
            </a: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D9ED5A3F-F97C-6260-BC51-2A9E351E5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363" y="1600771"/>
            <a:ext cx="10468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</a:pPr>
            <a:r>
              <a:rPr lang="en-US" altLang="en-US" sz="21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6 521</a:t>
            </a: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430028DB-5FDA-08E7-3E1F-3E173DFDD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971" y="2738850"/>
            <a:ext cx="137411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</a:pPr>
            <a:r>
              <a:rPr lang="en-US" altLang="en-US" sz="21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0,56834</a:t>
            </a:r>
          </a:p>
        </p:txBody>
      </p:sp>
      <p:sp>
        <p:nvSpPr>
          <p:cNvPr id="31" name="Text Box 19">
            <a:extLst>
              <a:ext uri="{FF2B5EF4-FFF2-40B4-BE49-F238E27FC236}">
                <a16:creationId xmlns:a16="http://schemas.microsoft.com/office/drawing/2014/main" id="{AB241222-EF4F-6058-1D29-5751106B4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557" y="3277840"/>
            <a:ext cx="10468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</a:pPr>
            <a:r>
              <a:rPr lang="en-US" altLang="en-US" sz="21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9 032</a:t>
            </a:r>
          </a:p>
        </p:txBody>
      </p:sp>
    </p:spTree>
    <p:extLst>
      <p:ext uri="{BB962C8B-B14F-4D97-AF65-F5344CB8AC3E}">
        <p14:creationId xmlns:p14="http://schemas.microsoft.com/office/powerpoint/2010/main" val="425793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/>
      <p:bldP spid="13" grpId="0"/>
      <p:bldP spid="18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63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1ACF666E-D0C5-4994-19BC-1553EA34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95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518DEA69-4166-4A26-0E0D-C5BCEF6C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72" y="-107936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2857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1922887" y="1813421"/>
            <a:ext cx="4310966" cy="446082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49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24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24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905918" y="2167316"/>
            <a:ext cx="5962262" cy="2508594"/>
          </a:xfrm>
          <a:prstGeom prst="rect">
            <a:avLst/>
          </a:prstGeom>
        </p:spPr>
        <p:txBody>
          <a:bodyPr anchor="ctr"/>
          <a:lstStyle/>
          <a:p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được phép chia nhẩm và các phép chia các số thập phân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cách làm tròn số ở thương. 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được phép chia số thập phân để giải quyết các tình huống thực tiễn.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28582E3-5BC0-932A-6AE0-C564DC36A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54" y="316805"/>
            <a:ext cx="7857892" cy="24189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7C4747F-CF0E-16CC-770D-96413F40B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63" y="2735766"/>
            <a:ext cx="8125521" cy="19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81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9216BD6-538C-6E72-1FBE-1472CF28C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225" y="361075"/>
            <a:ext cx="7783550" cy="3980467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D3195810-BE5F-EF0C-5CD4-99313CB36796}"/>
              </a:ext>
            </a:extLst>
          </p:cNvPr>
          <p:cNvSpPr/>
          <p:nvPr/>
        </p:nvSpPr>
        <p:spPr>
          <a:xfrm>
            <a:off x="2066693" y="3271024"/>
            <a:ext cx="416312" cy="6170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s</a:t>
            </a:r>
            <a:endParaRPr lang="vi-VN" sz="4000">
              <a:solidFill>
                <a:srgbClr val="FF0000"/>
              </a:solidFill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707F8CE1-8698-2055-CBA9-767AAE1CA410}"/>
              </a:ext>
            </a:extLst>
          </p:cNvPr>
          <p:cNvSpPr/>
          <p:nvPr/>
        </p:nvSpPr>
        <p:spPr>
          <a:xfrm>
            <a:off x="3869473" y="3271023"/>
            <a:ext cx="416312" cy="6170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s</a:t>
            </a:r>
            <a:endParaRPr lang="vi-VN" sz="4000">
              <a:solidFill>
                <a:srgbClr val="FF0000"/>
              </a:solidFill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E8D80435-F87F-BF82-3470-B22DFE3A5F11}"/>
              </a:ext>
            </a:extLst>
          </p:cNvPr>
          <p:cNvSpPr/>
          <p:nvPr/>
        </p:nvSpPr>
        <p:spPr>
          <a:xfrm>
            <a:off x="7564244" y="3271023"/>
            <a:ext cx="416312" cy="6170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s</a:t>
            </a:r>
            <a:endParaRPr lang="vi-VN" sz="4000">
              <a:solidFill>
                <a:srgbClr val="FF0000"/>
              </a:solidFill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045D67F3-CD27-4599-F937-BFA869D81F79}"/>
              </a:ext>
            </a:extLst>
          </p:cNvPr>
          <p:cNvSpPr/>
          <p:nvPr/>
        </p:nvSpPr>
        <p:spPr>
          <a:xfrm>
            <a:off x="5672253" y="3271023"/>
            <a:ext cx="416312" cy="6170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Đ</a:t>
            </a:r>
            <a:endParaRPr lang="vi-VN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28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FC31F88-45C3-F22F-D574-9E097A5CB94B}"/>
              </a:ext>
            </a:extLst>
          </p:cNvPr>
          <p:cNvSpPr/>
          <p:nvPr/>
        </p:nvSpPr>
        <p:spPr>
          <a:xfrm>
            <a:off x="817757" y="260535"/>
            <a:ext cx="7746380" cy="16578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>
                <a:latin typeface="+mj-lt"/>
              </a:rPr>
              <a:t>4.</a:t>
            </a:r>
            <a:r>
              <a:rPr lang="vi-VN" sz="2800">
                <a:latin typeface="+mj-lt"/>
              </a:rPr>
              <a:t> Một ô tô chở 4 chuyến được tất cả 19,2 tấn gạo. Để chở hết 115,2 tấn gạo, ô tô đó cần chở bao nhiêu chuyến? Biết mỗi chuyến xe chở số gạo như nhau. 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8D27945-CBB5-7AFF-B82D-9D4343F8CC9D}"/>
              </a:ext>
            </a:extLst>
          </p:cNvPr>
          <p:cNvSpPr/>
          <p:nvPr/>
        </p:nvSpPr>
        <p:spPr>
          <a:xfrm>
            <a:off x="918117" y="2059259"/>
            <a:ext cx="7746380" cy="29111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u="sng">
                <a:solidFill>
                  <a:srgbClr val="FF0000"/>
                </a:solidFill>
                <a:latin typeface="+mj-lt"/>
              </a:rPr>
              <a:t>Bài giải</a:t>
            </a:r>
          </a:p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Số tấn gạo chở được trong một chuyến là:</a:t>
            </a:r>
          </a:p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19,2 : 4 = 4,8 (tấn)</a:t>
            </a:r>
          </a:p>
          <a:p>
            <a:r>
              <a:rPr lang="vi-VN" sz="2800" b="1">
                <a:solidFill>
                  <a:srgbClr val="FF0000"/>
                </a:solidFill>
                <a:latin typeface="+mj-lt"/>
              </a:rPr>
              <a:t>Để chở hết 115,2 tấn gạo, ô tô đó cần chở số chuyến là:</a:t>
            </a:r>
          </a:p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115,2 : 4,8 = 24 (chuyến)</a:t>
            </a:r>
          </a:p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                                 Đáp số: 24 chuyến</a:t>
            </a:r>
          </a:p>
        </p:txBody>
      </p:sp>
    </p:spTree>
    <p:extLst>
      <p:ext uri="{BB962C8B-B14F-4D97-AF65-F5344CB8AC3E}">
        <p14:creationId xmlns:p14="http://schemas.microsoft.com/office/powerpoint/2010/main" val="33966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3873</TotalTime>
  <Words>396</Words>
  <Application>Microsoft Office PowerPoint</Application>
  <PresentationFormat>Trình chiếu Trên màn hình (16:9)</PresentationFormat>
  <Paragraphs>61</Paragraphs>
  <Slides>14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14</vt:i4>
      </vt:variant>
    </vt:vector>
  </HeadingPairs>
  <TitlesOfParts>
    <vt:vector size="29" baseType="lpstr">
      <vt:lpstr>Hachi Maru Pop</vt:lpstr>
      <vt:lpstr>Times New Roman</vt:lpstr>
      <vt:lpstr>Nunito SemiBold</vt:lpstr>
      <vt:lpstr>等线</vt:lpstr>
      <vt:lpstr>Fredoka One</vt:lpstr>
      <vt:lpstr>Nunito</vt:lpstr>
      <vt:lpstr>Calibri</vt:lpstr>
      <vt:lpstr>Lilita One</vt:lpstr>
      <vt:lpstr>Arial</vt:lpstr>
      <vt:lpstr>Calibri Light</vt:lpstr>
      <vt:lpstr>字魂27号-布丁体</vt:lpstr>
      <vt:lpstr>Chibi Anime Characters for Pre-K by Slidesgo</vt:lpstr>
      <vt:lpstr>Office Theme</vt:lpstr>
      <vt:lpstr>2_Office Theme</vt:lpstr>
      <vt:lpstr>11_Office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78</cp:revision>
  <dcterms:modified xsi:type="dcterms:W3CDTF">2024-10-06T16:15:11Z</dcterms:modified>
  <cp:category/>
</cp:coreProperties>
</file>