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</p:sldMasterIdLst>
  <p:notesMasterIdLst>
    <p:notesMasterId r:id="rId20"/>
  </p:notesMasterIdLst>
  <p:sldIdLst>
    <p:sldId id="260" r:id="rId5"/>
    <p:sldId id="1621" r:id="rId6"/>
    <p:sldId id="339" r:id="rId7"/>
    <p:sldId id="387" r:id="rId8"/>
    <p:sldId id="274" r:id="rId9"/>
    <p:sldId id="1655" r:id="rId10"/>
    <p:sldId id="1656" r:id="rId11"/>
    <p:sldId id="1657" r:id="rId12"/>
    <p:sldId id="1652" r:id="rId13"/>
    <p:sldId id="329" r:id="rId14"/>
    <p:sldId id="1653" r:id="rId15"/>
    <p:sldId id="1654" r:id="rId16"/>
    <p:sldId id="332" r:id="rId17"/>
    <p:sldId id="344" r:id="rId18"/>
    <p:sldId id="312" r:id="rId19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Hachi Maru Pop" panose="020B0604020202020204" charset="-128"/>
      <p:regular r:id="rId23"/>
    </p:embeddedFont>
    <p:embeddedFont>
      <p:font typeface="Fredoka One" panose="02000000000000000000" pitchFamily="2" charset="0"/>
      <p:regular r:id="rId24"/>
    </p:embeddedFont>
    <p:embeddedFont>
      <p:font typeface="Lilita One" panose="020B0604020202020204" charset="0"/>
      <p:regular r:id="rId25"/>
      <p:bold r:id="rId26"/>
      <p:italic r:id="rId27"/>
      <p:boldItalic r:id="rId28"/>
    </p:embeddedFont>
    <p:embeddedFont>
      <p:font typeface="Nunito" pitchFamily="2" charset="-93"/>
      <p:regular r:id="rId29"/>
      <p:bold r:id="rId30"/>
      <p:italic r:id="rId31"/>
      <p:boldItalic r:id="rId32"/>
    </p:embeddedFont>
    <p:embeddedFont>
      <p:font typeface="Nunito SemiBold" pitchFamily="2" charset="-93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96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653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15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662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4D7D320-5AD6-F103-AAFA-E060A9EA1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0" y="453483"/>
            <a:ext cx="8080917" cy="4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17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F010D70A-6977-5FA8-4FA1-907501B0106D}"/>
              </a:ext>
            </a:extLst>
          </p:cNvPr>
          <p:cNvSpPr/>
          <p:nvPr/>
        </p:nvSpPr>
        <p:spPr>
          <a:xfrm>
            <a:off x="936702" y="260195"/>
            <a:ext cx="7501054" cy="436384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nl-NL" sz="2800" b="1" u="sng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2800" b="1" u="sng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 số phần bằng nhau là:</a:t>
            </a:r>
            <a:endParaRPr lang="vi-VN" sz="2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+ 3 = 8 (phần)</a:t>
            </a:r>
            <a:endParaRPr lang="vi-VN" sz="2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 lớn có số lít dầu là:</a:t>
            </a:r>
            <a:endParaRPr lang="vi-VN" sz="2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57,6 : 8 × 5 = 36 (lít)</a:t>
            </a:r>
            <a:endParaRPr lang="vi-VN" sz="2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 bé có số lít dầu là:</a:t>
            </a:r>
            <a:endParaRPr lang="vi-VN" sz="2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nl-NL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57,6 – 36 = 21,6 (lít)</a:t>
            </a:r>
            <a:endParaRPr lang="vi-VN" sz="2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l-NL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thùng lớn có 36 l dầu và thùng bé có 21,6 l dầu.</a:t>
            </a:r>
            <a:endParaRPr lang="vi-VN" sz="2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09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vi-V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 lại các quy tắc phép tính nhân, chia nhẩm với số thập phân đã học</a:t>
            </a:r>
            <a:endParaRPr lang="vi-VN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vi-VN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4D3A4F-5782-42CA-8035-37081F39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1" y="30554"/>
            <a:ext cx="9144000" cy="50266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CCD1761-A63A-EA45-AB72-DCF6360A36B6}"/>
              </a:ext>
            </a:extLst>
          </p:cNvPr>
          <p:cNvSpPr txBox="1"/>
          <p:nvPr/>
        </p:nvSpPr>
        <p:spPr>
          <a:xfrm>
            <a:off x="1983440" y="1894481"/>
            <a:ext cx="28652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kumimoji="1" lang="en-US" altLang="zh-Hans" sz="2100" kern="1200" dirty="0">
                <a:solidFill>
                  <a:prstClr val="black"/>
                </a:solidFill>
                <a:latin typeface="字魂27号-布丁体" pitchFamily="2" charset="-122"/>
                <a:ea typeface="字魂27号-布丁体" pitchFamily="2" charset="-122"/>
                <a:cs typeface="+mn-cs"/>
              </a:rPr>
              <a:t>.</a:t>
            </a:r>
            <a:endParaRPr kumimoji="1" lang="zh-CN" altLang="en-US" sz="2100" kern="1200" dirty="0">
              <a:solidFill>
                <a:prstClr val="black"/>
              </a:solidFill>
              <a:latin typeface="字魂27号-布丁体" pitchFamily="2" charset="-122"/>
              <a:ea typeface="字魂27号-布丁体" pitchFamily="2" charset="-122"/>
              <a:cs typeface="+mn-cs"/>
            </a:endParaRP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id="{76BEF729-BCBB-1716-D31F-8B00ACFD4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552"/>
            <a:ext cx="9144001" cy="5088948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endParaRPr lang="vi-VN" altLang="en-US" sz="135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CB0E3BB-AA40-DE1D-C6DA-B665E4C73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83" y="646771"/>
            <a:ext cx="7642302" cy="3836019"/>
          </a:xfrm>
          <a:prstGeom prst="rect">
            <a:avLst/>
          </a:prstGeom>
        </p:spPr>
      </p:pic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608BA71F-B606-0BA1-21A5-ED1412E656E7}"/>
              </a:ext>
            </a:extLst>
          </p:cNvPr>
          <p:cNvCxnSpPr/>
          <p:nvPr/>
        </p:nvCxnSpPr>
        <p:spPr>
          <a:xfrm>
            <a:off x="2453268" y="2847278"/>
            <a:ext cx="1405054" cy="936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AC306794-84E8-8F8B-636C-CB94DE38BC1A}"/>
              </a:ext>
            </a:extLst>
          </p:cNvPr>
          <p:cNvCxnSpPr>
            <a:cxnSpLocks/>
          </p:cNvCxnSpPr>
          <p:nvPr/>
        </p:nvCxnSpPr>
        <p:spPr>
          <a:xfrm flipH="1">
            <a:off x="2282283" y="2833522"/>
            <a:ext cx="1728439" cy="9504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C6A73F10-3F59-170D-F3E8-38DC25EF7ED5}"/>
              </a:ext>
            </a:extLst>
          </p:cNvPr>
          <p:cNvCxnSpPr/>
          <p:nvPr/>
        </p:nvCxnSpPr>
        <p:spPr>
          <a:xfrm>
            <a:off x="5794916" y="2910469"/>
            <a:ext cx="1405054" cy="936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559D7475-167C-5347-D7DA-382D715A4683}"/>
              </a:ext>
            </a:extLst>
          </p:cNvPr>
          <p:cNvCxnSpPr>
            <a:cxnSpLocks/>
          </p:cNvCxnSpPr>
          <p:nvPr/>
        </p:nvCxnSpPr>
        <p:spPr>
          <a:xfrm flipH="1">
            <a:off x="5722075" y="2847278"/>
            <a:ext cx="1548878" cy="936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9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64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thành thạo phép chia nhẩm và các phép chia số thập phân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làm tròn số ở thương. 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phép chia số thập phân để giải quyết các tình huống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4D3A4F-5782-42CA-8035-37081F39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266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CCD1761-A63A-EA45-AB72-DCF6360A36B6}"/>
              </a:ext>
            </a:extLst>
          </p:cNvPr>
          <p:cNvSpPr txBox="1"/>
          <p:nvPr/>
        </p:nvSpPr>
        <p:spPr>
          <a:xfrm>
            <a:off x="1983440" y="1894481"/>
            <a:ext cx="28652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zh-Han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27号-布丁体" pitchFamily="2" charset="-122"/>
                <a:ea typeface="字魂27号-布丁体" pitchFamily="2" charset="-122"/>
                <a:cs typeface="Arial"/>
                <a:sym typeface="Arial"/>
              </a:rPr>
              <a:t>.</a:t>
            </a:r>
            <a:endParaRPr kumimoji="1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 pitchFamily="2" charset="-122"/>
              <a:ea typeface="字魂27号-布丁体" pitchFamily="2" charset="-122"/>
              <a:cs typeface="Arial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535919B-5EFE-734D-173B-502F5EC78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87" y="614917"/>
            <a:ext cx="7538225" cy="35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4D3A4F-5782-42CA-8035-37081F39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266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03A1149-B359-4E2B-5B1C-830EFC5D4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6"/>
          <a:stretch/>
        </p:blipFill>
        <p:spPr bwMode="auto">
          <a:xfrm>
            <a:off x="712282" y="839594"/>
            <a:ext cx="2040674" cy="34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E409DF4-3880-468D-D410-782AF66A5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0" t="1522" r="60631" b="-1522"/>
          <a:stretch/>
        </p:blipFill>
        <p:spPr bwMode="auto">
          <a:xfrm>
            <a:off x="2818469" y="839594"/>
            <a:ext cx="1921261" cy="34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B74EA6-9D12-584B-B629-29B03E41E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5" r="30721" b="31054"/>
          <a:stretch/>
        </p:blipFill>
        <p:spPr bwMode="auto">
          <a:xfrm>
            <a:off x="4858679" y="839594"/>
            <a:ext cx="1921261" cy="3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CD38ABB-554E-F75C-68AF-C17871094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4" t="2353" r="-1051" b="3129"/>
          <a:stretch/>
        </p:blipFill>
        <p:spPr bwMode="auto">
          <a:xfrm>
            <a:off x="6898889" y="773151"/>
            <a:ext cx="1731690" cy="339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4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4D3A4F-5782-42CA-8035-37081F39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266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01B9D85-146D-61E8-2AA8-E8DD3E26C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92" y="512957"/>
            <a:ext cx="7508487" cy="1947745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EFB4C60-78BE-B3AF-A3DC-0A132E729BD9}"/>
              </a:ext>
            </a:extLst>
          </p:cNvPr>
          <p:cNvSpPr/>
          <p:nvPr/>
        </p:nvSpPr>
        <p:spPr>
          <a:xfrm>
            <a:off x="568713" y="2682799"/>
            <a:ext cx="3546086" cy="156117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en-US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32,7 – 2,49: 0,6 </a:t>
            </a:r>
          </a:p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= 32,7 – 4,15</a:t>
            </a:r>
            <a:endParaRPr lang="vi-VN" sz="32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= 28,55</a:t>
            </a:r>
            <a:endParaRPr lang="vi-VN" sz="32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A60D6FC-6063-816C-70F0-E526AD34B97B}"/>
              </a:ext>
            </a:extLst>
          </p:cNvPr>
          <p:cNvSpPr/>
          <p:nvPr/>
        </p:nvSpPr>
        <p:spPr>
          <a:xfrm>
            <a:off x="4289503" y="2682799"/>
            <a:ext cx="4475356" cy="156117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en-US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6,81 × (6,93 + 3,07) </a:t>
            </a:r>
          </a:p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= 6,81 × 10</a:t>
            </a:r>
            <a:endParaRPr lang="vi-VN" sz="32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= 68,1</a:t>
            </a:r>
            <a:endParaRPr lang="vi-VN" sz="32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6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FC31F88-45C3-F22F-D574-9E097A5CB94B}"/>
              </a:ext>
            </a:extLst>
          </p:cNvPr>
          <p:cNvSpPr/>
          <p:nvPr/>
        </p:nvSpPr>
        <p:spPr>
          <a:xfrm>
            <a:off x="817757" y="347946"/>
            <a:ext cx="7746380" cy="1657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atin typeface="+mj-lt"/>
              </a:rPr>
              <a:t>4.</a:t>
            </a:r>
            <a:r>
              <a:rPr lang="vi-VN" sz="2800">
                <a:latin typeface="+mj-lt"/>
              </a:rPr>
              <a:t> Một động cơ hoạt động trong 3 giờ hết 1,35 l dầu. Để động cơ đó hoạt động trong 7 giờ thì cần bao nhiêu lít dầu? Biết rằng số lít dầu động cơ tiêu thụ trong mỗi giờ là như nhau.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8D27945-CBB5-7AFF-B82D-9D4343F8CC9D}"/>
              </a:ext>
            </a:extLst>
          </p:cNvPr>
          <p:cNvSpPr/>
          <p:nvPr/>
        </p:nvSpPr>
        <p:spPr>
          <a:xfrm>
            <a:off x="918117" y="2059259"/>
            <a:ext cx="7746380" cy="29111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u="sng">
                <a:solidFill>
                  <a:srgbClr val="FF0000"/>
                </a:solidFill>
                <a:latin typeface="+mj-lt"/>
              </a:rPr>
              <a:t>Bài giải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Số lít dầu tiêu thụ trong 1 giờ là: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1,35 : 3 = 0,45 (lít)</a:t>
            </a:r>
          </a:p>
          <a:p>
            <a:r>
              <a:rPr lang="vi-VN" sz="2800" b="1">
                <a:solidFill>
                  <a:srgbClr val="FF0000"/>
                </a:solidFill>
                <a:latin typeface="+mj-lt"/>
              </a:rPr>
              <a:t>Để động cơ đó hoạt động trong 7 giờ thì cần bao nhiêu lít dầu là: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0,45 × 7 = 3,15 (lít)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                                   Đáp số: 3,15 l dầu</a:t>
            </a:r>
          </a:p>
        </p:txBody>
      </p:sp>
    </p:spTree>
    <p:extLst>
      <p:ext uri="{BB962C8B-B14F-4D97-AF65-F5344CB8AC3E}">
        <p14:creationId xmlns:p14="http://schemas.microsoft.com/office/powerpoint/2010/main" val="3396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367</Words>
  <Application>Microsoft Office PowerPoint</Application>
  <PresentationFormat>Trình chiếu Trên màn hình (16:9)</PresentationFormat>
  <Paragraphs>55</Paragraphs>
  <Slides>15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15</vt:i4>
      </vt:variant>
    </vt:vector>
  </HeadingPairs>
  <TitlesOfParts>
    <vt:vector size="30" baseType="lpstr">
      <vt:lpstr>Lilita One</vt:lpstr>
      <vt:lpstr>Fredoka One</vt:lpstr>
      <vt:lpstr>Times New Roman</vt:lpstr>
      <vt:lpstr>等线</vt:lpstr>
      <vt:lpstr>Nunito</vt:lpstr>
      <vt:lpstr>Calibri Light</vt:lpstr>
      <vt:lpstr>Arial</vt:lpstr>
      <vt:lpstr>字魂27号-布丁体</vt:lpstr>
      <vt:lpstr>Nunito SemiBold</vt:lpstr>
      <vt:lpstr>Hachi Maru Pop</vt:lpstr>
      <vt:lpstr>Calibri</vt:lpstr>
      <vt:lpstr>Chibi Anime Characters for Pre-K by Slidesgo</vt:lpstr>
      <vt:lpstr>Office Theme</vt:lpstr>
      <vt:lpstr>2_Office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80</cp:revision>
  <dcterms:modified xsi:type="dcterms:W3CDTF">2024-10-08T09:30:54Z</dcterms:modified>
  <cp:category/>
</cp:coreProperties>
</file>