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51" r:id="rId3"/>
    <p:sldMasterId id="2147483764" r:id="rId4"/>
  </p:sldMasterIdLst>
  <p:notesMasterIdLst>
    <p:notesMasterId r:id="rId21"/>
  </p:notesMasterIdLst>
  <p:sldIdLst>
    <p:sldId id="260" r:id="rId5"/>
    <p:sldId id="1621" r:id="rId6"/>
    <p:sldId id="339" r:id="rId7"/>
    <p:sldId id="387" r:id="rId8"/>
    <p:sldId id="274" r:id="rId9"/>
    <p:sldId id="1658" r:id="rId10"/>
    <p:sldId id="1659" r:id="rId11"/>
    <p:sldId id="1661" r:id="rId12"/>
    <p:sldId id="1662" r:id="rId13"/>
    <p:sldId id="1663" r:id="rId14"/>
    <p:sldId id="329" r:id="rId15"/>
    <p:sldId id="1664" r:id="rId16"/>
    <p:sldId id="1665" r:id="rId17"/>
    <p:sldId id="332" r:id="rId18"/>
    <p:sldId id="344" r:id="rId19"/>
    <p:sldId id="312" r:id="rId20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Hachi Maru Pop" panose="020B0604020202020204" charset="-128"/>
      <p:regular r:id="rId24"/>
    </p:embeddedFont>
    <p:embeddedFont>
      <p:font typeface="Fredoka One" panose="02000000000000000000" pitchFamily="2" charset="0"/>
      <p:regular r:id="rId25"/>
    </p:embeddedFont>
    <p:embeddedFont>
      <p:font typeface="Lilita One" panose="020B0604020202020204" charset="0"/>
      <p:regular r:id="rId26"/>
      <p:bold r:id="rId27"/>
      <p:italic r:id="rId28"/>
      <p:boldItalic r:id="rId29"/>
    </p:embeddedFont>
    <p:embeddedFont>
      <p:font typeface="Nunito" pitchFamily="2" charset="-93"/>
      <p:regular r:id="rId30"/>
      <p:bold r:id="rId31"/>
      <p:italic r:id="rId32"/>
      <p:boldItalic r:id="rId33"/>
    </p:embeddedFont>
    <p:embeddedFont>
      <p:font typeface="Nunito SemiBold" pitchFamily="2" charset="-93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101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Thiết kế Hân Di zalo </a:t>
            </a:r>
            <a:r>
              <a:rPr lang="en-US" altLang="zh-CN"/>
              <a:t>0948607584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D06D-C415-1E39-51B3-731F2596B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CE74E1-9268-0F15-D68A-4AA8970BC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887C9-D378-7FB1-E8F1-FAC7087C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602D-3E91-C95E-7E42-D99E44B00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B974C-DD12-374F-F73E-B9BE2F26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8383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26047-0D74-D09D-E6DE-571835C8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F19CD-9498-68BC-9924-A454B282F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34D4A-8ADC-CAF7-6B7E-3FC7ACFC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F7ACF-3C31-0C63-AF71-EC0AD232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52239-E3F8-DA8A-D1DB-98FF3022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3014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4EBE-14F1-BF28-5969-1F47BF7FD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462E1-16A2-B609-8917-974875D6E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71891-2388-DBCC-AC60-698248E1A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63A3B-2E25-0F73-6BCA-E7B9A7D9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40649-260C-5518-5A53-3656B505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7861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D39F-7A8E-86A2-A8E3-D12601D0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1A60F-3584-A49E-8401-32CCF387C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AAF69-CFC0-D902-4B22-FCA4C809C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FE4D9-81A8-FB0E-6D23-0AF79AF2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C6CEB-C008-0571-25F3-88E97C08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EDB62-6C97-162C-DE1F-BA7FEC7E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5913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29E9-D6DE-52E2-4C8D-5511BDDC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1B80F-31D5-0C85-80AD-DE3CA8FF4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D1451-654A-9AC3-8D0D-36BCB6250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74BE7-4FEA-5BF2-5A7A-DE28416E5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2AEF3-BC7B-575F-81B3-73EC03B62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45A30-8E53-6B00-2F52-3A97E5F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A30238-3253-B0CC-98A9-0FC31301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5A9E9-9791-8684-AE30-B52A75B0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2232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DFE64-AB57-9E6E-B224-E2A6713D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4A37F-3932-E156-7180-DE3DE6116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941AA-420A-D6A2-95E0-16D0319B4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83E63-CA6F-CAAC-1B00-E7F988C7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6544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95B70-DFBC-D3F4-3F6B-CBC7FE257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BB2D8-6EE7-929B-0EF4-336C16D9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2733B-F36C-0A1E-2844-F964CCDA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5984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AB9FD-C316-B59E-8376-0B925B2A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E2B73-156B-B174-0F8C-E09B6EE2A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0EE85-132F-2831-76F9-B22DD5BF5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C2227-9B8E-8EA1-49E9-2CAEB129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0A892-EE4B-14A4-C461-50C8832B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56475-6684-6B78-8641-D2443F70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34801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9A13-2F2E-BAFE-4427-5B79EA66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D8E1CE-83DF-1A40-FAF6-58CF94AAF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07FA7-CABE-E645-291E-784739F94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19A30-8AB4-1790-E1A6-FED2AFE5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D078A-5004-44CD-9693-51279C98F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4CA0B-D380-8045-5C3D-4637FCDB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8032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CC3C-201B-FFEE-1EEC-83EA7661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E3E5BE-C906-64D6-E99A-EF0408D46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F1536-44CF-257A-0E8E-D50501E0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6988-8446-4FA0-C896-9C50638A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AFA07-7CB0-5A6F-E7A2-78DC6142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765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CB32AE-CC2B-4C60-F19C-755D9C2A6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780B7-7261-8D30-C1F5-70CE9DBBD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6A2F4-F220-3276-6500-53FF9516E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93450-22B3-0469-9441-50DDB522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00E18-3547-A4E7-8B42-4163E476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5749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8/10/2024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8/10/2024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ED300-B212-7989-4A06-2E2BC2744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C13E3-97CD-A9F0-FF32-6A0C6DF0B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1451C-569E-0E78-03B8-AF85772F7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1EA43-6D64-B442-8DC9-89FB1E10864D}" type="datetimeFigureOut">
              <a:rPr lang="x-none" smtClean="0"/>
              <a:t>08-10-2024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8A5EF-8319-EAE8-29A0-A1F715054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5941F-5AA6-2179-C4AE-D774A678C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73F22-72D1-A744-B1BD-82690A11DE6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342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A9A119-5C55-4EFC-A6EB-906C3AAF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"/>
            <a:ext cx="9144000" cy="5142857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7CAB385-B14B-28F7-DEA9-EE32E59F99D3}"/>
              </a:ext>
            </a:extLst>
          </p:cNvPr>
          <p:cNvSpPr/>
          <p:nvPr/>
        </p:nvSpPr>
        <p:spPr>
          <a:xfrm>
            <a:off x="817757" y="450207"/>
            <a:ext cx="7746380" cy="14362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2400" b="0" i="0" u="sng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giải</a:t>
            </a:r>
            <a:endParaRPr kumimoji="0" lang="vi-VN" sz="2400" b="0" i="0" u="sng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Nửa chu vi khu đất đó là:</a:t>
            </a: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42 : 2 = 21 (m)</a:t>
            </a: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 có sơ đồ:</a:t>
            </a: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4D4595-AA6C-BE9D-B6B5-8DCA70CC9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254" y="539440"/>
            <a:ext cx="4244897" cy="13470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EF4E5F1-6EF0-2F07-89C7-4F5D4A2DE6FD}"/>
              </a:ext>
            </a:extLst>
          </p:cNvPr>
          <p:cNvSpPr/>
          <p:nvPr/>
        </p:nvSpPr>
        <p:spPr>
          <a:xfrm>
            <a:off x="918117" y="1886455"/>
            <a:ext cx="7746380" cy="3083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Chiều dài khu đất đó là: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(21 + 6) : 2 = 13,5 (m)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khu đất đó là: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13,5 – 6 = 7,5 (m)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khu đất đó là: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13,5 × 7,5 = 101,25 (m</a:t>
            </a:r>
            <a:r>
              <a:rPr lang="fr-FR" sz="2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101,25 m</a:t>
            </a:r>
            <a:r>
              <a:rPr lang="fr-FR" sz="28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A9A119-5C55-4EFC-A6EB-906C3AAF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"/>
            <a:ext cx="9144000" cy="514285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6E057E5-7B55-6178-7040-0478FB488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94" y="490655"/>
            <a:ext cx="8192428" cy="40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A9A119-5C55-4EFC-A6EB-906C3AAF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"/>
            <a:ext cx="9144000" cy="5142857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57506AF-C4EC-BEDD-71A0-8819E62D3931}"/>
              </a:ext>
            </a:extLst>
          </p:cNvPr>
          <p:cNvSpPr/>
          <p:nvPr/>
        </p:nvSpPr>
        <p:spPr>
          <a:xfrm>
            <a:off x="866078" y="704426"/>
            <a:ext cx="7746380" cy="3083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i="1">
                <a:solidFill>
                  <a:srgbClr val="FF0000"/>
                </a:solidFill>
                <a:latin typeface="+mj-lt"/>
              </a:rPr>
              <a:t>a</a:t>
            </a:r>
            <a:r>
              <a:rPr lang="vi-VN" sz="3600">
                <a:solidFill>
                  <a:srgbClr val="FF0000"/>
                </a:solidFill>
                <a:latin typeface="+mj-lt"/>
              </a:rPr>
              <a:t>) Chiều cao trung bình của trẻ em Việt Nam 10 tuổi là:</a:t>
            </a:r>
          </a:p>
          <a:p>
            <a:r>
              <a:rPr lang="vi-VN" sz="3600">
                <a:solidFill>
                  <a:srgbClr val="FF0000"/>
                </a:solidFill>
                <a:latin typeface="+mj-lt"/>
              </a:rPr>
              <a:t>0,75 m + 0,05 m × (10 – 1) = 1,2 (m)</a:t>
            </a:r>
          </a:p>
          <a:p>
            <a:r>
              <a:rPr lang="vi-VN" sz="3600">
                <a:solidFill>
                  <a:srgbClr val="FF0000"/>
                </a:solidFill>
                <a:latin typeface="+mj-lt"/>
              </a:rPr>
              <a:t>b) Học sinh so sánh chiều cao của mình với 1,2 m rồi kết luận.</a:t>
            </a:r>
          </a:p>
        </p:txBody>
      </p:sp>
    </p:spTree>
    <p:extLst>
      <p:ext uri="{BB962C8B-B14F-4D97-AF65-F5344CB8AC3E}">
        <p14:creationId xmlns:p14="http://schemas.microsoft.com/office/powerpoint/2010/main" val="18321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659" y="2945844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546033" y="1755135"/>
            <a:ext cx="5805753" cy="15456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80340" algn="just">
              <a:lnSpc>
                <a:spcPct val="107000"/>
              </a:lnSpc>
            </a:pPr>
            <a:r>
              <a:rPr lang="vi-VN" sz="18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lần lượt nêu </a:t>
            </a:r>
            <a:r>
              <a:rPr lang="vi-VN" sz="18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 tắc thực hiện nhân (chia) nhẩm một số thập phân với 10, 100, 1000 (hoặc với 0,1; 0,01; 0,001)</a:t>
            </a:r>
            <a:endParaRPr lang="vi-VN" sz="1800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4D3A4F-5782-42CA-8035-37081F39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13"/>
            <a:ext cx="9216841" cy="5057156"/>
          </a:xfrm>
          <a:prstGeom prst="rect">
            <a:avLst/>
          </a:prstGeom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1FA45E56-C9FB-DE16-7FFE-84C8E2E14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27" y="989633"/>
            <a:ext cx="1923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21,6 x 1000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C5043B0A-DE77-DF4E-ED56-64C3E642B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96" y="1500470"/>
            <a:ext cx="17921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143 x 0,1 =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5D0A33A8-C79B-BC2F-0A8C-F813DB666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929" y="1006981"/>
            <a:ext cx="21525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82,6 x 0,001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2BE1B1C-DAB8-E618-932D-63B339B2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312" y="1487018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4,8 x 100 =</a:t>
            </a:r>
            <a:endParaRPr lang="en-US" altLang="en-US" sz="135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Text Box 20">
            <a:extLst>
              <a:ext uri="{FF2B5EF4-FFF2-40B4-BE49-F238E27FC236}">
                <a16:creationId xmlns:a16="http://schemas.microsoft.com/office/drawing/2014/main" id="{E8841478-8EEA-F1ED-5B6F-33676FE90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52" y="2576489"/>
            <a:ext cx="1844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18,2 : 10 =</a:t>
            </a:r>
            <a:endParaRPr lang="en-US" altLang="en-US" sz="135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D1329EDF-621A-B987-A08D-5276C50B9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52" y="500284"/>
            <a:ext cx="49223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2100" b="1" u="sng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Bài 3.</a:t>
            </a:r>
            <a:r>
              <a:rPr lang="en-US" altLang="en-US" sz="2100" b="1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Tính nhẩm:   trò chơi “ gọi truyền”                      </a:t>
            </a:r>
            <a:endParaRPr lang="en-US" altLang="en-US" sz="2400" b="1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1FA591D6-324E-AD50-909B-141784F06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616" y="3127910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304 : 1000 =</a:t>
            </a:r>
            <a:r>
              <a:rPr lang="en-US" altLang="en-US" sz="135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FC22A21D-DDBF-4554-5CF4-9EDC450DB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930" y="2571750"/>
            <a:ext cx="1657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9,3 : 0,01 =</a:t>
            </a:r>
            <a:endParaRPr lang="en-US" altLang="en-US" sz="135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7398F76A-1F8B-DCF1-4ACB-0B8796EB6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930" y="3093428"/>
            <a:ext cx="18442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None/>
              <a:defRPr/>
            </a:pPr>
            <a:r>
              <a:rPr lang="en-US" altLang="en-US" sz="2100" kern="1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62,1 : 0,001 =</a:t>
            </a:r>
            <a:endParaRPr lang="en-US" altLang="en-US" sz="1350" kern="120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0EB2D3F4-720A-C50A-4660-582D1BA3F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728" y="929581"/>
            <a:ext cx="1259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21 600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1A62C3DF-2CBF-CA52-3DB5-2A6F19DE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728" y="1452801"/>
            <a:ext cx="1259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14,3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4105313-444B-7F19-378C-9CEF92F36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226" y="929581"/>
            <a:ext cx="1259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0,0826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05C8702D-37EC-77A1-ACA7-20AA9F355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866" y="1422479"/>
            <a:ext cx="1259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480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DB182D12-BDB1-87A8-7DA4-6188D36DC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728" y="2522165"/>
            <a:ext cx="1259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1,82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F978AA8E-5480-2A21-F5C8-A4BC4483F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744" y="3068309"/>
            <a:ext cx="1259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0,304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7E903224-5DF3-C160-6C29-F382F81E2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484" y="2483561"/>
            <a:ext cx="1259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930</a:t>
            </a: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4A2C0AB4-669D-B4D2-8265-A12D3DDAF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851" y="3020188"/>
            <a:ext cx="1259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62 100</a:t>
            </a:r>
          </a:p>
        </p:txBody>
      </p:sp>
    </p:spTree>
    <p:extLst>
      <p:ext uri="{BB962C8B-B14F-4D97-AF65-F5344CB8AC3E}">
        <p14:creationId xmlns:p14="http://schemas.microsoft.com/office/powerpoint/2010/main" val="425793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3" grpId="0"/>
      <p:bldP spid="15" grpId="0"/>
      <p:bldP spid="18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65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CHỦ ĐỀ 3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vi-VN" sz="2400">
                <a:solidFill>
                  <a:srgbClr val="FF0000"/>
                </a:solidFill>
                <a:latin typeface="+mj-lt"/>
              </a:rPr>
              <a:t>-Thành thạo các phép tính (cộng, trừ, nhân, chia số thập phân)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- Nhân, chia nhẩm một số thập phân với 10, 100, 1000 (hoặc với 0,1; 0,01; 0,001)</a:t>
            </a:r>
          </a:p>
          <a:p>
            <a:r>
              <a:rPr lang="vi-VN" sz="2400">
                <a:solidFill>
                  <a:srgbClr val="FF0000"/>
                </a:solidFill>
                <a:latin typeface="+mj-lt"/>
              </a:rPr>
              <a:t> - Vận dụng được để giải quyết một số tình huống, vấn đề trong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A9A119-5C55-4EFC-A6EB-906C3AAF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"/>
            <a:ext cx="9144000" cy="51428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E64E5DF-7E15-B45C-06DE-4674A63A83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31"/>
          <a:stretch/>
        </p:blipFill>
        <p:spPr>
          <a:xfrm>
            <a:off x="453482" y="401445"/>
            <a:ext cx="8237035" cy="19849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15387A-3357-B9D8-0E88-C7B95FFF6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4"/>
          <a:stretch/>
        </p:blipFill>
        <p:spPr bwMode="auto">
          <a:xfrm>
            <a:off x="713679" y="2386360"/>
            <a:ext cx="2185638" cy="216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D4D2C2-7FA7-F42E-FE7F-FB7C352CE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r="38896"/>
          <a:stretch/>
        </p:blipFill>
        <p:spPr bwMode="auto">
          <a:xfrm>
            <a:off x="3612996" y="2386362"/>
            <a:ext cx="2185638" cy="226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47ED4EE-FB39-366B-D853-5E4857EE3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2"/>
          <a:stretch/>
        </p:blipFill>
        <p:spPr bwMode="auto">
          <a:xfrm>
            <a:off x="6363629" y="2386361"/>
            <a:ext cx="2326888" cy="226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2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A9A119-5C55-4EFC-A6EB-906C3AAF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"/>
            <a:ext cx="9144000" cy="51428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FF319AD-4B4A-6628-68C1-02F2561E0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0" y="631902"/>
            <a:ext cx="7419278" cy="36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A9A119-5C55-4EFC-A6EB-906C3AAF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"/>
            <a:ext cx="9144000" cy="51428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434D5C8-9069-EBC1-616C-817AAB469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4"/>
          <a:stretch/>
        </p:blipFill>
        <p:spPr bwMode="auto">
          <a:xfrm>
            <a:off x="695211" y="823447"/>
            <a:ext cx="1910576" cy="34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BC3605E-CC2E-71CA-B8F4-5D39C23EA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6" r="45192"/>
          <a:stretch/>
        </p:blipFill>
        <p:spPr bwMode="auto">
          <a:xfrm>
            <a:off x="2979352" y="823447"/>
            <a:ext cx="2713346" cy="324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35422FA-D2A8-CDD9-13CA-FA44C279E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2"/>
          <a:stretch/>
        </p:blipFill>
        <p:spPr bwMode="auto">
          <a:xfrm>
            <a:off x="5950915" y="823447"/>
            <a:ext cx="2497874" cy="33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A9A119-5C55-4EFC-A6EB-906C3AAF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"/>
            <a:ext cx="9144000" cy="5142857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7CAB385-B14B-28F7-DEA9-EE32E59F99D3}"/>
              </a:ext>
            </a:extLst>
          </p:cNvPr>
          <p:cNvSpPr/>
          <p:nvPr/>
        </p:nvSpPr>
        <p:spPr>
          <a:xfrm>
            <a:off x="840060" y="639337"/>
            <a:ext cx="7746380" cy="29439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</a:t>
            </a:r>
            <a:r>
              <a:rPr kumimoji="0" lang="vi-VN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Một khu đất hình chữ nhật có chu vi bằng 42 m. Chiều dài hơn chiều rộng 6 m. Tính diện tích khu đất đó. </a:t>
            </a:r>
          </a:p>
        </p:txBody>
      </p:sp>
    </p:spTree>
    <p:extLst>
      <p:ext uri="{BB962C8B-B14F-4D97-AF65-F5344CB8AC3E}">
        <p14:creationId xmlns:p14="http://schemas.microsoft.com/office/powerpoint/2010/main" val="22512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4000</TotalTime>
  <Words>378</Words>
  <Application>Microsoft Office PowerPoint</Application>
  <PresentationFormat>Trình chiếu Trên màn hình (16:9)</PresentationFormat>
  <Paragraphs>59</Paragraphs>
  <Slides>16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16</vt:i4>
      </vt:variant>
    </vt:vector>
  </HeadingPairs>
  <TitlesOfParts>
    <vt:vector size="30" baseType="lpstr">
      <vt:lpstr>Lilita One</vt:lpstr>
      <vt:lpstr>Nunito</vt:lpstr>
      <vt:lpstr>Calibri Light</vt:lpstr>
      <vt:lpstr>Arial</vt:lpstr>
      <vt:lpstr>Nunito SemiBold</vt:lpstr>
      <vt:lpstr>Calibri</vt:lpstr>
      <vt:lpstr>Times New Roman</vt:lpstr>
      <vt:lpstr>Hachi Maru Pop</vt:lpstr>
      <vt:lpstr>Fredoka One</vt:lpstr>
      <vt:lpstr>等线</vt:lpstr>
      <vt:lpstr>Chibi Anime Characters for Pre-K by Slidesgo</vt:lpstr>
      <vt:lpstr>Office Theme</vt:lpstr>
      <vt:lpstr>11_Office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82</cp:revision>
  <dcterms:modified xsi:type="dcterms:W3CDTF">2024-10-08T15:21:43Z</dcterms:modified>
  <cp:category/>
</cp:coreProperties>
</file>