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25" r:id="rId4"/>
  </p:sldMasterIdLst>
  <p:notesMasterIdLst>
    <p:notesMasterId r:id="rId26"/>
  </p:notesMasterIdLst>
  <p:sldIdLst>
    <p:sldId id="1582" r:id="rId5"/>
    <p:sldId id="337" r:id="rId6"/>
    <p:sldId id="1575" r:id="rId7"/>
    <p:sldId id="387" r:id="rId8"/>
    <p:sldId id="1593" r:id="rId9"/>
    <p:sldId id="267" r:id="rId10"/>
    <p:sldId id="1608" r:id="rId11"/>
    <p:sldId id="317" r:id="rId12"/>
    <p:sldId id="318" r:id="rId13"/>
    <p:sldId id="352" r:id="rId14"/>
    <p:sldId id="320" r:id="rId15"/>
    <p:sldId id="322" r:id="rId16"/>
    <p:sldId id="1600" r:id="rId17"/>
    <p:sldId id="325" r:id="rId18"/>
    <p:sldId id="1609" r:id="rId19"/>
    <p:sldId id="1585" r:id="rId20"/>
    <p:sldId id="1610" r:id="rId21"/>
    <p:sldId id="1611" r:id="rId22"/>
    <p:sldId id="332" r:id="rId23"/>
    <p:sldId id="328" r:id="rId24"/>
    <p:sldId id="158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10C58-A999-4710-A8BE-F947278CC4BE}">
          <p14:sldIdLst>
            <p14:sldId id="1582"/>
            <p14:sldId id="337"/>
            <p14:sldId id="1575"/>
            <p14:sldId id="387"/>
            <p14:sldId id="1593"/>
            <p14:sldId id="267"/>
            <p14:sldId id="1608"/>
            <p14:sldId id="317"/>
            <p14:sldId id="318"/>
            <p14:sldId id="352"/>
            <p14:sldId id="320"/>
            <p14:sldId id="322"/>
            <p14:sldId id="1600"/>
            <p14:sldId id="325"/>
            <p14:sldId id="1609"/>
            <p14:sldId id="1585"/>
            <p14:sldId id="1610"/>
            <p14:sldId id="1611"/>
            <p14:sldId id="332"/>
            <p14:sldId id="328"/>
          </p14:sldIdLst>
        </p14:section>
        <p14:section name="Untitled Section" id="{18B50D7D-084A-40E4-9738-159A5B75918F}">
          <p14:sldIdLst>
            <p14:sldId id="158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9376" autoAdjust="0"/>
  </p:normalViewPr>
  <p:slideViewPr>
    <p:cSldViewPr snapToGrid="0">
      <p:cViewPr varScale="1">
        <p:scale>
          <a:sx n="74" d="100"/>
          <a:sy n="74" d="100"/>
        </p:scale>
        <p:origin x="994"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B8F17-9AC7-411D-8711-10652873E912}"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5163-9A51-4A41-ADCF-418CCF52B243}" type="slidenum">
              <a:rPr lang="en-US" smtClean="0"/>
              <a:t>‹#›</a:t>
            </a:fld>
            <a:endParaRPr lang="en-US"/>
          </a:p>
        </p:txBody>
      </p:sp>
    </p:spTree>
    <p:extLst>
      <p:ext uri="{BB962C8B-B14F-4D97-AF65-F5344CB8AC3E}">
        <p14:creationId xmlns:p14="http://schemas.microsoft.com/office/powerpoint/2010/main" val="37836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a:t>
            </a:fld>
            <a:endParaRPr lang="en-US"/>
          </a:p>
        </p:txBody>
      </p:sp>
    </p:spTree>
    <p:extLst>
      <p:ext uri="{BB962C8B-B14F-4D97-AF65-F5344CB8AC3E}">
        <p14:creationId xmlns:p14="http://schemas.microsoft.com/office/powerpoint/2010/main" val="246371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3</a:t>
            </a:fld>
            <a:endParaRPr lang="en-US"/>
          </a:p>
        </p:txBody>
      </p:sp>
    </p:spTree>
    <p:extLst>
      <p:ext uri="{BB962C8B-B14F-4D97-AF65-F5344CB8AC3E}">
        <p14:creationId xmlns:p14="http://schemas.microsoft.com/office/powerpoint/2010/main" val="518301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21</a:t>
            </a:fld>
            <a:endParaRPr lang="en-US"/>
          </a:p>
        </p:txBody>
      </p:sp>
    </p:spTree>
    <p:extLst>
      <p:ext uri="{BB962C8B-B14F-4D97-AF65-F5344CB8AC3E}">
        <p14:creationId xmlns:p14="http://schemas.microsoft.com/office/powerpoint/2010/main" val="1905420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1520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6367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02510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03629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228682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93109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6367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9493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08084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17720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4809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7503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99746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9071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581489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7" y="0"/>
            <a:ext cx="12191999" cy="6858000"/>
          </a:xfrm>
          <a:prstGeom prst="rect">
            <a:avLst/>
          </a:prstGeom>
        </p:spPr>
      </p:pic>
    </p:spTree>
    <p:extLst>
      <p:ext uri="{BB962C8B-B14F-4D97-AF65-F5344CB8AC3E}">
        <p14:creationId xmlns:p14="http://schemas.microsoft.com/office/powerpoint/2010/main" val="698090404"/>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4131730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4069320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2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73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1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2140943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39380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21743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4473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46864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86988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54162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5322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6883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2613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a:xfrm>
            <a:off x="838200" y="6356350"/>
            <a:ext cx="2743200" cy="365125"/>
          </a:xfrm>
          <a:prstGeom prst="rect">
            <a:avLst/>
          </a:prstGeom>
        </p:spPr>
        <p:txBody>
          <a:bodyPr/>
          <a:lstStyle/>
          <a:p>
            <a:fld id="{084147C3-00E3-4B28-891D-3ADEE7B01E7C}" type="datetimeFigureOut">
              <a:rPr lang="zh-CN" altLang="en-US" smtClean="0"/>
              <a:t>2024/10/14</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a:xfrm>
            <a:off x="8610600" y="6356350"/>
            <a:ext cx="2743200" cy="365125"/>
          </a:xfrm>
          <a:prstGeom prst="rect">
            <a:avLst/>
          </a:prstGeom>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41742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32153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56533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459180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186126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3736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10/14/2024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80238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10/14/2024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280735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14/10/2024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47081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90163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263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31.xml"/><Relationship Id="rId5" Type="http://schemas.openxmlformats.org/officeDocument/2006/relationships/image" Target="../media/image1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1.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7.png"/><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31.xml"/><Relationship Id="rId5" Type="http://schemas.microsoft.com/office/2007/relationships/hdphoto" Target="../media/hdphoto6.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vi-VN"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KHỞI ĐỘNG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8707031E-897A-9002-6BB4-47207BF5A3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4"/>
          <a:stretch>
            <a:fillRect/>
          </a:stretch>
        </p:blipFill>
        <p:spPr>
          <a:xfrm>
            <a:off x="577247" y="494807"/>
            <a:ext cx="2854130" cy="2143290"/>
          </a:xfrm>
          <a:prstGeom prst="rect">
            <a:avLst/>
          </a:prstGeom>
        </p:spPr>
      </p:pic>
      <p:sp>
        <p:nvSpPr>
          <p:cNvPr id="3" name="TextBox 2">
            <a:extLst>
              <a:ext uri="{FF2B5EF4-FFF2-40B4-BE49-F238E27FC236}">
                <a16:creationId xmlns:a16="http://schemas.microsoft.com/office/drawing/2014/main" id="{159B4B50-2D71-BC15-EEA6-F2F6A9B359DA}"/>
              </a:ext>
            </a:extLst>
          </p:cNvPr>
          <p:cNvSpPr txBox="1"/>
          <p:nvPr/>
        </p:nvSpPr>
        <p:spPr>
          <a:xfrm>
            <a:off x="3237186" y="2175641"/>
            <a:ext cx="8818179" cy="33009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NMCB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bằng</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đáy</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BC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ABC,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bằng</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AH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ABC.</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NMCB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BC × NB = BC × AH.</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chữ</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nhật</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NMCB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gấp</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lần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diện</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tích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tam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giác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660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59BAD7-2FD3-4964-A627-04182E743A3E}"/>
                  </a:ext>
                </a:extLst>
              </p:cNvPr>
              <p:cNvSpPr/>
              <p:nvPr/>
            </p:nvSpPr>
            <p:spPr>
              <a:xfrm>
                <a:off x="3787438" y="2238749"/>
                <a:ext cx="9313371" cy="331191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Diện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nhật</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NMBC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200" b="0" i="0" u="none" strike="noStrike" kern="0" cap="none" spc="0" normalizeH="0" baseline="0" noProof="0" smtClean="0">
                          <a:ln>
                            <a:noFill/>
                          </a:ln>
                          <a:solidFill>
                            <a:srgbClr val="002060"/>
                          </a:solidFill>
                          <a:effectLst/>
                          <a:uLnTx/>
                          <a:uFillTx/>
                          <a:latin typeface="Cambria Math" panose="02040503050406030204" pitchFamily="18" charset="0"/>
                          <a:ea typeface="Calibri" panose="020F0502020204030204" pitchFamily="34" charset="0"/>
                          <a:cs typeface="Times New Roman" panose="02020603050405020304" pitchFamily="18" charset="0"/>
                        </a:rPr>
                        <m:t>NM</m:t>
                      </m:r>
                      <m:r>
                        <a:rPr kumimoji="0" lang="en-US" sz="3200" b="0" i="0" u="none" strike="noStrike" kern="0" cap="none" spc="0" normalizeH="0" baseline="0" noProof="0" smtClean="0">
                          <a:ln>
                            <a:noFill/>
                          </a:ln>
                          <a:solidFill>
                            <a:srgbClr val="00206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sty m:val="p"/>
                        </m:rPr>
                        <a:rPr kumimoji="0" lang="en-US" sz="3200" b="0" i="0" u="none" strike="noStrike" kern="0" cap="none" spc="0" normalizeH="0" baseline="0" noProof="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MC</m:t>
                      </m:r>
                      <m:r>
                        <a:rPr kumimoji="0" lang="en-US" sz="3200" b="0" i="0" u="none" strike="noStrike" kern="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3200" b="0" i="1" u="none" strike="noStrike" kern="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𝐵𝐶</m:t>
                      </m:r>
                      <m:r>
                        <a:rPr kumimoji="0" lang="en-US" sz="3200" b="0" i="0" u="none" strike="noStrike" kern="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200" b="0" i="1" u="none" strike="noStrike" kern="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𝐵𝑁</m:t>
                      </m:r>
                    </m:oMath>
                  </m:oMathPara>
                </a14:m>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tam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giác</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ABC </a:t>
                </a:r>
                <a:r>
                  <a:rPr kumimoji="0" lang="en-US" sz="3200" b="0"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200" b="0"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kumimoji="0" lang="en-US" sz="3200" b="0" i="0" u="none" strike="noStrike" kern="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BC</m:t>
                          </m:r>
                          <m:r>
                            <a:rPr kumimoji="0" lang="en-US" sz="3200" b="0" i="0" u="none" strike="noStrike" kern="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 ×</m:t>
                          </m:r>
                          <m:r>
                            <a:rPr kumimoji="0" lang="en-US" sz="3200" b="0" i="1" u="none" strike="noStrike" kern="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𝐴</m:t>
                          </m:r>
                          <m:r>
                            <a:rPr kumimoji="0" lang="en-US" sz="3200" b="0" i="1" u="none" strike="noStrike" kern="0" cap="none" spc="0" normalizeH="0" baseline="0" noProof="0" dirty="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𝐻</m:t>
                          </m:r>
                        </m:num>
                        <m:den>
                          <m:r>
                            <a:rPr kumimoji="0" lang="en-US" sz="3200" b="0" i="1" u="none" strike="noStrike" kern="0" cap="none" spc="0" normalizeH="0" baseline="0" noProof="0" dirty="0" smtClean="0">
                              <a:ln>
                                <a:noFill/>
                              </a:ln>
                              <a:solidFill>
                                <a:srgbClr val="002060"/>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787438" y="2238749"/>
                <a:ext cx="9313371" cy="3311911"/>
              </a:xfrm>
              <a:prstGeom prst="rect">
                <a:avLst/>
              </a:prstGeom>
              <a:blipFill>
                <a:blip r:embed="rId2"/>
                <a:stretch>
                  <a:fillRect t="-7537" b="-2757"/>
                </a:stretch>
              </a:blipFill>
              <a:ln w="12700" cap="flat" cmpd="sng" algn="ctr">
                <a:noFill/>
                <a:prstDash val="solid"/>
                <a:miter lim="800000"/>
              </a:ln>
              <a:effectLst/>
            </p:spPr>
            <p:txBody>
              <a:bodyPr/>
              <a:lstStyle/>
              <a:p>
                <a:r>
                  <a:rPr lang="en-US">
                    <a:noFill/>
                  </a:rPr>
                  <a:t> </a:t>
                </a:r>
              </a:p>
            </p:txBody>
          </p:sp>
        </mc:Fallback>
      </mc:AlternateContent>
      <p:pic>
        <p:nvPicPr>
          <p:cNvPr id="20"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318059" y="2871788"/>
            <a:ext cx="4194741" cy="4552364"/>
          </a:xfrm>
          <a:prstGeom prst="rect">
            <a:avLst/>
          </a:prstGeom>
          <a:noFill/>
          <a:extLst>
            <a:ext uri="{909E8E84-426E-40DD-AFC4-6F175D3DCCD1}">
              <a14:hiddenFill xmlns:a14="http://schemas.microsoft.com/office/drawing/2010/main">
                <a:solidFill>
                  <a:srgbClr val="FFFFFF"/>
                </a:solidFill>
              </a14:hiddenFill>
            </a:ext>
          </a:extLst>
        </p:spPr>
      </p:pic>
      <p:sp>
        <p:nvSpPr>
          <p:cNvPr id="22" name="Thought Bubble: Cloud 1">
            <a:extLst>
              <a:ext uri="{FF2B5EF4-FFF2-40B4-BE49-F238E27FC236}">
                <a16:creationId xmlns:a16="http://schemas.microsoft.com/office/drawing/2014/main" id="{9ACA6C5F-32E5-4F39-A2C9-C733AF364DD3}"/>
              </a:ext>
            </a:extLst>
          </p:cNvPr>
          <p:cNvSpPr/>
          <p:nvPr/>
        </p:nvSpPr>
        <p:spPr>
          <a:xfrm>
            <a:off x="4642516" y="539478"/>
            <a:ext cx="6927322" cy="3159056"/>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5C8C2B62-D391-4CA3-AB0A-1FAB0B02810C}"/>
              </a:ext>
            </a:extLst>
          </p:cNvPr>
          <p:cNvSpPr txBox="1"/>
          <p:nvPr/>
        </p:nvSpPr>
        <p:spPr>
          <a:xfrm>
            <a:off x="5051692" y="1182385"/>
            <a:ext cx="610897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Vậy muốn tính diện tích của hình tam giác chúng ta làm như thế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E863B9E-5ADB-DEBA-33E6-9A58E69B09D6}"/>
              </a:ext>
            </a:extLst>
          </p:cNvPr>
          <p:cNvPicPr>
            <a:picLocks noChangeAspect="1"/>
          </p:cNvPicPr>
          <p:nvPr/>
        </p:nvPicPr>
        <p:blipFill>
          <a:blip r:embed="rId5"/>
          <a:stretch>
            <a:fillRect/>
          </a:stretch>
        </p:blipFill>
        <p:spPr>
          <a:xfrm>
            <a:off x="577247" y="494807"/>
            <a:ext cx="2854130" cy="2143290"/>
          </a:xfrm>
          <a:prstGeom prst="rect">
            <a:avLst/>
          </a:prstGeom>
        </p:spPr>
      </p:pic>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h</a:t>
            </a: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a:t>
            </a: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Muốn</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tính</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diện</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tích</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tam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giác</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ta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lấy</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độ</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dài</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đáy</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nhân</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chiều</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cao</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một</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đơn</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vị</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đo</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rồi</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chia </a:t>
            </a:r>
            <a:r>
              <a:rPr kumimoji="0" lang="en-US" sz="2800" b="1" i="1"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cho</a:t>
            </a:r>
            <a:r>
              <a:rPr kumimoji="0" lang="en-US" sz="2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itchFamily="18" charset="0"/>
              </a:rPr>
              <a:t> 2.</a:t>
            </a:r>
          </a:p>
        </p:txBody>
      </p:sp>
      <p:sp>
        <p:nvSpPr>
          <p:cNvPr id="11" name="TextBox 10">
            <a:extLst>
              <a:ext uri="{FF2B5EF4-FFF2-40B4-BE49-F238E27FC236}">
                <a16:creationId xmlns:a16="http://schemas.microsoft.com/office/drawing/2014/main" id="{94AE7AAC-C001-4CFA-A980-ADCD584C4D38}"/>
              </a:ext>
            </a:extLst>
          </p:cNvPr>
          <p:cNvSpPr txBox="1"/>
          <p:nvPr/>
        </p:nvSpPr>
        <p:spPr>
          <a:xfrm>
            <a:off x="6494619" y="2373882"/>
            <a:ext cx="20400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 :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diện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tích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AE7AAC-C001-4CFA-A980-ADCD584C4D38}"/>
                  </a:ext>
                </a:extLst>
              </p:cNvPr>
              <p:cNvSpPr txBox="1"/>
              <p:nvPr/>
            </p:nvSpPr>
            <p:spPr>
              <a:xfrm>
                <a:off x="8448782" y="4121108"/>
                <a:ext cx="2722959" cy="14419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 = </a:t>
                </a:r>
                <a14:m>
                  <m:oMath xmlns:m="http://schemas.openxmlformats.org/officeDocument/2006/math">
                    <m:f>
                      <m:fPr>
                        <m:ctrlPr>
                          <a:rPr kumimoji="0" lang="en-US" sz="6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Times New Roman" pitchFamily="18" charset="0"/>
                          </a:rPr>
                        </m:ctrlPr>
                      </m:fPr>
                      <m:num>
                        <m:r>
                          <m:rPr>
                            <m:sty m:val="p"/>
                          </m:rPr>
                          <a:rPr kumimoji="0" lang="en-US" sz="60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a</m:t>
                        </m:r>
                        <m:r>
                          <a:rPr kumimoji="0" lang="en-US" sz="60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 </m:t>
                        </m:r>
                        <m:r>
                          <m:rPr>
                            <m:sty m:val="p"/>
                          </m:rPr>
                          <a:rPr kumimoji="0" lang="en-US" sz="60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x</m:t>
                        </m:r>
                        <m:r>
                          <a:rPr kumimoji="0" lang="en-US" sz="60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 </m:t>
                        </m:r>
                        <m:r>
                          <m:rPr>
                            <m:sty m:val="p"/>
                          </m:rPr>
                          <a:rPr kumimoji="0" lang="en-US" sz="60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h</m:t>
                        </m:r>
                      </m:num>
                      <m:den>
                        <m:r>
                          <a:rPr kumimoji="0" lang="en-US" sz="6000" b="0" i="0" u="none" strike="noStrike" kern="1200" cap="none" spc="0" normalizeH="0" baseline="0" noProof="0" smtClean="0">
                            <a:ln>
                              <a:noFill/>
                            </a:ln>
                            <a:solidFill>
                              <a:srgbClr val="FF0000"/>
                            </a:solidFill>
                            <a:effectLst/>
                            <a:uLnTx/>
                            <a:uFillTx/>
                            <a:latin typeface="Cambria Math"/>
                            <a:ea typeface="+mn-ea"/>
                            <a:cs typeface="Times New Roman" pitchFamily="18" charset="0"/>
                          </a:rPr>
                          <m:t>2</m:t>
                        </m:r>
                      </m:den>
                    </m:f>
                  </m:oMath>
                </a14:m>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8448782" y="4121108"/>
                <a:ext cx="2722959" cy="1441933"/>
              </a:xfrm>
              <a:prstGeom prst="rect">
                <a:avLst/>
              </a:prstGeom>
              <a:blipFill>
                <a:blip r:embed="rId6"/>
                <a:stretch>
                  <a:fillRect l="-2461" b="-421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4AE7AAC-C001-4CFA-A980-ADCD584C4D38}"/>
              </a:ext>
            </a:extLst>
          </p:cNvPr>
          <p:cNvSpPr txBox="1"/>
          <p:nvPr/>
        </p:nvSpPr>
        <p:spPr>
          <a:xfrm>
            <a:off x="4930305" y="2791200"/>
            <a:ext cx="386471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 :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độ</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dài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đáy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 :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chiều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cao</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par>
                                <p:cTn id="31" presetID="14" presetClass="entr" presetSubtype="1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2554543"/>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Luyện tập</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Thực hành</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427351" y="3641272"/>
            <a:ext cx="3441878" cy="371722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09B4F8D8-0C50-7DB4-E579-CF8A29A97A80}"/>
              </a:ext>
            </a:extLst>
          </p:cNvPr>
          <p:cNvPicPr>
            <a:picLocks noChangeAspect="1"/>
          </p:cNvPicPr>
          <p:nvPr/>
        </p:nvPicPr>
        <p:blipFill>
          <a:blip r:embed="rId4"/>
          <a:stretch>
            <a:fillRect/>
          </a:stretch>
        </p:blipFill>
        <p:spPr>
          <a:xfrm>
            <a:off x="579004" y="316628"/>
            <a:ext cx="10569286" cy="2900100"/>
          </a:xfrm>
          <a:prstGeom prst="rect">
            <a:avLst/>
          </a:prstGeom>
        </p:spPr>
      </p:pic>
      <p:pic>
        <p:nvPicPr>
          <p:cNvPr id="22" name="Hình ảnh 21">
            <a:extLst>
              <a:ext uri="{FF2B5EF4-FFF2-40B4-BE49-F238E27FC236}">
                <a16:creationId xmlns:a16="http://schemas.microsoft.com/office/drawing/2014/main" id="{3625BC44-FFBD-813F-50D6-C4BC579681E0}"/>
              </a:ext>
            </a:extLst>
          </p:cNvPr>
          <p:cNvPicPr>
            <a:picLocks noChangeAspect="1"/>
          </p:cNvPicPr>
          <p:nvPr/>
        </p:nvPicPr>
        <p:blipFill>
          <a:blip r:embed="rId5"/>
          <a:stretch>
            <a:fillRect/>
          </a:stretch>
        </p:blipFill>
        <p:spPr>
          <a:xfrm>
            <a:off x="1143000" y="3543300"/>
            <a:ext cx="8554515" cy="2998072"/>
          </a:xfrm>
          <a:prstGeom prst="rect">
            <a:avLst/>
          </a:prstGeom>
        </p:spPr>
      </p:pic>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427351" y="3641272"/>
            <a:ext cx="3441878" cy="3717228"/>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A89269BB-238D-F7E4-AF9F-BEAF06487055}"/>
              </a:ext>
            </a:extLst>
          </p:cNvPr>
          <p:cNvPicPr>
            <a:picLocks noChangeAspect="1"/>
          </p:cNvPicPr>
          <p:nvPr/>
        </p:nvPicPr>
        <p:blipFill>
          <a:blip r:embed="rId4"/>
          <a:stretch>
            <a:fillRect/>
          </a:stretch>
        </p:blipFill>
        <p:spPr>
          <a:xfrm>
            <a:off x="630382" y="311727"/>
            <a:ext cx="10931236" cy="3717229"/>
          </a:xfrm>
          <a:prstGeom prst="rect">
            <a:avLst/>
          </a:prstGeom>
        </p:spPr>
      </p:pic>
      <p:pic>
        <p:nvPicPr>
          <p:cNvPr id="6" name="Hình ảnh 5">
            <a:extLst>
              <a:ext uri="{FF2B5EF4-FFF2-40B4-BE49-F238E27FC236}">
                <a16:creationId xmlns:a16="http://schemas.microsoft.com/office/drawing/2014/main" id="{EDCDC6D7-2726-7A18-CB18-09CBDDFDC11F}"/>
              </a:ext>
            </a:extLst>
          </p:cNvPr>
          <p:cNvPicPr>
            <a:picLocks noChangeAspect="1"/>
          </p:cNvPicPr>
          <p:nvPr/>
        </p:nvPicPr>
        <p:blipFill>
          <a:blip r:embed="rId5"/>
          <a:stretch>
            <a:fillRect/>
          </a:stretch>
        </p:blipFill>
        <p:spPr>
          <a:xfrm>
            <a:off x="2275609" y="4028956"/>
            <a:ext cx="6141027" cy="2424971"/>
          </a:xfrm>
          <a:prstGeom prst="rect">
            <a:avLst/>
          </a:prstGeom>
        </p:spPr>
      </p:pic>
    </p:spTree>
    <p:extLst>
      <p:ext uri="{BB962C8B-B14F-4D97-AF65-F5344CB8AC3E}">
        <p14:creationId xmlns:p14="http://schemas.microsoft.com/office/powerpoint/2010/main" val="160001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Vận</a:t>
            </a:r>
            <a:r>
              <a:rPr lang="en-US" altLang="zh-CN"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 </a:t>
            </a: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dụng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Hình ảnh 4">
            <a:extLst>
              <a:ext uri="{FF2B5EF4-FFF2-40B4-BE49-F238E27FC236}">
                <a16:creationId xmlns:a16="http://schemas.microsoft.com/office/drawing/2014/main" id="{11DDCF13-2829-EE85-DB7A-2075A2057359}"/>
              </a:ext>
            </a:extLst>
          </p:cNvPr>
          <p:cNvPicPr>
            <a:picLocks noChangeAspect="1"/>
          </p:cNvPicPr>
          <p:nvPr/>
        </p:nvPicPr>
        <p:blipFill>
          <a:blip r:embed="rId2"/>
          <a:stretch>
            <a:fillRect/>
          </a:stretch>
        </p:blipFill>
        <p:spPr>
          <a:xfrm>
            <a:off x="644236" y="342900"/>
            <a:ext cx="10993581" cy="6057900"/>
          </a:xfrm>
          <a:prstGeom prst="rect">
            <a:avLst/>
          </a:prstGeom>
        </p:spPr>
      </p:pic>
    </p:spTree>
    <p:extLst>
      <p:ext uri="{BB962C8B-B14F-4D97-AF65-F5344CB8AC3E}">
        <p14:creationId xmlns:p14="http://schemas.microsoft.com/office/powerpoint/2010/main" val="78207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9381AE67-5C80-39AF-0CA8-FBC35717344E}"/>
              </a:ext>
            </a:extLst>
          </p:cNvPr>
          <p:cNvPicPr>
            <a:picLocks noChangeAspect="1"/>
          </p:cNvPicPr>
          <p:nvPr/>
        </p:nvPicPr>
        <p:blipFill>
          <a:blip r:embed="rId2"/>
          <a:srcRect t="6643"/>
          <a:stretch/>
        </p:blipFill>
        <p:spPr>
          <a:xfrm>
            <a:off x="602673" y="488373"/>
            <a:ext cx="10952017" cy="5902036"/>
          </a:xfrm>
          <a:prstGeom prst="rect">
            <a:avLst/>
          </a:prstGeom>
        </p:spPr>
      </p:pic>
    </p:spTree>
    <p:extLst>
      <p:ext uri="{BB962C8B-B14F-4D97-AF65-F5344CB8AC3E}">
        <p14:creationId xmlns:p14="http://schemas.microsoft.com/office/powerpoint/2010/main" val="2391419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Arial"/>
              <a:ea typeface="宋体" panose="02010600030101010101" pitchFamily="2" charset="-122"/>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defTabSz="914377">
              <a:defRPr/>
            </a:pPr>
            <a:r>
              <a:rPr lang="en-US" altLang="zh-CN"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kumimoji="0" lang="fr-FR" altLang="zh-C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Tạm</a:t>
            </a:r>
            <a:r>
              <a:rPr lang="en-US" altLang="zh-CN"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 </a:t>
            </a:r>
            <a:r>
              <a:rPr lang="en-US"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biệt</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FBDADF56-4186-316D-6890-76CD2F2FB6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6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1415417" y="1985801"/>
            <a:ext cx="9611833" cy="1581970"/>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1000"/>
              </a:spcBef>
              <a:spcAft>
                <a:spcPts val="0"/>
              </a:spcAft>
              <a:buClrTx/>
              <a:buSzTx/>
              <a:buFontTx/>
              <a:buNone/>
              <a:tabLst/>
              <a:defRPr/>
            </a:pPr>
            <a:r>
              <a:rPr kumimoji="0" lang="vi-VN" altLang="zh-CN" sz="4800" b="1" i="0" u="none" strike="noStrike" kern="800" cap="none" spc="0" normalizeH="0" baseline="0" noProof="0" dirty="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T</a:t>
            </a:r>
            <a:r>
              <a:rPr kumimoji="0" lang="en-US" altLang="zh-CN" sz="4800" b="1" i="0" u="none" strike="noStrike" kern="800" cap="none" spc="0" normalizeH="0" baseline="0" noProof="0" err="1">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iết</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r>
              <a:rPr lang="en-US" altLang="zh-CN" sz="4800" b="1" kern="800" noProof="0">
                <a:ln w="28575">
                  <a:noFill/>
                </a:ln>
                <a:solidFill>
                  <a:srgbClr val="C00000"/>
                </a:solidFill>
                <a:latin typeface="Times New Roman" pitchFamily="18" charset="0"/>
                <a:ea typeface="Verdana" panose="020B0604030504040204" pitchFamily="34" charset="0"/>
                <a:cs typeface="Times New Roman" pitchFamily="18" charset="0"/>
                <a:sym typeface="+mn-lt"/>
              </a:rPr>
              <a:t>69</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p>
          <a:p>
            <a:pPr algn="ctr"/>
            <a:r>
              <a:rPr lang="vi-VN" sz="4400" b="1">
                <a:solidFill>
                  <a:srgbClr val="FF0000"/>
                </a:solidFill>
                <a:latin typeface="+mj-lt"/>
              </a:rPr>
              <a:t>DIỆN TÍCH HÌNH TAM GIÁC</a:t>
            </a:r>
            <a:endParaRPr lang="vi-VN" sz="4400">
              <a:solidFill>
                <a:srgbClr val="FF0000"/>
              </a:solidFill>
              <a:latin typeface="+mj-lt"/>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39" y="1026978"/>
            <a:ext cx="7051625" cy="60478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dirty="0" err="1">
                <a:solidFill>
                  <a:prstClr val="black"/>
                </a:solidFill>
                <a:latin typeface="HP001 4 hàng" panose="020B0603050302020204" pitchFamily="34" charset="0"/>
              </a:rPr>
              <a:t>năm</a:t>
            </a:r>
            <a:r>
              <a:rPr lang="en-US" sz="3600" b="1" dirty="0">
                <a:solidFill>
                  <a:prstClr val="black"/>
                </a:solidFill>
                <a:latin typeface="HP001 4 hàng" panose="020B0603050302020204" pitchFamily="34" charset="0"/>
              </a:rPr>
              <a:t> 2024</a:t>
            </a: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8" y="2417894"/>
            <a:ext cx="5747955" cy="594776"/>
          </a:xfrm>
          <a:prstGeom prst="rect">
            <a:avLst/>
          </a:prstGeom>
          <a:noFill/>
          <a:ln>
            <a:noFill/>
          </a:ln>
        </p:spPr>
        <p:txBody>
          <a:bodyPr wrap="square" lIns="91439" tIns="45719" rIns="91439" bIns="45719" rtlCol="0">
            <a:spAutoFit/>
          </a:bodyPr>
          <a:lstStyle/>
          <a:p>
            <a:pPr algn="ctr" defTabSz="914332">
              <a:lnSpc>
                <a:spcPct val="110000"/>
              </a:lnSpc>
              <a:spcBef>
                <a:spcPts val="500"/>
              </a:spcBef>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32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07890" y="2889754"/>
            <a:ext cx="7949683" cy="3344792"/>
          </a:xfrm>
          <a:prstGeom prst="rect">
            <a:avLst/>
          </a:prstGeom>
        </p:spPr>
        <p:txBody>
          <a:bodyPr anchor="ctr"/>
          <a:lstStyle/>
          <a:p>
            <a:r>
              <a:rPr lang="nl-NL" sz="3600">
                <a:solidFill>
                  <a:srgbClr val="FF0000"/>
                </a:solidFill>
                <a:latin typeface="Times New Roman" panose="02020603050405020304" pitchFamily="18" charset="0"/>
                <a:cs typeface="Times New Roman" panose="02020603050405020304" pitchFamily="18" charset="0"/>
              </a:rPr>
              <a:t>- </a:t>
            </a:r>
            <a:r>
              <a:rPr lang="vi-VN" sz="3600">
                <a:solidFill>
                  <a:srgbClr val="FF0000"/>
                </a:solidFill>
                <a:latin typeface="Times New Roman" panose="02020603050405020304" pitchFamily="18" charset="0"/>
                <a:cs typeface="Times New Roman" panose="02020603050405020304" pitchFamily="18" charset="0"/>
              </a:rPr>
              <a:t>Thuộc quy tắc, công thức tính diện tích hình tam giác.</a:t>
            </a:r>
          </a:p>
          <a:p>
            <a:r>
              <a:rPr lang="vi-VN" sz="3600">
                <a:solidFill>
                  <a:srgbClr val="FF0000"/>
                </a:solidFill>
                <a:latin typeface="Times New Roman" panose="02020603050405020304" pitchFamily="18" charset="0"/>
                <a:cs typeface="Times New Roman" panose="02020603050405020304" pitchFamily="18" charset="0"/>
              </a:rPr>
              <a:t>-  Vận dụng để tính được diện tích hình tam giác.  </a:t>
            </a:r>
          </a:p>
          <a:p>
            <a:r>
              <a:rPr lang="vi-VN" sz="3600">
                <a:solidFill>
                  <a:srgbClr val="FF0000"/>
                </a:solidFill>
                <a:latin typeface="Times New Roman" panose="02020603050405020304" pitchFamily="18" charset="0"/>
                <a:cs typeface="Times New Roman" panose="02020603050405020304" pitchFamily="18" charset="0"/>
              </a:rPr>
              <a:t>- Vận dụng để xử lí các tình huống trong cuộc sống</a:t>
            </a: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KHÁM PHÁ</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Cắt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97400"/>
            <a:ext cx="3531552" cy="1903146"/>
          </a:xfrm>
          <a:prstGeom prst="triangle">
            <a:avLst>
              <a:gd name="adj" fmla="val 32042"/>
            </a:avLst>
          </a:prstGeom>
          <a:solidFill>
            <a:schemeClr val="bg1"/>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subTnLst>
                                    <p:animClr clrSpc="rgb" dir="cw">
                                      <p:cBhvr override="childStyle">
                                        <p:cTn dur="1" fill="hold" display="0" masterRel="nextClick" afterEffect="1"/>
                                        <p:tgtEl>
                                          <p:spTgt spid="18"/>
                                        </p:tgtEl>
                                        <p:attrNameLst>
                                          <p:attrName>ppt_c</p:attrName>
                                        </p:attrNameLst>
                                      </p:cBhvr>
                                      <p:to>
                                        <a:srgbClr val="51C204"/>
                                      </p:to>
                                    </p:animClr>
                                  </p:sub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4.44444E-6 L 0.3737 0.00325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2207941" y="443873"/>
            <a:ext cx="7928517"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2943922" y="1299997"/>
            <a:ext cx="6657277" cy="1054135"/>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Cắt 2  hình tam giác bằng nhau</a:t>
            </a: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92D05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chemeClr val="bg1"/>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400383"/>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Dùng kéo cắt 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 tam giác</a:t>
            </a:r>
            <a:r>
              <a:rPr kumimoji="0" lang="pt-BR"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thành</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hai phần</a:t>
            </a:r>
            <a:r>
              <a:rPr kumimoji="0" lang="pt-BR"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chiều cao</a:t>
            </a:r>
            <a:endParaRPr kumimoji="0" lang="vi-VN"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92D05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chemeClr val="bg1"/>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Arial" panose="020B7200000000000000" pitchFamily="34" charset="0"/>
                  <a:ea typeface="+mn-ea"/>
                  <a:cs typeface="+mn-cs"/>
                </a:endParaRPr>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Vẽ 2  hình tam giác bằng nhau</a:t>
            </a: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Vẽ đường cao lên hình tam giác đó</a:t>
            </a:r>
            <a:endPar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Dùng kéo cắt một </a:t>
            </a:r>
            <a:r>
              <a:rPr kumimoji="0" lang="vi-VN"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hình tam giác</a:t>
            </a:r>
            <a:r>
              <a:rPr kumimoji="0" lang="pt-BR"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thành</a:t>
            </a:r>
            <a:r>
              <a:rPr kumimoji="0" lang="vi-VN"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hai phần</a:t>
            </a:r>
            <a:r>
              <a:rPr kumimoji="0" lang="pt-BR"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chiều cao</a:t>
            </a:r>
            <a:endParaRPr kumimoji="0" lang="vi-VN"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pt-BR"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Ghép 2 mảnh vào tam giác còn lại</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2</a:t>
            </a:r>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1</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209346"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915368" y="3291956"/>
            <a:ext cx="2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t>
            </a:r>
          </a:p>
        </p:txBody>
      </p:sp>
      <p:grpSp>
        <p:nvGrpSpPr>
          <p:cNvPr id="13" name="Group 12"/>
          <p:cNvGrpSpPr/>
          <p:nvPr/>
        </p:nvGrpSpPr>
        <p:grpSpPr>
          <a:xfrm>
            <a:off x="6323648" y="3276212"/>
            <a:ext cx="4136253" cy="3131986"/>
            <a:chOff x="6323648" y="3276212"/>
            <a:chExt cx="4136253" cy="3131986"/>
          </a:xfrm>
        </p:grpSpPr>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986696" y="5700312"/>
              <a:ext cx="12537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Cạnh</a:t>
              </a: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alt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đáy</a:t>
              </a:r>
              <a:endPar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6505526" y="3753621"/>
              <a:ext cx="3531552" cy="1902942"/>
              <a:chOff x="2928" y="1812"/>
              <a:chExt cx="2568" cy="1464"/>
            </a:xfrm>
            <a:solidFill>
              <a:srgbClr val="92D050"/>
            </a:solid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7644204" y="5434367"/>
              <a:ext cx="264040" cy="222196"/>
              <a:chOff x="1032" y="3828"/>
              <a:chExt cx="192" cy="168"/>
            </a:xfrm>
            <a:solidFill>
              <a:srgbClr val="FF6600"/>
            </a:solid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329304" y="4310806"/>
              <a:ext cx="13147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Chiều</a:t>
              </a:r>
              <a:r>
                <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alt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cao</a:t>
              </a:r>
              <a:endPar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3"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7473022" y="5681890"/>
              <a:ext cx="448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a:t>
              </a:r>
            </a:p>
          </p:txBody>
        </p:sp>
      </p:gr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108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4" presetClass="path" presetSubtype="0" accel="50000" decel="50000" fill="hold" grpId="1" nodeType="clickEffect">
                                  <p:stCondLst>
                                    <p:cond delay="0"/>
                                  </p:stCondLst>
                                  <p:childTnLst>
                                    <p:animMotion origin="layout" path="M 0.00821 -0.00209 L 0.10625 -0.03172 C 0.12657 -0.0382 0.1573 -0.04167 0.18946 -0.04167 C 0.22605 -0.04167 0.25547 -0.0382 0.27579 -0.03172 L 0.37396 -0.00209 " pathEditMode="relative" rAng="0" ptsTypes="AAAAA">
                                      <p:cBhvr>
                                        <p:cTn id="15" dur="2000" fill="hold"/>
                                        <p:tgtEl>
                                          <p:spTgt spid="12"/>
                                        </p:tgtEl>
                                        <p:attrNameLst>
                                          <p:attrName>ppt_x</p:attrName>
                                          <p:attrName>ppt_y</p:attrName>
                                        </p:attrNameLst>
                                      </p:cBhvr>
                                      <p:rCtr x="18281" y="-1991"/>
                                    </p:animMotion>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10800000">
                                      <p:cBhvr>
                                        <p:cTn id="22" dur="2000" fill="hold"/>
                                        <p:tgtEl>
                                          <p:spTgt spid="1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grpId="1" nodeType="clickEffect">
                                  <p:stCondLst>
                                    <p:cond delay="0"/>
                                  </p:stCondLst>
                                  <p:childTnLst>
                                    <p:animMotion origin="layout" path="M -0.00469 -0.00347 L 0.08255 -0.03495 C 0.10065 -0.0419 0.12799 -0.0456 0.15664 -0.0456 C 0.18906 -0.0456 0.21523 -0.0419 0.23333 -0.03495 L 0.3207 -0.00347 " pathEditMode="relative" rAng="0" ptsTypes="AAAAA">
                                      <p:cBhvr>
                                        <p:cTn id="26" dur="2000" fill="hold"/>
                                        <p:tgtEl>
                                          <p:spTgt spid="11"/>
                                        </p:tgtEl>
                                        <p:attrNameLst>
                                          <p:attrName>ppt_x</p:attrName>
                                          <p:attrName>ppt_y</p:attrName>
                                        </p:attrNameLst>
                                      </p:cBhvr>
                                      <p:rCtr x="16263" y="-2106"/>
                                    </p:animMotion>
                                  </p:childTnLst>
                                </p:cTn>
                              </p:par>
                              <p:par>
                                <p:cTn id="27" presetID="6"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379</Words>
  <Application>Microsoft Office PowerPoint</Application>
  <PresentationFormat>Màn hình rộng</PresentationFormat>
  <Paragraphs>55</Paragraphs>
  <Slides>21</Slides>
  <Notes>4</Notes>
  <HiddenSlides>0</HiddenSlides>
  <MMClips>1</MMClips>
  <ScaleCrop>false</ScaleCrop>
  <HeadingPairs>
    <vt:vector size="6" baseType="variant">
      <vt:variant>
        <vt:lpstr>Phông được Dùng</vt:lpstr>
      </vt:variant>
      <vt:variant>
        <vt:i4>16</vt:i4>
      </vt:variant>
      <vt:variant>
        <vt:lpstr>Chủ đề</vt:lpstr>
      </vt:variant>
      <vt:variant>
        <vt:i4>4</vt:i4>
      </vt:variant>
      <vt:variant>
        <vt:lpstr>Tiêu đề Bản chiếu</vt:lpstr>
      </vt:variant>
      <vt:variant>
        <vt:i4>21</vt:i4>
      </vt:variant>
    </vt:vector>
  </HeadingPairs>
  <TitlesOfParts>
    <vt:vector size="41" baseType="lpstr">
      <vt:lpstr>等线</vt:lpstr>
      <vt:lpstr>.VnArial</vt:lpstr>
      <vt:lpstr>Arial</vt:lpstr>
      <vt:lpstr>Calibri</vt:lpstr>
      <vt:lpstr>Calibri Light</vt:lpstr>
      <vt:lpstr>Cambria</vt:lpstr>
      <vt:lpstr>Cambria Math</vt:lpstr>
      <vt:lpstr>Fredoka One</vt:lpstr>
      <vt:lpstr>Hachi Maru Pop</vt:lpstr>
      <vt:lpstr>HP001 4 hàng</vt:lpstr>
      <vt:lpstr>Lilita One</vt:lpstr>
      <vt:lpstr>Nunito</vt:lpstr>
      <vt:lpstr>Nunito SemiBold</vt:lpstr>
      <vt:lpstr>Times New Roman</vt:lpstr>
      <vt:lpstr>UTM Davida</vt:lpstr>
      <vt:lpstr>字魂70号-灵悦黑体</vt:lpstr>
      <vt:lpstr>Office Theme</vt:lpstr>
      <vt:lpstr>11_Office Theme</vt:lpstr>
      <vt:lpstr>Chibi Anime Characters for Pre-K by Slidesgo</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dc:creator>
  <cp:lastModifiedBy>LÔ THỊ DI</cp:lastModifiedBy>
  <cp:revision>167</cp:revision>
  <dcterms:created xsi:type="dcterms:W3CDTF">2023-04-19T08:21:59Z</dcterms:created>
  <dcterms:modified xsi:type="dcterms:W3CDTF">2024-10-14T15:43:28Z</dcterms:modified>
</cp:coreProperties>
</file>