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  <p:sldMasterId id="2147483690" r:id="rId2"/>
    <p:sldMasterId id="2147483751" r:id="rId3"/>
    <p:sldMasterId id="2147483764" r:id="rId4"/>
    <p:sldMasterId id="2147483776" r:id="rId5"/>
  </p:sldMasterIdLst>
  <p:notesMasterIdLst>
    <p:notesMasterId r:id="rId25"/>
  </p:notesMasterIdLst>
  <p:sldIdLst>
    <p:sldId id="270" r:id="rId6"/>
    <p:sldId id="296" r:id="rId7"/>
    <p:sldId id="7609" r:id="rId8"/>
    <p:sldId id="7607" r:id="rId9"/>
    <p:sldId id="7608" r:id="rId10"/>
    <p:sldId id="339" r:id="rId11"/>
    <p:sldId id="387" r:id="rId12"/>
    <p:sldId id="274" r:id="rId13"/>
    <p:sldId id="280" r:id="rId14"/>
    <p:sldId id="7610" r:id="rId15"/>
    <p:sldId id="388" r:id="rId16"/>
    <p:sldId id="7611" r:id="rId17"/>
    <p:sldId id="7612" r:id="rId18"/>
    <p:sldId id="329" r:id="rId19"/>
    <p:sldId id="389" r:id="rId20"/>
    <p:sldId id="7613" r:id="rId21"/>
    <p:sldId id="332" r:id="rId22"/>
    <p:sldId id="344" r:id="rId23"/>
    <p:sldId id="312" r:id="rId24"/>
  </p:sldIdLst>
  <p:sldSz cx="9144000" cy="5143500" type="screen16x9"/>
  <p:notesSz cx="6858000" cy="9144000"/>
  <p:embeddedFontLst>
    <p:embeddedFont>
      <p:font typeface="等线" panose="02010600030101010101" pitchFamily="2" charset="-122"/>
      <p:regular r:id="rId26"/>
      <p:bold r:id="rId27"/>
    </p:embeddedFont>
    <p:embeddedFont>
      <p:font typeface="Hachi Maru Pop" panose="020B0604020202020204" charset="-128"/>
      <p:regular r:id="rId28"/>
    </p:embeddedFont>
    <p:embeddedFont>
      <p:font typeface="Fredoka One" panose="02000000000000000000" pitchFamily="2" charset="0"/>
      <p:regular r:id="rId29"/>
    </p:embeddedFont>
    <p:embeddedFont>
      <p:font typeface="Lilita One" panose="020B0604020202020204" charset="0"/>
      <p:regular r:id="rId30"/>
      <p:bold r:id="rId31"/>
      <p:italic r:id="rId32"/>
      <p:boldItalic r:id="rId33"/>
    </p:embeddedFont>
    <p:embeddedFont>
      <p:font typeface="Nunito" pitchFamily="2" charset="-93"/>
      <p:regular r:id="rId34"/>
      <p:bold r:id="rId35"/>
      <p:italic r:id="rId36"/>
      <p:boldItalic r:id="rId37"/>
    </p:embeddedFont>
    <p:embeddedFont>
      <p:font typeface="Nunito SemiBold" pitchFamily="2" charset="-93"/>
      <p:regular r:id="rId38"/>
      <p:bold r:id="rId39"/>
      <p:italic r:id="rId40"/>
      <p:boldItalic r:id="rId41"/>
    </p:embeddedFont>
    <p:embeddedFont>
      <p:font typeface="UTM Avo" panose="02040603050506020204" pitchFamily="18" charset="0"/>
      <p:regular r:id="rId42"/>
      <p:bold r:id="rId43"/>
      <p:italic r:id="rId44"/>
      <p:boldItalic r:id="rId45"/>
    </p:embeddedFont>
    <p:embeddedFont>
      <p:font typeface="UTM Showcard" panose="02040603050506020204" pitchFamily="18" charset="0"/>
      <p:regular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44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B2BF"/>
    <a:srgbClr val="E4702E"/>
    <a:srgbClr val="FCF2D4"/>
    <a:srgbClr val="D4794C"/>
    <a:srgbClr val="A86ED4"/>
    <a:srgbClr val="C55964"/>
    <a:srgbClr val="5FD790"/>
    <a:srgbClr val="61FF69"/>
    <a:srgbClr val="E6E6E6"/>
    <a:srgbClr val="FEDD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A57756C-E9D1-4D6B-9136-32B5B858F5FF}">
  <a:tblStyle styleId="{BA57756C-E9D1-4D6B-9136-32B5B858F5F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39" autoAdjust="0"/>
    <p:restoredTop sz="94729"/>
  </p:normalViewPr>
  <p:slideViewPr>
    <p:cSldViewPr snapToGrid="0" showGuides="1">
      <p:cViewPr varScale="1">
        <p:scale>
          <a:sx n="103" d="100"/>
          <a:sy n="103" d="100"/>
        </p:scale>
        <p:origin x="614" y="101"/>
      </p:cViewPr>
      <p:guideLst>
        <p:guide orient="horz" pos="1644"/>
        <p:guide pos="2880"/>
      </p:guideLst>
    </p:cSldViewPr>
  </p:slideViewPr>
  <p:notesTextViewPr>
    <p:cViewPr>
      <p:scale>
        <a:sx n="1" d="1"/>
        <a:sy n="1" d="1"/>
      </p:scale>
      <p:origin x="0" y="-48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6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font" Target="fonts/font4.fntdata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0" Type="http://schemas.openxmlformats.org/officeDocument/2006/relationships/slide" Target="slides/slide15.xml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5195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34716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02674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5559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Thiết kế : Hân Di zalo 0948607584</a:t>
            </a:r>
            <a:endParaRPr lang="vi-VN"/>
          </a:p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284556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75065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3168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57896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Thiết kế : Hân Di zalo 0948607584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4471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2DDE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225" y="1512575"/>
            <a:ext cx="4335000" cy="225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Font typeface="Fredoka One"/>
              <a:buNone/>
              <a:defRPr sz="5000"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22960" y="3941064"/>
            <a:ext cx="4745700" cy="4482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unito SemiBold"/>
              <a:buNone/>
              <a:defRPr sz="200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BBB59-3F4F-8300-42D9-9EE28538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D7AEB-1106-34FC-C2A4-67A7A890D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AEC6C-A0C7-67A7-545A-FEA506253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6D8C5-2345-AB6A-01D8-02E7AD801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B22171-F35E-B553-2A2F-70929624DC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A30DEC-2237-1F9D-20CA-A7044A04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15/10/2024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5F1C4A-3DCF-6D2C-C686-85E9A516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CBFCAD-6BCF-CC64-395C-0C1CCC56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70821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D28E-3DBA-64CB-DE38-E593AD661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005C80-F9AF-DEA5-D74F-2B004BC5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15/10/2024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A96CA-B1E7-050C-2506-3E6F02A87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3D6AB-2AD9-B7AD-7B85-4224890DE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652604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584E9-CB02-3C63-6DD7-2560FE1A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15/10/2024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32B94A-D830-8690-6DBE-5687D300B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AA3FF-C3B0-2E7A-354C-889C0458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020766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4A839-4BBF-74D9-426A-78312D07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15823-8F8E-A3CD-8A65-C36EC248D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C597D-7FE0-689C-8CE6-E1A2CCB75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611BB-C252-17DE-6AEF-E7AC85BC0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15/10/2024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FBD9F-1325-F3D1-E5A9-B93A5772B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2EDEC-E5FC-68B9-00EE-5A0D5731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44081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66B0-E43C-3262-112A-592E82F41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E22A58-9F7A-B9B6-99E3-5BD5694EA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C354F-2EB5-7133-EA7E-D71CEC141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CE4FA-8E23-24DB-CFEC-CCF120C96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15/10/2024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8B9A-DE34-A599-EC2E-52BB1364B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23F15-374C-2D35-5DBA-789CA516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98202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1EB51-08FC-D45F-470C-26D2A69A5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D54D71-401E-9E8B-D8FA-6B9B99620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8FFA5-147F-97E3-2566-EA05D7E4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15/10/2024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5E34F-4052-EA25-2AB9-56D32B15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DB7A1-5551-CA33-20B8-5B9B3CD0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691160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8457F2-3762-5F3C-3C49-30DEA5A5E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6A908C-8EC3-8C7C-81D9-BB8A033FB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7333A-0C40-F027-783C-C4C436996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15/10/2024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CB252-B598-F681-274D-F93C220D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5CD45-B926-FD0F-D7F8-CCFC64D48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746779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19318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472107"/>
      </p:ext>
    </p:extLst>
  </p:cSld>
  <p:clrMapOvr>
    <a:masterClrMapping/>
  </p:clrMapOvr>
  <p:transition spd="slow" advTm="3000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E969-3AFA-F3ED-73BA-75422E2DD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3155C8-84FC-AA72-C4C3-69FB96809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90A56-EA96-491B-DC39-98A01D2B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F2799-2F90-E386-2C4E-C74CC805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59FC6-5598-7074-B841-27A0FB73D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9005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92FB-F7CC-F2D4-8200-10F0A44D5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D54E0-F608-12A0-C294-AF0A01103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2A400-B402-802B-686B-710221180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2A6B5-376B-AE45-DE71-2F17EBC73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49AC6-4D43-566A-0ECE-99E196D5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768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77F90-4D7D-79BE-A7FC-E5525DB91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CE39B-A7CE-ACDE-9A60-5FC92DCE5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810FE-6F99-9CDA-4708-5D0B5C0AF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D6926-FB12-6884-9841-60D5BD656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866F7-E0D7-DE94-84F8-D4F84798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324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E9D7-82B9-94B3-2D59-FFC8C238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610A5-AE46-B466-15D8-8FBD9B30A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7FF2CB-219E-1D28-9643-EE7D7D97A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E4EA6-4554-EA06-5F6A-3B3AFFCC1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0B3CB-FCC7-E0EE-3F33-92FBB8805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96CF6-A426-F5BC-99F8-9D45160ED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3424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BBB59-3F4F-8300-42D9-9EE28538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D7AEB-1106-34FC-C2A4-67A7A890D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AEC6C-A0C7-67A7-545A-FEA506253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6D8C5-2345-AB6A-01D8-02E7AD801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B22171-F35E-B553-2A2F-70929624DC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A30DEC-2237-1F9D-20CA-A7044A04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5F1C4A-3DCF-6D2C-C686-85E9A516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CBFCAD-6BCF-CC64-395C-0C1CCC56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1410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D28E-3DBA-64CB-DE38-E593AD661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005C80-F9AF-DEA5-D74F-2B004BC5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A96CA-B1E7-050C-2506-3E6F02A87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3D6AB-2AD9-B7AD-7B85-4224890DE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3617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584E9-CB02-3C63-6DD7-2560FE1A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32B94A-D830-8690-6DBE-5687D300B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AA3FF-C3B0-2E7A-354C-889C0458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8571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4A839-4BBF-74D9-426A-78312D07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15823-8F8E-A3CD-8A65-C36EC248D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C597D-7FE0-689C-8CE6-E1A2CCB75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611BB-C252-17DE-6AEF-E7AC85BC0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FBD9F-1325-F3D1-E5A9-B93A5772B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2EDEC-E5FC-68B9-00EE-5A0D5731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2736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66B0-E43C-3262-112A-592E82F41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E22A58-9F7A-B9B6-99E3-5BD5694EA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C354F-2EB5-7133-EA7E-D71CEC141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CE4FA-8E23-24DB-CFEC-CCF120C96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8B9A-DE34-A599-EC2E-52BB1364B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23F15-374C-2D35-5DBA-789CA516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1878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1EB51-08FC-D45F-470C-26D2A69A5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D54D71-401E-9E8B-D8FA-6B9B99620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8FFA5-147F-97E3-2566-EA05D7E4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5E34F-4052-EA25-2AB9-56D32B15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DB7A1-5551-CA33-20B8-5B9B3CD0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7592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8457F2-3762-5F3C-3C49-30DEA5A5E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6A908C-8EC3-8C7C-81D9-BB8A033FB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7333A-0C40-F027-783C-C4C436996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CB252-B598-F681-274D-F93C220D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5CD45-B926-FD0F-D7F8-CCFC64D48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5691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19317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054120"/>
      </p:ext>
    </p:extLst>
  </p:cSld>
  <p:clrMapOvr>
    <a:masterClrMapping/>
  </p:clrMapOvr>
  <p:transition spd="slow" advTm="3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5">
    <p:bg>
      <p:bgPr>
        <a:solidFill>
          <a:schemeClr val="accent2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6"/>
          <p:cNvSpPr/>
          <p:nvPr/>
        </p:nvSpPr>
        <p:spPr>
          <a:xfrm rot="10800000" flipH="1">
            <a:off x="221340" y="613517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26"/>
          <p:cNvSpPr/>
          <p:nvPr/>
        </p:nvSpPr>
        <p:spPr>
          <a:xfrm rot="10800000" flipH="1">
            <a:off x="832662" y="13799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6"/>
          <p:cNvSpPr/>
          <p:nvPr/>
        </p:nvSpPr>
        <p:spPr>
          <a:xfrm rot="10800000" flipH="1">
            <a:off x="368403" y="221763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26"/>
          <p:cNvSpPr/>
          <p:nvPr/>
        </p:nvSpPr>
        <p:spPr>
          <a:xfrm rot="10800000">
            <a:off x="8416734" y="613517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26"/>
          <p:cNvSpPr/>
          <p:nvPr/>
        </p:nvSpPr>
        <p:spPr>
          <a:xfrm rot="10800000">
            <a:off x="7917540" y="13799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26"/>
          <p:cNvSpPr/>
          <p:nvPr/>
        </p:nvSpPr>
        <p:spPr>
          <a:xfrm rot="10800000">
            <a:off x="8563797" y="221763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26"/>
          <p:cNvSpPr/>
          <p:nvPr/>
        </p:nvSpPr>
        <p:spPr>
          <a:xfrm flipH="1">
            <a:off x="8413134" y="4024196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6"/>
          <p:cNvSpPr/>
          <p:nvPr/>
        </p:nvSpPr>
        <p:spPr>
          <a:xfrm flipH="1">
            <a:off x="7913940" y="460783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26"/>
          <p:cNvSpPr/>
          <p:nvPr/>
        </p:nvSpPr>
        <p:spPr>
          <a:xfrm flipH="1">
            <a:off x="8560197" y="4691648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26"/>
          <p:cNvSpPr/>
          <p:nvPr/>
        </p:nvSpPr>
        <p:spPr>
          <a:xfrm>
            <a:off x="217740" y="4024196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26"/>
          <p:cNvSpPr/>
          <p:nvPr/>
        </p:nvSpPr>
        <p:spPr>
          <a:xfrm>
            <a:off x="829062" y="460783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26"/>
          <p:cNvSpPr/>
          <p:nvPr/>
        </p:nvSpPr>
        <p:spPr>
          <a:xfrm>
            <a:off x="364803" y="4691648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90789-8DE7-F830-D909-C32BE8CCF0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E6223F-C53B-46F3-AC72-CE6BAA1B0D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B6C53C-A2C4-762F-F2D6-7B7CCF377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15-10-2024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37864-365F-3E9C-B90D-D0F4930B2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DD8BA6-E958-FAC0-0279-28AF221F6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59705470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00F1A-4245-7655-BCC8-29F7A4463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6FFC6-EE8D-1CE2-E784-617324E7C2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D1DB7-1E1A-DE9E-F499-609A9C26F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15-10-2024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3F4597-0C23-4ED9-765D-2B43004FB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C48516-E799-47DA-6D62-42FB4B0F5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7035675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682CF-EB5B-179E-17AB-CE1BD87A1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357E9D-C168-E081-2E08-659A7F9E4F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68E07E-E4B1-E6E1-F616-4269006DB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15-10-2024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D9CADA-8E1A-CE46-CD24-FDEBE8385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AE4FA3-EBEB-7574-32CE-319222DD0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71690841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9143-CBBC-67E9-E1B4-FB28E9C6F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7F3134-1F5C-AEAC-0DFC-5CDE1222B8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D5FC34-E8EB-DD39-D03F-B4EBC709B0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306150-446B-6275-4BFC-6A408F8BD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15-10-2024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339851-E47C-44FE-5AC8-D423E4EC9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0796C5-0C61-699B-C9FB-91C7C0B26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6082264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A574B-E11C-411E-BE68-280FBD994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FD5B8-46B1-9B5F-B4ED-F5619E8643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E517DC-1E35-E78D-822B-9E1560C30E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8732FE-ACC9-EDB3-DAD6-50A7164C21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5D8B0B-DBC3-4033-0593-E543216743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7F1442-5390-1102-23EE-7FA536A34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15-10-2024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9B9657-6A6F-BB7C-B7BD-96AB6D722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4D5614-B7A0-A03D-33C4-2CA579B9D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60818396"/>
      </p:ext>
    </p:extLst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4ABF8-0C1E-8959-7110-47711A298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BD37CA-7A67-508B-CD17-BDC93608E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15-10-2024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FA7041-D77B-2F4A-BA81-EF3E5C30E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D6B46D-C3C5-7CB3-F42C-F5A6083D4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4756126"/>
      </p:ext>
    </p:extLst>
  </p:cSld>
  <p:clrMapOvr>
    <a:masterClrMapping/>
  </p:clrMapOvr>
  <p:transition spd="slow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C40E2B-A3F6-BE72-D56D-E65F96C22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15-10-2024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2EB99D-E23E-8A82-D704-A49BDB030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2D139C-86EB-20C0-5165-C8D8F1446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9983135"/>
      </p:ext>
    </p:extLst>
  </p:cSld>
  <p:clrMapOvr>
    <a:masterClrMapping/>
  </p:clrMapOvr>
  <p:transition spd="slow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B521B-3EF7-D7D5-E097-0EF38094D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E9E139-E055-28D0-18C9-A2D1AC85CE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D83EC3-630E-867D-0388-08547A0D2E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8AD70D-6C5E-66DB-CCE9-7781F6FC5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15-10-2024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C64813-095D-82B9-CC8F-35C6DA119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32DEC1-7E87-8DB3-C651-AB8440D7A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46568601"/>
      </p:ext>
    </p:extLst>
  </p:cSld>
  <p:clrMapOvr>
    <a:masterClrMapping/>
  </p:clrMapOvr>
  <p:transition spd="slow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5DAAB-1EC2-C671-CF43-9BE4410CA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9C797D-2219-4640-D7AD-B04059343B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4C82B4-3A3C-8EB7-7901-FB415350EA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461889-E942-6A58-3842-D07E0927D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15-10-2024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B9BBFA-C78E-616E-201B-99CA2EAC7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99B91A-70BF-B160-81F5-16FAF94A7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7676946"/>
      </p:ext>
    </p:extLst>
  </p:cSld>
  <p:clrMapOvr>
    <a:masterClrMapping/>
  </p:clrMapOvr>
  <p:transition spd="slow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8D66F-E114-1CDB-E76B-723697B7D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868306-427A-C2A9-694D-5D4963AF7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4E8BF6-CB85-E1DB-1F69-5CFD8A957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15-10-2024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CC5B5-1C39-19BB-A8B4-50834C62B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D08E6-9DE2-03D9-8BCF-2C615DAD5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9527324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6">
    <p:bg>
      <p:bgPr>
        <a:solidFill>
          <a:schemeClr val="accent2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27"/>
          <p:cNvGrpSpPr/>
          <p:nvPr/>
        </p:nvGrpSpPr>
        <p:grpSpPr>
          <a:xfrm>
            <a:off x="6610532" y="-1251363"/>
            <a:ext cx="3803822" cy="3375439"/>
            <a:chOff x="6686732" y="-1175163"/>
            <a:chExt cx="3803822" cy="3375439"/>
          </a:xfrm>
        </p:grpSpPr>
        <p:sp>
          <p:nvSpPr>
            <p:cNvPr id="234" name="Google Shape;234;p27"/>
            <p:cNvSpPr/>
            <p:nvPr/>
          </p:nvSpPr>
          <p:spPr>
            <a:xfrm rot="-8822455">
              <a:off x="7239989" y="-382228"/>
              <a:ext cx="2849775" cy="1569504"/>
            </a:xfrm>
            <a:custGeom>
              <a:avLst/>
              <a:gdLst/>
              <a:ahLst/>
              <a:cxnLst/>
              <a:rect l="l" t="t" r="r" b="b"/>
              <a:pathLst>
                <a:path w="31798" h="17584" extrusionOk="0">
                  <a:moveTo>
                    <a:pt x="15940" y="1"/>
                  </a:moveTo>
                  <a:cubicBezTo>
                    <a:pt x="15833" y="1"/>
                    <a:pt x="15725" y="2"/>
                    <a:pt x="15617" y="4"/>
                  </a:cubicBezTo>
                  <a:cubicBezTo>
                    <a:pt x="6908" y="205"/>
                    <a:pt x="1" y="8090"/>
                    <a:pt x="221" y="17584"/>
                  </a:cubicBezTo>
                  <a:lnTo>
                    <a:pt x="2990" y="17526"/>
                  </a:lnTo>
                  <a:cubicBezTo>
                    <a:pt x="2817" y="9699"/>
                    <a:pt x="8518" y="3194"/>
                    <a:pt x="15684" y="3031"/>
                  </a:cubicBezTo>
                  <a:cubicBezTo>
                    <a:pt x="15775" y="3029"/>
                    <a:pt x="15867" y="3028"/>
                    <a:pt x="15958" y="3028"/>
                  </a:cubicBezTo>
                  <a:cubicBezTo>
                    <a:pt x="23012" y="3028"/>
                    <a:pt x="28849" y="9205"/>
                    <a:pt x="29019" y="16932"/>
                  </a:cubicBezTo>
                  <a:lnTo>
                    <a:pt x="31798" y="16865"/>
                  </a:lnTo>
                  <a:cubicBezTo>
                    <a:pt x="31580" y="7489"/>
                    <a:pt x="24504" y="1"/>
                    <a:pt x="15940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7"/>
            <p:cNvSpPr/>
            <p:nvPr/>
          </p:nvSpPr>
          <p:spPr>
            <a:xfrm rot="-8822455">
              <a:off x="6916939" y="-412062"/>
              <a:ext cx="3343408" cy="1849237"/>
            </a:xfrm>
            <a:custGeom>
              <a:avLst/>
              <a:gdLst/>
              <a:ahLst/>
              <a:cxnLst/>
              <a:rect l="l" t="t" r="r" b="b"/>
              <a:pathLst>
                <a:path w="37306" h="20718" extrusionOk="0">
                  <a:moveTo>
                    <a:pt x="18624" y="0"/>
                  </a:moveTo>
                  <a:cubicBezTo>
                    <a:pt x="18500" y="0"/>
                    <a:pt x="18375" y="2"/>
                    <a:pt x="18251" y="4"/>
                  </a:cubicBezTo>
                  <a:cubicBezTo>
                    <a:pt x="13288" y="119"/>
                    <a:pt x="8661" y="2332"/>
                    <a:pt x="5241" y="6251"/>
                  </a:cubicBezTo>
                  <a:cubicBezTo>
                    <a:pt x="1811" y="10160"/>
                    <a:pt x="0" y="15295"/>
                    <a:pt x="115" y="20717"/>
                  </a:cubicBezTo>
                  <a:lnTo>
                    <a:pt x="2893" y="20650"/>
                  </a:lnTo>
                  <a:cubicBezTo>
                    <a:pt x="2673" y="11137"/>
                    <a:pt x="9600" y="3233"/>
                    <a:pt x="18318" y="3032"/>
                  </a:cubicBezTo>
                  <a:cubicBezTo>
                    <a:pt x="18426" y="3029"/>
                    <a:pt x="18534" y="3028"/>
                    <a:pt x="18641" y="3028"/>
                  </a:cubicBezTo>
                  <a:cubicBezTo>
                    <a:pt x="27224" y="3028"/>
                    <a:pt x="34319" y="10536"/>
                    <a:pt x="34537" y="19931"/>
                  </a:cubicBezTo>
                  <a:lnTo>
                    <a:pt x="37306" y="19874"/>
                  </a:lnTo>
                  <a:cubicBezTo>
                    <a:pt x="37181" y="14451"/>
                    <a:pt x="35131" y="9403"/>
                    <a:pt x="31538" y="5647"/>
                  </a:cubicBezTo>
                  <a:cubicBezTo>
                    <a:pt x="28026" y="1995"/>
                    <a:pt x="23458" y="0"/>
                    <a:pt x="18624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7"/>
            <p:cNvSpPr/>
            <p:nvPr/>
          </p:nvSpPr>
          <p:spPr>
            <a:xfrm rot="-8822455">
              <a:off x="7560011" y="-357346"/>
              <a:ext cx="2349240" cy="1294144"/>
            </a:xfrm>
            <a:custGeom>
              <a:avLst/>
              <a:gdLst/>
              <a:ahLst/>
              <a:cxnLst/>
              <a:rect l="l" t="t" r="r" b="b"/>
              <a:pathLst>
                <a:path w="26213" h="14499" extrusionOk="0">
                  <a:moveTo>
                    <a:pt x="13151" y="0"/>
                  </a:moveTo>
                  <a:cubicBezTo>
                    <a:pt x="13060" y="0"/>
                    <a:pt x="12968" y="1"/>
                    <a:pt x="12876" y="3"/>
                  </a:cubicBezTo>
                  <a:cubicBezTo>
                    <a:pt x="5691" y="166"/>
                    <a:pt x="0" y="6671"/>
                    <a:pt x="182" y="14498"/>
                  </a:cubicBezTo>
                  <a:lnTo>
                    <a:pt x="2951" y="14431"/>
                  </a:lnTo>
                  <a:cubicBezTo>
                    <a:pt x="2817" y="8271"/>
                    <a:pt x="7291" y="3155"/>
                    <a:pt x="12943" y="3031"/>
                  </a:cubicBezTo>
                  <a:cubicBezTo>
                    <a:pt x="13019" y="3029"/>
                    <a:pt x="13094" y="3028"/>
                    <a:pt x="13169" y="3028"/>
                  </a:cubicBezTo>
                  <a:cubicBezTo>
                    <a:pt x="18711" y="3028"/>
                    <a:pt x="23292" y="7894"/>
                    <a:pt x="23434" y="13972"/>
                  </a:cubicBezTo>
                  <a:lnTo>
                    <a:pt x="26212" y="13904"/>
                  </a:lnTo>
                  <a:cubicBezTo>
                    <a:pt x="26032" y="6177"/>
                    <a:pt x="20204" y="0"/>
                    <a:pt x="13151" y="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7" name="Google Shape;237;p27"/>
          <p:cNvSpPr/>
          <p:nvPr/>
        </p:nvSpPr>
        <p:spPr>
          <a:xfrm rot="-1098394" flipH="1">
            <a:off x="176298" y="457868"/>
            <a:ext cx="589204" cy="568031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FCF3A8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27"/>
          <p:cNvSpPr/>
          <p:nvPr/>
        </p:nvSpPr>
        <p:spPr>
          <a:xfrm rot="-1098430" flipH="1">
            <a:off x="735342" y="161311"/>
            <a:ext cx="398945" cy="384600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27"/>
          <p:cNvSpPr/>
          <p:nvPr/>
        </p:nvSpPr>
        <p:spPr>
          <a:xfrm flipH="1">
            <a:off x="916799" y="752240"/>
            <a:ext cx="198000" cy="198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27"/>
          <p:cNvSpPr/>
          <p:nvPr/>
        </p:nvSpPr>
        <p:spPr>
          <a:xfrm rot="9715800" flipH="1">
            <a:off x="8410234" y="4509500"/>
            <a:ext cx="497234" cy="47936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7"/>
          <p:cNvSpPr/>
          <p:nvPr/>
        </p:nvSpPr>
        <p:spPr>
          <a:xfrm rot="9715681" flipH="1">
            <a:off x="7936877" y="4670551"/>
            <a:ext cx="336672" cy="324574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C7E5F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27"/>
          <p:cNvSpPr/>
          <p:nvPr/>
        </p:nvSpPr>
        <p:spPr>
          <a:xfrm rot="9719309" flipH="1">
            <a:off x="8135061" y="4303499"/>
            <a:ext cx="166878" cy="166878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27"/>
          <p:cNvSpPr/>
          <p:nvPr/>
        </p:nvSpPr>
        <p:spPr>
          <a:xfrm rot="9715800" flipH="1">
            <a:off x="222284" y="4454625"/>
            <a:ext cx="497234" cy="47936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BCEBAC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27"/>
          <p:cNvSpPr/>
          <p:nvPr/>
        </p:nvSpPr>
        <p:spPr>
          <a:xfrm rot="9719309" flipH="1">
            <a:off x="851374" y="4830224"/>
            <a:ext cx="166878" cy="166878"/>
          </a:xfrm>
          <a:prstGeom prst="ellipse">
            <a:avLst/>
          </a:prstGeom>
          <a:solidFill>
            <a:srgbClr val="C5596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CE4F6F-F7A5-F5AA-A689-DA955DAED0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FABE16-197E-F2B7-DBC6-17BFEBAFF4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6D043-0723-214D-C1A7-7F6D601A5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15-10-2024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7F854-C7B7-38E0-D9FD-131229AD3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756058-016A-B402-56DD-37868D6F2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7676842"/>
      </p:ext>
    </p:extLst>
  </p:cSld>
  <p:clrMapOvr>
    <a:masterClrMapping/>
  </p:clrMapOvr>
  <p:transition spd="slow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D833895-2EE1-A143-93B4-FD15908CC1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915793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6441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60201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98461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6E507B-8EF9-5A45-A7A7-4819713C7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E58AFCA-29AA-3E4B-BD83-C832ABE5FD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A7D35DE-AD6B-B542-8541-668B1D7B9F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8775A51-30D3-6C44-AAC4-C87AB51CDF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2024/10/15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9A7E92-DECB-A340-99DA-0C90C0CAA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A7E75F-4E49-4240-AD66-D2883CC8B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51300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CF90D0-1BE0-BA48-82C9-0B8C07334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AD8CC1C-B463-4044-AEBB-947BD919B1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FBF10EF-16DE-6846-A06E-1693B38472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DF7A8B7-C4FE-F24E-911A-9E2EE2D150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373C3BC-AE42-F64B-B54F-3287AAC267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4F4B9F-4709-5A46-A9D4-4826E1DF62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2024/10/15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3F01BBE-5D47-2F4C-88B9-AA4087E49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C04F0B3-B19C-E346-8202-F4AC30ADB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403789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5E7FC6-267C-5A49-8512-8866F3773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6C64BA4-654E-DF4D-ADF5-131F2441D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2024/10/15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69057CD-4581-924E-B897-637418DF1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5642219-3993-924A-B4B1-A21D9CDEE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916851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47A491-F390-7E48-BBCE-24C00CF98F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2024/10/15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9BE830B-A946-BD45-B21F-C97EA38DA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EC00BC8-48BB-C744-9AF3-836A15D3F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666751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6283F0-E3FD-7E40-8A2A-5EA972AEF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116F400-E0F1-E040-9175-5D2DAA46E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87EBF29-02DB-4542-96F9-B1A8BC196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4C6A2D-0F64-4647-B185-CD17E13F3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2024/10/15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87D34-DF38-7C48-83AC-4F1FE249D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5ADA30-4C7A-E440-85B5-C8732AFD8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229601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54E4F6-5908-1543-B5C1-F9111C866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5F4A3AE-00F2-3642-BBBC-0C214EE4E3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A18793E-9DE3-A140-9325-95C18E3738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212BC96-BF1E-0A4D-8F8D-83D4AB90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2024/10/15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5146E36-2D93-DA46-AA31-6A8FED95A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A03EAD5-F86F-EF49-988B-48276EEE1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7323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435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F8176E-F5DF-774C-B355-0AA56F2A3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C685E8B-DA12-4949-BE60-1D3CAAC8D1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EE4766-0E24-7747-AAC2-C6FFA6C789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2024/10/15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E33624-D76D-7E40-9B73-0ED0268A1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A10EBED-4848-C244-A701-09F285118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272626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7A3F6CB-FE33-2F48-966E-2748F61617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BA0D72-302B-4A4D-97DB-EECD3E5D2B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6D65D0-3D99-F54A-B2DA-34F28AFF4D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2024/10/15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0B15F4-60EC-3F4E-B314-6E316015D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33209C-A96C-1F4B-8109-542B2E870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303629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CA496-940D-4F6C-8015-4E1DB9A50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7FD98-682A-4532-BB4D-5961374E5D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5364FE-8B49-40FB-BB41-FA9A416DA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53A12-C094-4DAD-A94C-2A02A3DF1951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CF184-45EE-43E0-AC25-F45B19CB0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95B17-4FB2-4D1E-98CB-BFCCED932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2E0C0-4DE7-48AA-B71E-3998E3990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04361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1F4AE-7EDF-4A69-AD39-38A9F6091F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75BC32-4B42-4F47-A2DD-3829E1E1F3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F85EA4-A426-4AD4-A498-108A4661D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53A12-C094-4DAD-A94C-2A02A3DF1951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F1DE6F-AF5B-47CA-BDAF-347B12BC8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FBC47-1EE3-4AB6-92B4-76CEADF93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2E0C0-4DE7-48AA-B71E-3998E3990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384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E969-3AFA-F3ED-73BA-75422E2DD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3155C8-84FC-AA72-C4C3-69FB96809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90A56-EA96-491B-DC39-98A01D2B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15/10/2024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F2799-2F90-E386-2C4E-C74CC805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59FC6-5598-7074-B841-27A0FB73D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28200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92FB-F7CC-F2D4-8200-10F0A44D5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D54E0-F608-12A0-C294-AF0A01103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2A400-B402-802B-686B-710221180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15/10/2024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2A6B5-376B-AE45-DE71-2F17EBC73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49AC6-4D43-566A-0ECE-99E196D5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10090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77F90-4D7D-79BE-A7FC-E5525DB91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CE39B-A7CE-ACDE-9A60-5FC92DCE5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810FE-6F99-9CDA-4708-5D0B5C0AF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15/10/2024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D6926-FB12-6884-9841-60D5BD656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866F7-E0D7-DE94-84F8-D4F84798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67359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E9D7-82B9-94B3-2D59-FFC8C238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610A5-AE46-B466-15D8-8FBD9B30A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7FF2CB-219E-1D28-9643-EE7D7D97A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E4EA6-4554-EA06-5F6A-3B3AFFCC1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15/10/2024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0B3CB-FCC7-E0EE-3F33-92FBB8805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96CF6-A426-F5BC-99F8-9D45160ED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21476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381000"/>
            <a:ext cx="7711200" cy="4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112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72" r:id="rId3"/>
    <p:sldLayoutId id="2147483673" r:id="rId4"/>
    <p:sldLayoutId id="2147483676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23EF74-3806-AE1A-83C8-FAB404EC8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7B7FD-9868-2817-749C-AB05AE82D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D38B6-975F-9973-81AC-06C4DD25A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455A4-6AC4-4360-9BBB-3C2ABC0CB696}" type="datetimeFigureOut">
              <a:rPr lang="en-SG" smtClean="0"/>
              <a:t>15/10/2024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10219-9839-36FE-B102-49762DD66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92DB6-EC58-E3BB-69A9-6975DE71E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21754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23EF74-3806-AE1A-83C8-FAB404EC8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7B7FD-9868-2817-749C-AB05AE82D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D38B6-975F-9973-81AC-06C4DD25A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10219-9839-36FE-B102-49762DD66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92DB6-EC58-E3BB-69A9-6975DE71E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463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8A550A-35BE-8F3E-B870-1AA4581A6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BC9267-FA33-ECBA-1EBA-CAEBF825BC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912CA0-6987-BA7B-A1C4-7821DB9F3F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66FA84-44E1-4A89-AD76-DB66CC0695D2}" type="datetimeFigureOut">
              <a:rPr lang="vi-VN" smtClean="0"/>
              <a:t>15-10-2024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F95955-272E-223C-1A1B-A2544DABD0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C9A295-DF4D-E5D7-07C4-DCC113FB9A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3B2A240-46C5-3FAC-201D-C118BAC7930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158" y="-3137379"/>
            <a:ext cx="1222189" cy="122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914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ransition spd="slow">
    <p:wip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4107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microsoft.com/office/2007/relationships/hdphoto" Target="../media/hdphoto4.wdp"/><Relationship Id="rId5" Type="http://schemas.openxmlformats.org/officeDocument/2006/relationships/image" Target="../media/image33.png"/><Relationship Id="rId10" Type="http://schemas.openxmlformats.org/officeDocument/2006/relationships/image" Target="../media/image29.png"/><Relationship Id="rId4" Type="http://schemas.openxmlformats.org/officeDocument/2006/relationships/image" Target="../media/image32.png"/><Relationship Id="rId9" Type="http://schemas.openxmlformats.org/officeDocument/2006/relationships/image" Target="../media/image4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microsoft.com/office/2007/relationships/hdphoto" Target="../media/hdphoto4.wdp"/><Relationship Id="rId5" Type="http://schemas.openxmlformats.org/officeDocument/2006/relationships/image" Target="../media/image33.png"/><Relationship Id="rId10" Type="http://schemas.openxmlformats.org/officeDocument/2006/relationships/image" Target="../media/image29.png"/><Relationship Id="rId4" Type="http://schemas.openxmlformats.org/officeDocument/2006/relationships/image" Target="../media/image32.png"/><Relationship Id="rId9" Type="http://schemas.openxmlformats.org/officeDocument/2006/relationships/image" Target="../media/image49.sv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50.png"/><Relationship Id="rId7" Type="http://schemas.openxmlformats.org/officeDocument/2006/relationships/image" Target="../media/image29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audio" Target="../media/audio1.wav"/><Relationship Id="rId21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8.png"/><Relationship Id="rId11" Type="http://schemas.openxmlformats.org/officeDocument/2006/relationships/image" Target="../media/image16.png"/><Relationship Id="rId5" Type="http://schemas.openxmlformats.org/officeDocument/2006/relationships/audio" Target="../media/audio3.wav"/><Relationship Id="rId15" Type="http://schemas.openxmlformats.org/officeDocument/2006/relationships/image" Target="../media/image20.png"/><Relationship Id="rId23" Type="http://schemas.openxmlformats.org/officeDocument/2006/relationships/image" Target="../media/image26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audio" Target="../media/audio2.wav"/><Relationship Id="rId9" Type="http://schemas.openxmlformats.org/officeDocument/2006/relationships/image" Target="../media/image14.png"/><Relationship Id="rId14" Type="http://schemas.openxmlformats.org/officeDocument/2006/relationships/image" Target="../media/image19.gif"/><Relationship Id="rId22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audio" Target="../media/audio1.wav"/><Relationship Id="rId21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8.png"/><Relationship Id="rId11" Type="http://schemas.openxmlformats.org/officeDocument/2006/relationships/image" Target="../media/image16.png"/><Relationship Id="rId24" Type="http://schemas.openxmlformats.org/officeDocument/2006/relationships/image" Target="../media/image27.png"/><Relationship Id="rId5" Type="http://schemas.openxmlformats.org/officeDocument/2006/relationships/audio" Target="../media/audio3.wav"/><Relationship Id="rId15" Type="http://schemas.openxmlformats.org/officeDocument/2006/relationships/image" Target="../media/image20.png"/><Relationship Id="rId23" Type="http://schemas.openxmlformats.org/officeDocument/2006/relationships/image" Target="../media/image26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audio" Target="../media/audio2.wav"/><Relationship Id="rId9" Type="http://schemas.openxmlformats.org/officeDocument/2006/relationships/image" Target="../media/image14.png"/><Relationship Id="rId14" Type="http://schemas.openxmlformats.org/officeDocument/2006/relationships/image" Target="../media/image19.gif"/><Relationship Id="rId22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audio" Target="../media/audio1.wav"/><Relationship Id="rId21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8.png"/><Relationship Id="rId11" Type="http://schemas.openxmlformats.org/officeDocument/2006/relationships/image" Target="../media/image16.png"/><Relationship Id="rId5" Type="http://schemas.openxmlformats.org/officeDocument/2006/relationships/audio" Target="../media/audio3.wav"/><Relationship Id="rId15" Type="http://schemas.openxmlformats.org/officeDocument/2006/relationships/image" Target="../media/image20.png"/><Relationship Id="rId23" Type="http://schemas.openxmlformats.org/officeDocument/2006/relationships/image" Target="../media/image26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audio" Target="../media/audio2.wav"/><Relationship Id="rId9" Type="http://schemas.openxmlformats.org/officeDocument/2006/relationships/image" Target="../media/image14.png"/><Relationship Id="rId14" Type="http://schemas.openxmlformats.org/officeDocument/2006/relationships/image" Target="../media/image19.gif"/><Relationship Id="rId22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4.wdp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11" Type="http://schemas.microsoft.com/office/2007/relationships/hdphoto" Target="../media/hdphoto4.wdp"/><Relationship Id="rId5" Type="http://schemas.openxmlformats.org/officeDocument/2006/relationships/image" Target="../media/image33.png"/><Relationship Id="rId10" Type="http://schemas.openxmlformats.org/officeDocument/2006/relationships/image" Target="../media/image29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loud 35">
            <a:extLst>
              <a:ext uri="{FF2B5EF4-FFF2-40B4-BE49-F238E27FC236}">
                <a16:creationId xmlns:a16="http://schemas.microsoft.com/office/drawing/2014/main" id="{F1C25D40-2676-488F-B73B-22D9A463CB8D}"/>
              </a:ext>
            </a:extLst>
          </p:cNvPr>
          <p:cNvSpPr/>
          <p:nvPr/>
        </p:nvSpPr>
        <p:spPr>
          <a:xfrm>
            <a:off x="533400" y="376238"/>
            <a:ext cx="7943850" cy="4391025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等线" panose="020F0502020204030204"/>
            </a:endParaRPr>
          </a:p>
        </p:txBody>
      </p:sp>
      <p:pic>
        <p:nvPicPr>
          <p:cNvPr id="37" name="图片 33">
            <a:extLst>
              <a:ext uri="{FF2B5EF4-FFF2-40B4-BE49-F238E27FC236}">
                <a16:creationId xmlns:a16="http://schemas.microsoft.com/office/drawing/2014/main" id="{209281E3-0E6D-46F8-9978-9AE65C8236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3" r="22249" b="16773"/>
          <a:stretch/>
        </p:blipFill>
        <p:spPr>
          <a:xfrm>
            <a:off x="419100" y="85725"/>
            <a:ext cx="8382000" cy="5057775"/>
          </a:xfrm>
          <a:prstGeom prst="rect">
            <a:avLst/>
          </a:prstGeom>
        </p:spPr>
      </p:pic>
      <p:pic>
        <p:nvPicPr>
          <p:cNvPr id="40" name="Picture 8" descr="Trapezoidpose,Clashdown of the Items Trapezoid png Téléchargement Gratuit -  Key0">
            <a:extLst>
              <a:ext uri="{FF2B5EF4-FFF2-40B4-BE49-F238E27FC236}">
                <a16:creationId xmlns:a16="http://schemas.microsoft.com/office/drawing/2014/main" id="{61F33B3C-EF45-4609-9F83-3F9F47695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5833" y1="49271" x2="71500" y2="55267"/>
                      </a14:backgroundRemoval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757" y="2132209"/>
            <a:ext cx="3468657" cy="3566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d Trapezoid Png - Figuras Geometricas Animadas Trapecio Clipart - Full  Size Clipart (#5358406) - PinClipart">
            <a:extLst>
              <a:ext uri="{FF2B5EF4-FFF2-40B4-BE49-F238E27FC236}">
                <a16:creationId xmlns:a16="http://schemas.microsoft.com/office/drawing/2014/main" id="{DEE5834B-A49F-4C18-A024-4E0D71166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512" y="2982754"/>
            <a:ext cx="3124862" cy="207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8BAF4D0-FB24-E77A-A6D6-7E0B7A94DA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7721" y="1688412"/>
            <a:ext cx="5582896" cy="195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18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4941" y="7"/>
            <a:ext cx="9148941" cy="514349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05740" y="281178"/>
            <a:ext cx="8716518" cy="4690872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B1C39B35-ABF3-B232-4443-F52DB67CDD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291"/>
          <a:stretch/>
        </p:blipFill>
        <p:spPr>
          <a:xfrm>
            <a:off x="542693" y="557560"/>
            <a:ext cx="7924799" cy="423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1809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4941" y="7"/>
            <a:ext cx="9148941" cy="514349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13741" y="226314"/>
            <a:ext cx="8716518" cy="4690872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384F1601-82CD-F99A-5FEC-7B3D4DD7E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336" y="594733"/>
            <a:ext cx="7805853" cy="3902926"/>
          </a:xfrm>
          <a:prstGeom prst="rect">
            <a:avLst/>
          </a:prstGeom>
        </p:spPr>
      </p:pic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F2ED29CE-7E61-38EC-B753-D2ED2F74ED9E}"/>
              </a:ext>
            </a:extLst>
          </p:cNvPr>
          <p:cNvSpPr/>
          <p:nvPr/>
        </p:nvSpPr>
        <p:spPr>
          <a:xfrm>
            <a:off x="3412273" y="1888273"/>
            <a:ext cx="609600" cy="550127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vi-VN" sz="4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0C75FFC6-3944-A93E-ADE2-A23E3FEEBCF7}"/>
              </a:ext>
            </a:extLst>
          </p:cNvPr>
          <p:cNvSpPr/>
          <p:nvPr/>
        </p:nvSpPr>
        <p:spPr>
          <a:xfrm>
            <a:off x="3412273" y="2531755"/>
            <a:ext cx="609600" cy="550127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vi-VN" sz="4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C52548B5-7DF6-192E-33AC-5D9204CD15FA}"/>
              </a:ext>
            </a:extLst>
          </p:cNvPr>
          <p:cNvSpPr/>
          <p:nvPr/>
        </p:nvSpPr>
        <p:spPr>
          <a:xfrm>
            <a:off x="3436434" y="3175237"/>
            <a:ext cx="561278" cy="550127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endParaRPr lang="vi-VN" sz="4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4B7409D3-53F1-7C85-707B-3B38832EFF08}"/>
              </a:ext>
            </a:extLst>
          </p:cNvPr>
          <p:cNvSpPr/>
          <p:nvPr/>
        </p:nvSpPr>
        <p:spPr>
          <a:xfrm>
            <a:off x="3412273" y="3785626"/>
            <a:ext cx="609600" cy="550127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endParaRPr lang="vi-VN" sz="4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5035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4941" y="7"/>
            <a:ext cx="9148941" cy="514349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05740" y="281178"/>
            <a:ext cx="8716518" cy="4690872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98C33029-5836-3A17-0C26-8E5B367EE0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901" y="557560"/>
            <a:ext cx="7872761" cy="413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2953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4941" y="7"/>
            <a:ext cx="9148941" cy="514349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05740" y="281178"/>
            <a:ext cx="8716518" cy="4690872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A87BAEB4-0711-48D1-9ECB-F260A8B5F6D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114" r="7862"/>
          <a:stretch/>
        </p:blipFill>
        <p:spPr>
          <a:xfrm>
            <a:off x="1092820" y="379141"/>
            <a:ext cx="6906321" cy="448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1323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352" y="-757238"/>
            <a:ext cx="5959316" cy="4584383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033" y="2684145"/>
            <a:ext cx="4053364" cy="2209324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4338" y="235744"/>
            <a:ext cx="885825" cy="17145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314" y="1671638"/>
            <a:ext cx="1612106" cy="3221831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A1A6726-8DC2-45EC-85B9-E68C767D6973}"/>
              </a:ext>
            </a:extLst>
          </p:cNvPr>
          <p:cNvSpPr txBox="1"/>
          <p:nvPr/>
        </p:nvSpPr>
        <p:spPr>
          <a:xfrm>
            <a:off x="2889409" y="1617821"/>
            <a:ext cx="3525203" cy="78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 defTabSz="685800">
              <a:buClrTx/>
              <a:defRPr/>
            </a:pPr>
            <a:r>
              <a:rPr lang="en-US" altLang="zh-CN" sz="4500" b="1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VẬN DỤNG</a:t>
            </a:r>
            <a:endParaRPr lang="zh-CN" altLang="en-US" sz="450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71B6E62-EAC0-4839-A9A2-A03DDE0EB7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503108">
            <a:off x="4403763" y="732037"/>
            <a:ext cx="496491" cy="754667"/>
          </a:xfrm>
          <a:prstGeom prst="rect">
            <a:avLst/>
          </a:prstGeom>
        </p:spPr>
      </p:pic>
      <p:pic>
        <p:nvPicPr>
          <p:cNvPr id="10" name="Picture 2" descr="Sách Giáo Khoa Bình Minh. | Ha Loi">
            <a:extLst>
              <a:ext uri="{FF2B5EF4-FFF2-40B4-BE49-F238E27FC236}">
                <a16:creationId xmlns:a16="http://schemas.microsoft.com/office/drawing/2014/main" id="{A4FE9B15-DDB6-BE44-BB8D-E4BFC18F2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76" y="103368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36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4941" y="7"/>
            <a:ext cx="9148941" cy="514349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05740" y="281178"/>
            <a:ext cx="8716518" cy="4690872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03B4DE02-2363-3E29-33DC-D567CFC9D8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65" t="4337"/>
          <a:stretch/>
        </p:blipFill>
        <p:spPr>
          <a:xfrm>
            <a:off x="527824" y="542694"/>
            <a:ext cx="7984274" cy="413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266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4941" y="7"/>
            <a:ext cx="9148941" cy="514349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05740" y="281178"/>
            <a:ext cx="8716518" cy="4690872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A3564638-AE72-94A3-421D-BE7FBD6CAF9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656"/>
          <a:stretch/>
        </p:blipFill>
        <p:spPr>
          <a:xfrm>
            <a:off x="631902" y="505523"/>
            <a:ext cx="7932235" cy="429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2077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0236" y="-973827"/>
            <a:ext cx="5959316" cy="4584383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3659" y="2945844"/>
            <a:ext cx="4053364" cy="2209324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4338" y="235744"/>
            <a:ext cx="885825" cy="17145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314" y="1671638"/>
            <a:ext cx="1612106" cy="3221831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A1A6726-8DC2-45EC-85B9-E68C767D6973}"/>
              </a:ext>
            </a:extLst>
          </p:cNvPr>
          <p:cNvSpPr txBox="1"/>
          <p:nvPr/>
        </p:nvSpPr>
        <p:spPr>
          <a:xfrm>
            <a:off x="2974035" y="1092994"/>
            <a:ext cx="3625362" cy="854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85800">
              <a:buClrTx/>
              <a:defRPr/>
            </a:pPr>
            <a:r>
              <a:rPr lang="en-US" altLang="zh-CN" sz="4950" b="1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CỦNG CỐ</a:t>
            </a:r>
            <a:endParaRPr lang="zh-CN" altLang="en-US" sz="495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9BA1DA-92AB-4126-A5E9-21602945C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58284" y="391334"/>
            <a:ext cx="531132" cy="742305"/>
          </a:xfrm>
          <a:prstGeom prst="rect">
            <a:avLst/>
          </a:prstGeom>
        </p:spPr>
      </p:pic>
      <p:pic>
        <p:nvPicPr>
          <p:cNvPr id="10" name="Picture 2" descr="Sách Giáo Khoa Bình Minh. | Ha Loi">
            <a:extLst>
              <a:ext uri="{FF2B5EF4-FFF2-40B4-BE49-F238E27FC236}">
                <a16:creationId xmlns:a16="http://schemas.microsoft.com/office/drawing/2014/main" id="{2DA8B557-6157-EE40-B750-72FB3FA85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03" y="103368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9C65A9A9-103D-93CF-48AA-6F181348AABC}"/>
              </a:ext>
            </a:extLst>
          </p:cNvPr>
          <p:cNvSpPr/>
          <p:nvPr/>
        </p:nvSpPr>
        <p:spPr>
          <a:xfrm>
            <a:off x="2546033" y="1755135"/>
            <a:ext cx="5805753" cy="154562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180340" algn="ctr">
              <a:lnSpc>
                <a:spcPct val="107000"/>
              </a:lnSpc>
            </a:pPr>
            <a:r>
              <a:rPr lang="vi-VN" sz="4000" kern="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HS nhắc lại </a:t>
            </a:r>
            <a:r>
              <a:rPr lang="vi-VN" sz="4000" kern="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quy tắc tính diện tích hình tam giác</a:t>
            </a:r>
          </a:p>
        </p:txBody>
      </p:sp>
    </p:spTree>
    <p:extLst>
      <p:ext uri="{BB962C8B-B14F-4D97-AF65-F5344CB8AC3E}">
        <p14:creationId xmlns:p14="http://schemas.microsoft.com/office/powerpoint/2010/main" val="381798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2" name="图片 1" descr="w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75" y="411480"/>
            <a:ext cx="1245394" cy="391478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18860">
            <a:off x="361951" y="354807"/>
            <a:ext cx="497681" cy="551021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493090" y="376646"/>
            <a:ext cx="2511743" cy="7155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 defTabSz="685800">
              <a:buClrTx/>
              <a:defRPr/>
            </a:pPr>
            <a:r>
              <a:rPr lang="en-US" altLang="zh-CN" sz="4050" b="1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DẶN DÒ</a:t>
            </a:r>
            <a:endParaRPr lang="zh-CN" altLang="en-US" sz="405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27" y="1453515"/>
            <a:ext cx="3513953" cy="2971800"/>
          </a:xfrm>
          <a:prstGeom prst="rect">
            <a:avLst/>
          </a:prstGeom>
        </p:spPr>
      </p:pic>
      <p:grpSp>
        <p:nvGrpSpPr>
          <p:cNvPr id="10" name="组合 2">
            <a:extLst>
              <a:ext uri="{FF2B5EF4-FFF2-40B4-BE49-F238E27FC236}">
                <a16:creationId xmlns:a16="http://schemas.microsoft.com/office/drawing/2014/main" id="{05861894-18B8-4982-84E1-5A4A942E5745}"/>
              </a:ext>
            </a:extLst>
          </p:cNvPr>
          <p:cNvGrpSpPr/>
          <p:nvPr/>
        </p:nvGrpSpPr>
        <p:grpSpPr>
          <a:xfrm>
            <a:off x="4108513" y="1133710"/>
            <a:ext cx="4686310" cy="3429007"/>
            <a:chOff x="1334569" y="1511612"/>
            <a:chExt cx="6248413" cy="4572009"/>
          </a:xfrm>
        </p:grpSpPr>
        <p:pic>
          <p:nvPicPr>
            <p:cNvPr id="11" name="图片 13">
              <a:extLst>
                <a:ext uri="{FF2B5EF4-FFF2-40B4-BE49-F238E27FC236}">
                  <a16:creationId xmlns:a16="http://schemas.microsoft.com/office/drawing/2014/main" id="{943B30A2-B116-4EC9-B746-70352FC8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4569" y="1511612"/>
              <a:ext cx="6248413" cy="4572009"/>
            </a:xfrm>
            <a:prstGeom prst="rect">
              <a:avLst/>
            </a:prstGeom>
          </p:spPr>
        </p:pic>
        <p:sp>
          <p:nvSpPr>
            <p:cNvPr id="12" name="矩形 16">
              <a:extLst>
                <a:ext uri="{FF2B5EF4-FFF2-40B4-BE49-F238E27FC236}">
                  <a16:creationId xmlns:a16="http://schemas.microsoft.com/office/drawing/2014/main" id="{1F0479F6-209D-419E-88FD-8F2A017CA6A8}"/>
                </a:ext>
              </a:extLst>
            </p:cNvPr>
            <p:cNvSpPr/>
            <p:nvPr/>
          </p:nvSpPr>
          <p:spPr>
            <a:xfrm rot="21107010">
              <a:off x="1815948" y="3241109"/>
              <a:ext cx="2697483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CN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1. Hoàn thành các bài tập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矩形 17">
              <a:extLst>
                <a:ext uri="{FF2B5EF4-FFF2-40B4-BE49-F238E27FC236}">
                  <a16:creationId xmlns:a16="http://schemas.microsoft.com/office/drawing/2014/main" id="{8938E7C2-5D77-48BF-94EA-1D59EAC69DFA}"/>
                </a:ext>
              </a:extLst>
            </p:cNvPr>
            <p:cNvSpPr/>
            <p:nvPr/>
          </p:nvSpPr>
          <p:spPr>
            <a:xfrm rot="585808">
              <a:off x="4735118" y="3474865"/>
              <a:ext cx="2237751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2. Chuẩn bị </a:t>
              </a:r>
              <a:r>
                <a:rPr lang="en-US" altLang="zh-CN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bài</a:t>
              </a: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sau</a:t>
              </a: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.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2" descr="Sách Giáo Khoa Bình Minh. | Ha Loi">
            <a:extLst>
              <a:ext uri="{FF2B5EF4-FFF2-40B4-BE49-F238E27FC236}">
                <a16:creationId xmlns:a16="http://schemas.microsoft.com/office/drawing/2014/main" id="{1E51E0D9-0E95-4F47-ABF1-90211949F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6" y="161878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26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5" name="图片 4" descr="regf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21945"/>
            <a:ext cx="9144476" cy="449913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62928" y="-12383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9" name="矩形 8"/>
          <p:cNvSpPr/>
          <p:nvPr/>
        </p:nvSpPr>
        <p:spPr>
          <a:xfrm>
            <a:off x="1740694" y="-14288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0" name="矩形 9"/>
          <p:cNvSpPr/>
          <p:nvPr/>
        </p:nvSpPr>
        <p:spPr>
          <a:xfrm>
            <a:off x="6316980" y="-14288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1" name="矩形 10"/>
          <p:cNvSpPr/>
          <p:nvPr/>
        </p:nvSpPr>
        <p:spPr>
          <a:xfrm>
            <a:off x="7494747" y="-16193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2" name="矩形 11"/>
          <p:cNvSpPr/>
          <p:nvPr/>
        </p:nvSpPr>
        <p:spPr>
          <a:xfrm>
            <a:off x="3995262" y="-16193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13" name="图片 12" descr="未标题-1"/>
          <p:cNvPicPr>
            <a:picLocks noChangeAspect="1"/>
          </p:cNvPicPr>
          <p:nvPr/>
        </p:nvPicPr>
        <p:blipFill>
          <a:blip r:embed="rId4">
            <a:alphaModFix amt="29000"/>
          </a:blip>
          <a:stretch>
            <a:fillRect/>
          </a:stretch>
        </p:blipFill>
        <p:spPr>
          <a:xfrm>
            <a:off x="-54534" y="662940"/>
            <a:ext cx="5553551" cy="4173855"/>
          </a:xfrm>
          <a:prstGeom prst="rect">
            <a:avLst/>
          </a:prstGeom>
        </p:spPr>
      </p:pic>
      <p:pic>
        <p:nvPicPr>
          <p:cNvPr id="16" name="图片 15" descr="未标题-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2894" y="260986"/>
            <a:ext cx="1231583" cy="1943576"/>
          </a:xfrm>
          <a:prstGeom prst="rect">
            <a:avLst/>
          </a:prstGeom>
        </p:spPr>
      </p:pic>
      <p:pic>
        <p:nvPicPr>
          <p:cNvPr id="18" name="图片 17" descr="未标题-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367" y="1313020"/>
            <a:ext cx="581025" cy="409575"/>
          </a:xfrm>
          <a:prstGeom prst="rect">
            <a:avLst/>
          </a:prstGeom>
        </p:spPr>
      </p:pic>
      <p:pic>
        <p:nvPicPr>
          <p:cNvPr id="19" name="图片 18" descr="未标题-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1055" y="3297079"/>
            <a:ext cx="590550" cy="476250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1948877" y="1924724"/>
            <a:ext cx="998565" cy="998565"/>
            <a:chOff x="10757" y="5883"/>
            <a:chExt cx="2737" cy="2737"/>
          </a:xfrm>
        </p:grpSpPr>
        <p:sp>
          <p:nvSpPr>
            <p:cNvPr id="26" name="圆角矩形 25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22" name="圆角矩形 21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chúc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2979005" y="1924724"/>
            <a:ext cx="998565" cy="998565"/>
            <a:chOff x="10757" y="5883"/>
            <a:chExt cx="2737" cy="2737"/>
          </a:xfrm>
        </p:grpSpPr>
        <p:sp>
          <p:nvSpPr>
            <p:cNvPr id="29" name="圆角矩形 28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30" name="圆角矩形 29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các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4012944" y="1924724"/>
            <a:ext cx="998565" cy="998565"/>
            <a:chOff x="10757" y="5883"/>
            <a:chExt cx="2737" cy="2737"/>
          </a:xfrm>
        </p:grpSpPr>
        <p:sp>
          <p:nvSpPr>
            <p:cNvPr id="32" name="圆角矩形 31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33" name="圆角矩形 32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em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5061170" y="1924724"/>
            <a:ext cx="998565" cy="998565"/>
            <a:chOff x="10757" y="5883"/>
            <a:chExt cx="2737" cy="2737"/>
          </a:xfrm>
        </p:grpSpPr>
        <p:sp>
          <p:nvSpPr>
            <p:cNvPr id="35" name="圆角矩形 34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36" name="圆角矩形 35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học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6111778" y="1924724"/>
            <a:ext cx="998565" cy="998565"/>
            <a:chOff x="10757" y="5883"/>
            <a:chExt cx="2737" cy="2737"/>
          </a:xfrm>
        </p:grpSpPr>
        <p:sp>
          <p:nvSpPr>
            <p:cNvPr id="38" name="圆角矩形 37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39" name="圆角矩形 38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tốt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1" name="标题 40"/>
          <p:cNvSpPr>
            <a:spLocks noGrp="1"/>
          </p:cNvSpPr>
          <p:nvPr>
            <p:ph type="title"/>
          </p:nvPr>
        </p:nvSpPr>
        <p:spPr>
          <a:xfrm>
            <a:off x="1985726" y="1400050"/>
            <a:ext cx="5223510" cy="394811"/>
          </a:xfrm>
        </p:spPr>
        <p:txBody>
          <a:bodyPr>
            <a:noAutofit/>
          </a:bodyPr>
          <a:lstStyle/>
          <a:p>
            <a:pPr algn="dist"/>
            <a:r>
              <a:rPr lang="en-US" altLang="zh-CN" sz="2700" dirty="0">
                <a:solidFill>
                  <a:schemeClr val="bg1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TIẾT HỌC KẾT THÚC</a:t>
            </a:r>
            <a:endParaRPr lang="zh-CN" altLang="en-US" sz="2700" dirty="0">
              <a:solidFill>
                <a:schemeClr val="bg1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</a:endParaRPr>
          </a:p>
        </p:txBody>
      </p:sp>
      <p:pic>
        <p:nvPicPr>
          <p:cNvPr id="43" name="图片 42" descr="sf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99122" y="4157662"/>
            <a:ext cx="2339816" cy="1404938"/>
          </a:xfrm>
          <a:prstGeom prst="rect">
            <a:avLst/>
          </a:prstGeom>
        </p:spPr>
      </p:pic>
      <p:pic>
        <p:nvPicPr>
          <p:cNvPr id="15" name="图片 14" descr="未标题-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5240" y="2575560"/>
            <a:ext cx="1191578" cy="2047399"/>
          </a:xfrm>
          <a:prstGeom prst="rect">
            <a:avLst/>
          </a:prstGeom>
        </p:spPr>
      </p:pic>
      <p:pic>
        <p:nvPicPr>
          <p:cNvPr id="45" name="图片 44" descr="sf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71147" y="4118610"/>
            <a:ext cx="2339816" cy="140493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573" y="2186855"/>
            <a:ext cx="478631" cy="65453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49" y="2096469"/>
            <a:ext cx="404071" cy="45553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204" y="1260917"/>
            <a:ext cx="497681" cy="471548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26292" y="2096469"/>
            <a:ext cx="478631" cy="504644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184" y="3625692"/>
            <a:ext cx="373510" cy="364823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104" y="3625691"/>
            <a:ext cx="478631" cy="41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97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36B9B1-9CFB-4C70-A977-BF73180AD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28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B053C82-34D0-4F6B-945D-ABE89C2D2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4507">
            <a:off x="4806582" y="1599123"/>
            <a:ext cx="3899687" cy="421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5" t="1385" r="16787" b="2170"/>
          <a:stretch/>
        </p:blipFill>
        <p:spPr>
          <a:xfrm>
            <a:off x="1960004" y="195603"/>
            <a:ext cx="4813540" cy="450298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67" y="670513"/>
            <a:ext cx="2182385" cy="4223681"/>
          </a:xfrm>
          <a:prstGeom prst="rect">
            <a:avLst/>
          </a:prstGeom>
        </p:spPr>
      </p:pic>
      <p:pic>
        <p:nvPicPr>
          <p:cNvPr id="10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id="{0C8FA431-7443-460A-B17D-A35EAD33D3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48" end="300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45983" y="474179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17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6D267512-9FC6-4707-BA27-079FFF8EC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2828B46-C3D4-4181-B084-342EA7A61220}"/>
              </a:ext>
            </a:extLst>
          </p:cNvPr>
          <p:cNvSpPr/>
          <p:nvPr/>
        </p:nvSpPr>
        <p:spPr>
          <a:xfrm>
            <a:off x="6417169" y="1254882"/>
            <a:ext cx="2501378" cy="96347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strike="sngStrike" kern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451A0B9-B1E4-4C66-9E20-F2B4C584C7F0}"/>
              </a:ext>
            </a:extLst>
          </p:cNvPr>
          <p:cNvSpPr/>
          <p:nvPr/>
        </p:nvSpPr>
        <p:spPr>
          <a:xfrm>
            <a:off x="6417169" y="2388000"/>
            <a:ext cx="2501378" cy="96347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strike="sngStrike" kern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8A88E9F-D623-4566-A228-53F940C3FFEA}"/>
              </a:ext>
            </a:extLst>
          </p:cNvPr>
          <p:cNvSpPr/>
          <p:nvPr/>
        </p:nvSpPr>
        <p:spPr>
          <a:xfrm>
            <a:off x="6421920" y="3465448"/>
            <a:ext cx="2501378" cy="96347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strike="sngStrike" kern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C81DBC7-AE1D-4D2E-A75A-319B0286F1F4}"/>
              </a:ext>
            </a:extLst>
          </p:cNvPr>
          <p:cNvSpPr/>
          <p:nvPr/>
        </p:nvSpPr>
        <p:spPr>
          <a:xfrm>
            <a:off x="6405616" y="179101"/>
            <a:ext cx="2501378" cy="96347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strike="sngStrike" kern="1200">
              <a:solidFill>
                <a:prstClr val="white"/>
              </a:solidFill>
              <a:latin typeface="等线" panose="020F0502020204030204"/>
            </a:endParaRPr>
          </a:p>
        </p:txBody>
      </p:sp>
      <p:grpSp>
        <p:nvGrpSpPr>
          <p:cNvPr id="22" name="A"/>
          <p:cNvGrpSpPr/>
          <p:nvPr/>
        </p:nvGrpSpPr>
        <p:grpSpPr>
          <a:xfrm>
            <a:off x="5872483" y="426202"/>
            <a:ext cx="2878610" cy="646331"/>
            <a:chOff x="8422160" y="1622430"/>
            <a:chExt cx="4665997" cy="104764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23885">
                          <a14:foregroundMark x1="21007" y1="45732" x2="20144" y2="62195"/>
                          <a14:foregroundMark x1="21151" y1="49390" x2="20576" y2="61585"/>
                          <a14:backgroundMark x1="23165" y1="18293" x2="23165" y2="18293"/>
                          <a14:backgroundMark x1="23165" y1="18293" x2="22014" y2="91463"/>
                          <a14:backgroundMark x1="22014" y1="43293" x2="22014" y2="646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49" b="-3870"/>
            <a:stretch/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510109" y="1622430"/>
              <a:ext cx="3578048" cy="1047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US" sz="1800" b="1" kern="1200" dirty="0" err="1">
                  <a:solidFill>
                    <a:srgbClr val="D83440"/>
                  </a:solidFill>
                  <a:latin typeface="UTM Avo" panose="02040603050506020204" pitchFamily="18" charset="0"/>
                  <a:ea typeface="+mn-ea"/>
                  <a:cs typeface="+mn-cs"/>
                </a:rPr>
                <a:t>Có</a:t>
              </a:r>
              <a:r>
                <a:rPr lang="en-US" sz="1800" b="1" kern="1200" dirty="0">
                  <a:solidFill>
                    <a:srgbClr val="D83440"/>
                  </a:solidFill>
                  <a:latin typeface="UTM Avo" panose="02040603050506020204" pitchFamily="18" charset="0"/>
                  <a:ea typeface="+mn-ea"/>
                  <a:cs typeface="+mn-cs"/>
                </a:rPr>
                <a:t> 2 </a:t>
              </a:r>
              <a:r>
                <a:rPr lang="en-US" sz="1800" b="1" kern="1200" dirty="0" err="1">
                  <a:solidFill>
                    <a:srgbClr val="D83440"/>
                  </a:solidFill>
                  <a:latin typeface="UTM Avo" panose="02040603050506020204" pitchFamily="18" charset="0"/>
                  <a:ea typeface="+mn-ea"/>
                  <a:cs typeface="+mn-cs"/>
                </a:rPr>
                <a:t>cạnh</a:t>
              </a:r>
              <a:r>
                <a:rPr lang="en-US" sz="1800" b="1" kern="1200" dirty="0">
                  <a:solidFill>
                    <a:srgbClr val="D83440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1800" b="1" kern="1200" dirty="0" err="1">
                  <a:solidFill>
                    <a:srgbClr val="D83440"/>
                  </a:solidFill>
                  <a:latin typeface="UTM Avo" panose="02040603050506020204" pitchFamily="18" charset="0"/>
                  <a:ea typeface="+mn-ea"/>
                  <a:cs typeface="+mn-cs"/>
                </a:rPr>
                <a:t>bằng</a:t>
              </a:r>
              <a:r>
                <a:rPr lang="en-US" sz="1800" b="1" kern="1200" dirty="0">
                  <a:solidFill>
                    <a:srgbClr val="D83440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1800" b="1" kern="1200" dirty="0" err="1">
                  <a:solidFill>
                    <a:srgbClr val="D83440"/>
                  </a:solidFill>
                  <a:latin typeface="UTM Avo" panose="02040603050506020204" pitchFamily="18" charset="0"/>
                  <a:ea typeface="+mn-ea"/>
                  <a:cs typeface="+mn-cs"/>
                </a:rPr>
                <a:t>nhau</a:t>
              </a:r>
              <a:endParaRPr lang="vi-VN" sz="1800" b="1" kern="1200" dirty="0">
                <a:solidFill>
                  <a:srgbClr val="D83440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5872488" y="1483466"/>
            <a:ext cx="3040494" cy="511473"/>
            <a:chOff x="8422168" y="2894499"/>
            <a:chExt cx="4928397" cy="82905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5"/>
            <a:stretch/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447338" y="3017905"/>
              <a:ext cx="3903227" cy="5986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buClrTx/>
              </a:pPr>
              <a:r>
                <a:rPr lang="en-US" sz="1800" b="1" kern="1200" dirty="0" err="1">
                  <a:solidFill>
                    <a:srgbClr val="D83440"/>
                  </a:solidFill>
                  <a:latin typeface="UTM Avo" panose="02040603050506020204" pitchFamily="18" charset="0"/>
                  <a:ea typeface="+mn-ea"/>
                  <a:cs typeface="+mn-cs"/>
                </a:rPr>
                <a:t>Có</a:t>
              </a:r>
              <a:r>
                <a:rPr lang="en-US" sz="1800" b="1" kern="1200" dirty="0">
                  <a:solidFill>
                    <a:srgbClr val="D83440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1800" b="1" kern="1200" dirty="0" err="1">
                  <a:solidFill>
                    <a:srgbClr val="D83440"/>
                  </a:solidFill>
                  <a:latin typeface="UTM Avo" panose="02040603050506020204" pitchFamily="18" charset="0"/>
                  <a:ea typeface="+mn-ea"/>
                  <a:cs typeface="+mn-cs"/>
                </a:rPr>
                <a:t>một</a:t>
              </a:r>
              <a:r>
                <a:rPr lang="en-US" sz="1800" b="1" kern="1200" dirty="0">
                  <a:solidFill>
                    <a:srgbClr val="D83440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1800" b="1" kern="1200" dirty="0" err="1">
                  <a:solidFill>
                    <a:srgbClr val="D83440"/>
                  </a:solidFill>
                  <a:latin typeface="UTM Avo" panose="02040603050506020204" pitchFamily="18" charset="0"/>
                  <a:ea typeface="+mn-ea"/>
                  <a:cs typeface="+mn-cs"/>
                </a:rPr>
                <a:t>góc</a:t>
              </a:r>
              <a:r>
                <a:rPr lang="en-US" sz="1800" b="1" kern="1200" dirty="0">
                  <a:solidFill>
                    <a:srgbClr val="D83440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1800" b="1" kern="1200" dirty="0" err="1">
                  <a:solidFill>
                    <a:srgbClr val="D83440"/>
                  </a:solidFill>
                  <a:latin typeface="UTM Avo" panose="02040603050506020204" pitchFamily="18" charset="0"/>
                  <a:ea typeface="+mn-ea"/>
                  <a:cs typeface="+mn-cs"/>
                </a:rPr>
                <a:t>vuông</a:t>
              </a:r>
              <a:endParaRPr lang="en-US" sz="1800" b="1" kern="1200" dirty="0">
                <a:solidFill>
                  <a:srgbClr val="D83440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5872482" y="2614000"/>
            <a:ext cx="2878612" cy="706750"/>
            <a:chOff x="8422168" y="3845196"/>
            <a:chExt cx="4666004" cy="114558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6"/>
            <a:stretch/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9510119" y="3943130"/>
              <a:ext cx="3578053" cy="1047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US" sz="1800" b="1" kern="1200" dirty="0" err="1">
                  <a:solidFill>
                    <a:srgbClr val="D83440"/>
                  </a:solidFill>
                  <a:latin typeface="UTM Avo" panose="02040603050506020204" pitchFamily="18" charset="0"/>
                  <a:ea typeface="+mn-ea"/>
                  <a:cs typeface="+mn-cs"/>
                </a:rPr>
                <a:t>Có</a:t>
              </a:r>
              <a:r>
                <a:rPr lang="en-US" sz="1800" b="1" kern="1200" dirty="0">
                  <a:solidFill>
                    <a:srgbClr val="D83440"/>
                  </a:solidFill>
                  <a:latin typeface="UTM Avo" panose="02040603050506020204" pitchFamily="18" charset="0"/>
                  <a:ea typeface="+mn-ea"/>
                  <a:cs typeface="+mn-cs"/>
                </a:rPr>
                <a:t> 3 </a:t>
              </a:r>
              <a:r>
                <a:rPr lang="en-US" sz="1800" b="1" kern="1200" dirty="0" err="1">
                  <a:solidFill>
                    <a:srgbClr val="D83440"/>
                  </a:solidFill>
                  <a:latin typeface="UTM Avo" panose="02040603050506020204" pitchFamily="18" charset="0"/>
                  <a:ea typeface="+mn-ea"/>
                  <a:cs typeface="+mn-cs"/>
                </a:rPr>
                <a:t>cạnh</a:t>
              </a:r>
              <a:r>
                <a:rPr lang="en-US" sz="1800" b="1" kern="1200" dirty="0">
                  <a:solidFill>
                    <a:srgbClr val="D83440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1800" b="1" kern="1200" dirty="0" err="1">
                  <a:solidFill>
                    <a:srgbClr val="D83440"/>
                  </a:solidFill>
                  <a:latin typeface="UTM Avo" panose="02040603050506020204" pitchFamily="18" charset="0"/>
                  <a:ea typeface="+mn-ea"/>
                  <a:cs typeface="+mn-cs"/>
                </a:rPr>
                <a:t>bằng</a:t>
              </a:r>
              <a:r>
                <a:rPr lang="en-US" sz="1800" b="1" kern="1200" dirty="0">
                  <a:solidFill>
                    <a:srgbClr val="D83440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1800" b="1" kern="1200" dirty="0" err="1">
                  <a:solidFill>
                    <a:srgbClr val="D83440"/>
                  </a:solidFill>
                  <a:latin typeface="UTM Avo" panose="02040603050506020204" pitchFamily="18" charset="0"/>
                  <a:ea typeface="+mn-ea"/>
                  <a:cs typeface="+mn-cs"/>
                </a:rPr>
                <a:t>nhau</a:t>
              </a:r>
              <a:endParaRPr lang="vi-VN" sz="1800" b="1" kern="1200" dirty="0">
                <a:solidFill>
                  <a:srgbClr val="D83440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5872476" y="3707856"/>
            <a:ext cx="2842636" cy="511474"/>
            <a:chOff x="8469285" y="4795893"/>
            <a:chExt cx="4607691" cy="82905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8665"/>
            <a:stretch/>
          </p:blipFill>
          <p:spPr>
            <a:xfrm>
              <a:off x="8469285" y="4795893"/>
              <a:ext cx="748451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9929862" y="4886553"/>
              <a:ext cx="3147114" cy="5986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buClrTx/>
              </a:pPr>
              <a:r>
                <a:rPr lang="en-US" sz="1800" b="1" kern="1200" dirty="0" err="1">
                  <a:solidFill>
                    <a:srgbClr val="D83440"/>
                  </a:solidFill>
                  <a:latin typeface="UTM Avo" panose="02040603050506020204" pitchFamily="18" charset="0"/>
                  <a:ea typeface="+mn-ea"/>
                  <a:cs typeface="+mn-cs"/>
                </a:rPr>
                <a:t>Có</a:t>
              </a:r>
              <a:r>
                <a:rPr lang="en-US" sz="1800" b="1" kern="1200" dirty="0">
                  <a:solidFill>
                    <a:srgbClr val="D83440"/>
                  </a:solidFill>
                  <a:latin typeface="UTM Avo" panose="02040603050506020204" pitchFamily="18" charset="0"/>
                  <a:ea typeface="+mn-ea"/>
                  <a:cs typeface="+mn-cs"/>
                </a:rPr>
                <a:t> 3 </a:t>
              </a:r>
              <a:r>
                <a:rPr lang="en-US" sz="1800" b="1" kern="1200" dirty="0" err="1">
                  <a:solidFill>
                    <a:srgbClr val="D83440"/>
                  </a:solidFill>
                  <a:latin typeface="UTM Avo" panose="02040603050506020204" pitchFamily="18" charset="0"/>
                  <a:ea typeface="+mn-ea"/>
                  <a:cs typeface="+mn-cs"/>
                </a:rPr>
                <a:t>góc</a:t>
              </a:r>
              <a:r>
                <a:rPr lang="en-US" sz="1800" b="1" kern="1200" dirty="0">
                  <a:solidFill>
                    <a:srgbClr val="D83440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1800" b="1" kern="1200" dirty="0" err="1">
                  <a:solidFill>
                    <a:srgbClr val="D83440"/>
                  </a:solidFill>
                  <a:latin typeface="UTM Avo" panose="02040603050506020204" pitchFamily="18" charset="0"/>
                  <a:ea typeface="+mn-ea"/>
                  <a:cs typeface="+mn-cs"/>
                </a:rPr>
                <a:t>nhọn</a:t>
              </a:r>
              <a:endParaRPr lang="en-US" sz="1800" b="1" kern="1200" dirty="0">
                <a:solidFill>
                  <a:srgbClr val="D83440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759" y="4342042"/>
            <a:ext cx="1744809" cy="628658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179" y="4342042"/>
            <a:ext cx="1744809" cy="628658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232" y="125514"/>
            <a:ext cx="675399" cy="89853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18" y="141424"/>
            <a:ext cx="1191563" cy="81551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4" y="141426"/>
            <a:ext cx="1191563" cy="81551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18" y="141426"/>
            <a:ext cx="1191563" cy="81551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4" y="141426"/>
            <a:ext cx="1191563" cy="81551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4" y="141427"/>
            <a:ext cx="1191563" cy="8155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51" y="141427"/>
            <a:ext cx="1191563" cy="815518"/>
          </a:xfrm>
          <a:prstGeom prst="rect">
            <a:avLst/>
          </a:prstGeom>
        </p:spPr>
      </p:pic>
      <p:pic>
        <p:nvPicPr>
          <p:cNvPr id="40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87BE630-AE1B-4554-B7CA-CFB107A9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516161" y="1658267"/>
            <a:ext cx="2679786" cy="2894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354803-59D5-4B78-AD19-EC210200D38F}"/>
              </a:ext>
            </a:extLst>
          </p:cNvPr>
          <p:cNvGrpSpPr/>
          <p:nvPr/>
        </p:nvGrpSpPr>
        <p:grpSpPr>
          <a:xfrm>
            <a:off x="1644099" y="109398"/>
            <a:ext cx="4420762" cy="4149410"/>
            <a:chOff x="2192132" y="145863"/>
            <a:chExt cx="5894349" cy="5532547"/>
          </a:xfrm>
        </p:grpSpPr>
        <p:pic>
          <p:nvPicPr>
            <p:cNvPr id="4" name="BANG CAU HOI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132" y="145863"/>
              <a:ext cx="5894349" cy="553254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642864" y="2714304"/>
              <a:ext cx="4886510" cy="1969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US" sz="3000" b="1" kern="1200" dirty="0" err="1">
                  <a:solidFill>
                    <a:srgbClr val="D83440"/>
                  </a:solidFill>
                  <a:latin typeface="UTM Avo" panose="02040603050506020204" pitchFamily="18" charset="0"/>
                  <a:ea typeface="+mn-ea"/>
                  <a:cs typeface="+mn-cs"/>
                </a:rPr>
                <a:t>Hình</a:t>
              </a:r>
              <a:r>
                <a:rPr lang="en-US" sz="3000" b="1" kern="1200" dirty="0">
                  <a:solidFill>
                    <a:srgbClr val="D83440"/>
                  </a:solidFill>
                  <a:latin typeface="UTM Avo" panose="02040603050506020204" pitchFamily="18" charset="0"/>
                  <a:ea typeface="+mn-ea"/>
                  <a:cs typeface="+mn-cs"/>
                </a:rPr>
                <a:t> tam </a:t>
              </a:r>
              <a:r>
                <a:rPr lang="en-US" sz="3000" b="1" kern="1200" dirty="0" err="1">
                  <a:solidFill>
                    <a:srgbClr val="D83440"/>
                  </a:solidFill>
                  <a:latin typeface="UTM Avo" panose="02040603050506020204" pitchFamily="18" charset="0"/>
                  <a:ea typeface="+mn-ea"/>
                  <a:cs typeface="+mn-cs"/>
                </a:rPr>
                <a:t>giác</a:t>
              </a:r>
              <a:r>
                <a:rPr lang="en-US" sz="3000" b="1" kern="1200" dirty="0">
                  <a:solidFill>
                    <a:srgbClr val="D83440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3000" b="1" kern="1200" dirty="0" err="1">
                  <a:solidFill>
                    <a:srgbClr val="D83440"/>
                  </a:solidFill>
                  <a:latin typeface="UTM Avo" panose="02040603050506020204" pitchFamily="18" charset="0"/>
                  <a:ea typeface="+mn-ea"/>
                  <a:cs typeface="+mn-cs"/>
                </a:rPr>
                <a:t>đều</a:t>
              </a:r>
              <a:r>
                <a:rPr lang="en-US" sz="3000" b="1" kern="1200" dirty="0">
                  <a:solidFill>
                    <a:srgbClr val="D83440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3000" b="1" kern="1200" dirty="0" err="1">
                  <a:solidFill>
                    <a:srgbClr val="D83440"/>
                  </a:solidFill>
                  <a:latin typeface="UTM Avo" panose="02040603050506020204" pitchFamily="18" charset="0"/>
                  <a:ea typeface="+mn-ea"/>
                  <a:cs typeface="+mn-cs"/>
                </a:rPr>
                <a:t>là</a:t>
              </a:r>
              <a:r>
                <a:rPr lang="en-US" sz="3000" b="1" kern="1200" dirty="0">
                  <a:solidFill>
                    <a:srgbClr val="D83440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3000" b="1" kern="1200" dirty="0" err="1">
                  <a:solidFill>
                    <a:srgbClr val="D83440"/>
                  </a:solidFill>
                  <a:latin typeface="UTM Avo" panose="02040603050506020204" pitchFamily="18" charset="0"/>
                  <a:ea typeface="+mn-ea"/>
                  <a:cs typeface="+mn-cs"/>
                </a:rPr>
                <a:t>hình</a:t>
              </a:r>
              <a:r>
                <a:rPr lang="en-US" sz="3000" b="1" kern="1200" dirty="0">
                  <a:solidFill>
                    <a:srgbClr val="D83440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3000" b="1" kern="1200" dirty="0" err="1">
                  <a:solidFill>
                    <a:srgbClr val="D83440"/>
                  </a:solidFill>
                  <a:latin typeface="UTM Avo" panose="02040603050506020204" pitchFamily="18" charset="0"/>
                  <a:ea typeface="+mn-ea"/>
                  <a:cs typeface="+mn-cs"/>
                </a:rPr>
                <a:t>như</a:t>
              </a:r>
              <a:r>
                <a:rPr lang="en-US" sz="3000" b="1" kern="1200" dirty="0">
                  <a:solidFill>
                    <a:srgbClr val="D83440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3000" b="1" kern="1200" dirty="0" err="1">
                  <a:solidFill>
                    <a:srgbClr val="D83440"/>
                  </a:solidFill>
                  <a:latin typeface="UTM Avo" panose="02040603050506020204" pitchFamily="18" charset="0"/>
                  <a:ea typeface="+mn-ea"/>
                  <a:cs typeface="+mn-cs"/>
                </a:rPr>
                <a:t>thế</a:t>
              </a:r>
              <a:r>
                <a:rPr lang="en-US" sz="3000" b="1" kern="1200" dirty="0">
                  <a:solidFill>
                    <a:srgbClr val="D83440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3000" b="1" kern="1200" dirty="0" err="1">
                  <a:solidFill>
                    <a:srgbClr val="D83440"/>
                  </a:solidFill>
                  <a:latin typeface="UTM Avo" panose="02040603050506020204" pitchFamily="18" charset="0"/>
                  <a:ea typeface="+mn-ea"/>
                  <a:cs typeface="+mn-cs"/>
                </a:rPr>
                <a:t>nào</a:t>
              </a:r>
              <a:r>
                <a:rPr lang="en-US" sz="3000" b="1" kern="1200" dirty="0">
                  <a:solidFill>
                    <a:srgbClr val="D83440"/>
                  </a:solidFill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9B65117-C220-48B9-AC76-AD47A401C261}"/>
                </a:ext>
              </a:extLst>
            </p:cNvPr>
            <p:cNvSpPr/>
            <p:nvPr/>
          </p:nvSpPr>
          <p:spPr>
            <a:xfrm>
              <a:off x="6314173" y="1275922"/>
              <a:ext cx="279132" cy="298877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C4081270-534D-49CE-980C-69C01A806360}"/>
                </a:ext>
              </a:extLst>
            </p:cNvPr>
            <p:cNvSpPr/>
            <p:nvPr/>
          </p:nvSpPr>
          <p:spPr>
            <a:xfrm>
              <a:off x="6296711" y="1560678"/>
              <a:ext cx="279132" cy="88735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15198C8B-4BDA-45AD-93BB-08E319D3B2D4}"/>
                </a:ext>
              </a:extLst>
            </p:cNvPr>
            <p:cNvSpPr/>
            <p:nvPr/>
          </p:nvSpPr>
          <p:spPr>
            <a:xfrm>
              <a:off x="6296711" y="1637782"/>
              <a:ext cx="279132" cy="76192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91DF3D9-338B-4F59-98D1-534185E3A12E}"/>
                </a:ext>
              </a:extLst>
            </p:cNvPr>
            <p:cNvSpPr/>
            <p:nvPr/>
          </p:nvSpPr>
          <p:spPr>
            <a:xfrm>
              <a:off x="6195645" y="1064074"/>
              <a:ext cx="441147" cy="830997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 defTabSz="685800">
                <a:buClrTx/>
              </a:pPr>
              <a:r>
                <a:rPr lang="en-US" sz="3600" kern="1200" dirty="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  <a:ea typeface="+mn-ea"/>
                  <a:cs typeface="+mn-cs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447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9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8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1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3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104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6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107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3" grpId="0" animBg="1"/>
      <p:bldP spid="44" grpId="0" animBg="1"/>
      <p:bldP spid="44" grpId="1" animBg="1"/>
      <p:bldP spid="14" grpId="0" animBg="1"/>
      <p:bldP spid="1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6D267512-9FC6-4707-BA27-079FFF8EC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2828B46-C3D4-4181-B084-342EA7A61220}"/>
              </a:ext>
            </a:extLst>
          </p:cNvPr>
          <p:cNvSpPr/>
          <p:nvPr/>
        </p:nvSpPr>
        <p:spPr>
          <a:xfrm>
            <a:off x="6417169" y="1254882"/>
            <a:ext cx="2501378" cy="96347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800" strike="sngStrike" kern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451A0B9-B1E4-4C66-9E20-F2B4C584C7F0}"/>
              </a:ext>
            </a:extLst>
          </p:cNvPr>
          <p:cNvSpPr/>
          <p:nvPr/>
        </p:nvSpPr>
        <p:spPr>
          <a:xfrm>
            <a:off x="6417169" y="2388000"/>
            <a:ext cx="2501378" cy="96347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800" strike="sngStrike" kern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8A88E9F-D623-4566-A228-53F940C3FFEA}"/>
              </a:ext>
            </a:extLst>
          </p:cNvPr>
          <p:cNvSpPr/>
          <p:nvPr/>
        </p:nvSpPr>
        <p:spPr>
          <a:xfrm>
            <a:off x="6421920" y="3465448"/>
            <a:ext cx="2501378" cy="96347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800" strike="sngStrike" kern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C81DBC7-AE1D-4D2E-A75A-319B0286F1F4}"/>
              </a:ext>
            </a:extLst>
          </p:cNvPr>
          <p:cNvSpPr/>
          <p:nvPr/>
        </p:nvSpPr>
        <p:spPr>
          <a:xfrm>
            <a:off x="6405616" y="179101"/>
            <a:ext cx="2501378" cy="96347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strike="sngStrike" kern="1200">
              <a:solidFill>
                <a:prstClr val="white"/>
              </a:solidFill>
              <a:latin typeface="等线" panose="020F0502020204030204"/>
            </a:endParaRPr>
          </a:p>
        </p:txBody>
      </p:sp>
      <p:grpSp>
        <p:nvGrpSpPr>
          <p:cNvPr id="22" name="A"/>
          <p:cNvGrpSpPr/>
          <p:nvPr/>
        </p:nvGrpSpPr>
        <p:grpSpPr>
          <a:xfrm>
            <a:off x="5872481" y="324782"/>
            <a:ext cx="2629566" cy="646331"/>
            <a:chOff x="8422160" y="1458037"/>
            <a:chExt cx="4262317" cy="104765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23885">
                          <a14:foregroundMark x1="21007" y1="45732" x2="20144" y2="62195"/>
                          <a14:foregroundMark x1="21151" y1="49390" x2="20576" y2="61585"/>
                          <a14:backgroundMark x1="23165" y1="18293" x2="23165" y2="18293"/>
                          <a14:backgroundMark x1="23165" y1="18293" x2="22014" y2="91463"/>
                          <a14:backgroundMark x1="22014" y1="43293" x2="22014" y2="646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49" b="-3870"/>
            <a:stretch/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942709" y="1458037"/>
              <a:ext cx="2741768" cy="10476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buClrTx/>
              </a:pPr>
              <a:r>
                <a:rPr lang="en-US" sz="3600" b="1" kern="1200" dirty="0" err="1">
                  <a:solidFill>
                    <a:srgbClr val="D83440"/>
                  </a:solidFill>
                  <a:latin typeface="UTM Avo" panose="02040603050506020204" pitchFamily="18" charset="0"/>
                  <a:ea typeface="+mn-ea"/>
                  <a:cs typeface="+mn-cs"/>
                </a:rPr>
                <a:t>Hình</a:t>
              </a:r>
              <a:r>
                <a:rPr lang="en-US" sz="3600" b="1" kern="1200" dirty="0">
                  <a:solidFill>
                    <a:srgbClr val="D83440"/>
                  </a:solidFill>
                  <a:latin typeface="UTM Avo" panose="02040603050506020204" pitchFamily="18" charset="0"/>
                  <a:ea typeface="+mn-ea"/>
                  <a:cs typeface="+mn-cs"/>
                </a:rPr>
                <a:t> c</a:t>
              </a: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5872485" y="1483467"/>
            <a:ext cx="2577459" cy="600164"/>
            <a:chOff x="8422168" y="2894499"/>
            <a:chExt cx="4177856" cy="97281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5"/>
            <a:stretch/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027147" y="2894499"/>
              <a:ext cx="2572877" cy="972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buClrTx/>
              </a:pPr>
              <a:r>
                <a:rPr lang="en-US" sz="3300" b="1" kern="1200" err="1">
                  <a:solidFill>
                    <a:srgbClr val="D83440"/>
                  </a:solidFill>
                  <a:latin typeface="UTM Avo" panose="02040603050506020204" pitchFamily="18" charset="0"/>
                  <a:ea typeface="+mn-ea"/>
                  <a:cs typeface="+mn-cs"/>
                </a:rPr>
                <a:t>Hình</a:t>
              </a:r>
              <a:r>
                <a:rPr lang="en-US" sz="3300" b="1" kern="1200">
                  <a:solidFill>
                    <a:srgbClr val="D83440"/>
                  </a:solidFill>
                  <a:latin typeface="UTM Avo" panose="02040603050506020204" pitchFamily="18" charset="0"/>
                  <a:ea typeface="+mn-ea"/>
                  <a:cs typeface="+mn-cs"/>
                </a:rPr>
                <a:t> a</a:t>
              </a:r>
              <a:endParaRPr lang="en-US" sz="3300" b="1" kern="1200" dirty="0">
                <a:solidFill>
                  <a:srgbClr val="D83440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5872487" y="2560083"/>
            <a:ext cx="2575856" cy="600164"/>
            <a:chOff x="8422168" y="3757803"/>
            <a:chExt cx="4175255" cy="97281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6"/>
            <a:stretch/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0029744" y="3757803"/>
              <a:ext cx="2567679" cy="9728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buClrTx/>
              </a:pPr>
              <a:r>
                <a:rPr lang="en-US" sz="3300" b="1" kern="1200" err="1">
                  <a:solidFill>
                    <a:srgbClr val="D83440"/>
                  </a:solidFill>
                  <a:latin typeface="UTM Avo" panose="02040603050506020204" pitchFamily="18" charset="0"/>
                  <a:ea typeface="+mn-ea"/>
                  <a:cs typeface="+mn-cs"/>
                </a:rPr>
                <a:t>Hình</a:t>
              </a:r>
              <a:r>
                <a:rPr lang="en-US" sz="3300" b="1" kern="1200">
                  <a:solidFill>
                    <a:srgbClr val="D83440"/>
                  </a:solidFill>
                  <a:latin typeface="UTM Avo" panose="02040603050506020204" pitchFamily="18" charset="0"/>
                  <a:ea typeface="+mn-ea"/>
                  <a:cs typeface="+mn-cs"/>
                </a:rPr>
                <a:t> d</a:t>
              </a:r>
              <a:endParaRPr lang="en-US" sz="3300" b="1" kern="1200" dirty="0">
                <a:solidFill>
                  <a:srgbClr val="D83440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5872475" y="3663849"/>
            <a:ext cx="2586624" cy="600164"/>
            <a:chOff x="8469285" y="4724562"/>
            <a:chExt cx="4192717" cy="97281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8665"/>
            <a:stretch/>
          </p:blipFill>
          <p:spPr>
            <a:xfrm>
              <a:off x="8469285" y="4795893"/>
              <a:ext cx="748451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0096918" y="4724562"/>
              <a:ext cx="2565084" cy="9728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buClrTx/>
              </a:pPr>
              <a:r>
                <a:rPr lang="en-US" sz="3300" b="1" kern="1200" dirty="0" err="1">
                  <a:solidFill>
                    <a:srgbClr val="D83440"/>
                  </a:solidFill>
                  <a:latin typeface="UTM Avo" panose="02040603050506020204" pitchFamily="18" charset="0"/>
                  <a:ea typeface="+mn-ea"/>
                  <a:cs typeface="+mn-cs"/>
                </a:rPr>
                <a:t>Hình</a:t>
              </a:r>
              <a:r>
                <a:rPr lang="en-US" sz="3300" b="1" kern="1200" dirty="0">
                  <a:solidFill>
                    <a:srgbClr val="D83440"/>
                  </a:solidFill>
                  <a:latin typeface="UTM Avo" panose="02040603050506020204" pitchFamily="18" charset="0"/>
                  <a:ea typeface="+mn-ea"/>
                  <a:cs typeface="+mn-cs"/>
                </a:rPr>
                <a:t> b</a:t>
              </a: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759" y="4342042"/>
            <a:ext cx="1744809" cy="628658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179" y="4342042"/>
            <a:ext cx="1744809" cy="628658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232" y="125514"/>
            <a:ext cx="675399" cy="89853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18" y="141424"/>
            <a:ext cx="1191563" cy="81551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4" y="141426"/>
            <a:ext cx="1191563" cy="81551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18" y="141426"/>
            <a:ext cx="1191563" cy="81551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4" y="141426"/>
            <a:ext cx="1191563" cy="81551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4" y="141427"/>
            <a:ext cx="1191563" cy="8155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51" y="141427"/>
            <a:ext cx="1191563" cy="815518"/>
          </a:xfrm>
          <a:prstGeom prst="rect">
            <a:avLst/>
          </a:prstGeom>
        </p:spPr>
      </p:pic>
      <p:pic>
        <p:nvPicPr>
          <p:cNvPr id="40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87BE630-AE1B-4554-B7CA-CFB107A9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516161" y="1658267"/>
            <a:ext cx="2679786" cy="2894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354803-59D5-4B78-AD19-EC210200D38F}"/>
              </a:ext>
            </a:extLst>
          </p:cNvPr>
          <p:cNvGrpSpPr/>
          <p:nvPr/>
        </p:nvGrpSpPr>
        <p:grpSpPr>
          <a:xfrm>
            <a:off x="1644099" y="109398"/>
            <a:ext cx="4420762" cy="4149410"/>
            <a:chOff x="2192132" y="145863"/>
            <a:chExt cx="5894349" cy="5532547"/>
          </a:xfrm>
        </p:grpSpPr>
        <p:pic>
          <p:nvPicPr>
            <p:cNvPr id="4" name="BANG CAU HOI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132" y="145863"/>
              <a:ext cx="5894349" cy="553254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572691" y="2441806"/>
              <a:ext cx="4886510" cy="123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US" sz="2700" b="1" kern="1200" dirty="0" err="1">
                  <a:solidFill>
                    <a:srgbClr val="D83440"/>
                  </a:solidFill>
                  <a:latin typeface="UTM Avo" panose="02040603050506020204" pitchFamily="18" charset="0"/>
                  <a:ea typeface="+mn-ea"/>
                  <a:cs typeface="+mn-cs"/>
                </a:rPr>
                <a:t>Hình</a:t>
              </a:r>
              <a:r>
                <a:rPr lang="en-US" sz="2700" b="1" kern="1200" dirty="0">
                  <a:solidFill>
                    <a:srgbClr val="D83440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700" b="1" kern="1200" dirty="0" err="1">
                  <a:solidFill>
                    <a:srgbClr val="D83440"/>
                  </a:solidFill>
                  <a:latin typeface="UTM Avo" panose="02040603050506020204" pitchFamily="18" charset="0"/>
                  <a:ea typeface="+mn-ea"/>
                  <a:cs typeface="+mn-cs"/>
                </a:rPr>
                <a:t>nào</a:t>
              </a:r>
              <a:r>
                <a:rPr lang="en-US" sz="2700" b="1" kern="1200" dirty="0">
                  <a:solidFill>
                    <a:srgbClr val="D83440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700" b="1" kern="1200" dirty="0" err="1">
                  <a:solidFill>
                    <a:srgbClr val="D83440"/>
                  </a:solidFill>
                  <a:latin typeface="UTM Avo" panose="02040603050506020204" pitchFamily="18" charset="0"/>
                  <a:ea typeface="+mn-ea"/>
                  <a:cs typeface="+mn-cs"/>
                </a:rPr>
                <a:t>là</a:t>
              </a:r>
              <a:r>
                <a:rPr lang="en-US" sz="2700" b="1" kern="1200" dirty="0">
                  <a:solidFill>
                    <a:srgbClr val="D83440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700" b="1" kern="1200" dirty="0" err="1">
                  <a:solidFill>
                    <a:srgbClr val="D83440"/>
                  </a:solidFill>
                  <a:latin typeface="UTM Avo" panose="02040603050506020204" pitchFamily="18" charset="0"/>
                  <a:ea typeface="+mn-ea"/>
                  <a:cs typeface="+mn-cs"/>
                </a:rPr>
                <a:t>hình</a:t>
              </a:r>
              <a:r>
                <a:rPr lang="en-US" sz="2700" b="1" kern="1200" dirty="0">
                  <a:solidFill>
                    <a:srgbClr val="D83440"/>
                  </a:solidFill>
                  <a:latin typeface="UTM Avo" panose="02040603050506020204" pitchFamily="18" charset="0"/>
                  <a:ea typeface="+mn-ea"/>
                  <a:cs typeface="+mn-cs"/>
                </a:rPr>
                <a:t> tam </a:t>
              </a:r>
              <a:r>
                <a:rPr lang="en-US" sz="2700" b="1" kern="1200" err="1">
                  <a:solidFill>
                    <a:srgbClr val="D83440"/>
                  </a:solidFill>
                  <a:latin typeface="UTM Avo" panose="02040603050506020204" pitchFamily="18" charset="0"/>
                  <a:ea typeface="+mn-ea"/>
                  <a:cs typeface="+mn-cs"/>
                </a:rPr>
                <a:t>giác</a:t>
              </a:r>
              <a:r>
                <a:rPr lang="en-US" sz="2700" b="1" kern="1200">
                  <a:solidFill>
                    <a:srgbClr val="D83440"/>
                  </a:solidFill>
                  <a:latin typeface="UTM Avo" panose="02040603050506020204" pitchFamily="18" charset="0"/>
                  <a:ea typeface="+mn-ea"/>
                  <a:cs typeface="+mn-cs"/>
                </a:rPr>
                <a:t> đều?</a:t>
              </a:r>
              <a:endParaRPr lang="en-US" sz="2700" b="1" kern="1200" dirty="0">
                <a:solidFill>
                  <a:srgbClr val="D83440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9B65117-C220-48B9-AC76-AD47A401C261}"/>
                </a:ext>
              </a:extLst>
            </p:cNvPr>
            <p:cNvSpPr/>
            <p:nvPr/>
          </p:nvSpPr>
          <p:spPr>
            <a:xfrm>
              <a:off x="6314173" y="1275922"/>
              <a:ext cx="279132" cy="298877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C4081270-534D-49CE-980C-69C01A806360}"/>
                </a:ext>
              </a:extLst>
            </p:cNvPr>
            <p:cNvSpPr/>
            <p:nvPr/>
          </p:nvSpPr>
          <p:spPr>
            <a:xfrm>
              <a:off x="6296711" y="1560678"/>
              <a:ext cx="279132" cy="88735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15198C8B-4BDA-45AD-93BB-08E319D3B2D4}"/>
                </a:ext>
              </a:extLst>
            </p:cNvPr>
            <p:cNvSpPr/>
            <p:nvPr/>
          </p:nvSpPr>
          <p:spPr>
            <a:xfrm>
              <a:off x="6296711" y="1637782"/>
              <a:ext cx="279132" cy="76192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91DF3D9-338B-4F59-98D1-534185E3A12E}"/>
                </a:ext>
              </a:extLst>
            </p:cNvPr>
            <p:cNvSpPr/>
            <p:nvPr/>
          </p:nvSpPr>
          <p:spPr>
            <a:xfrm>
              <a:off x="6182821" y="1064074"/>
              <a:ext cx="466795" cy="830997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 defTabSz="685800">
                <a:buClrTx/>
              </a:pPr>
              <a:r>
                <a:rPr lang="vi-VN" sz="3600" kern="120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  <a:ea typeface="+mn-ea"/>
                  <a:cs typeface="+mn-cs"/>
                </a:rPr>
                <a:t>2</a:t>
              </a:r>
              <a:endParaRPr lang="en-US" sz="3600" kern="1200">
                <a:ln w="0"/>
                <a:solidFill>
                  <a:srgbClr val="97353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5122" name="Picture 2" descr="Trong các hình dưới đây, hình nào là tam giác đều?">
            <a:extLst>
              <a:ext uri="{FF2B5EF4-FFF2-40B4-BE49-F238E27FC236}">
                <a16:creationId xmlns:a16="http://schemas.microsoft.com/office/drawing/2014/main" id="{DA5BC101-341E-000D-A469-9D2072988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681" y="2912776"/>
            <a:ext cx="3572720" cy="110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970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9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8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1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3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4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6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107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3" grpId="1" animBg="1"/>
      <p:bldP spid="44" grpId="0" animBg="1"/>
      <p:bldP spid="44" grpId="1" animBg="1"/>
      <p:bldP spid="14" grpId="0" animBg="1"/>
      <p:bldP spid="1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6D267512-9FC6-4707-BA27-079FFF8EC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2828B46-C3D4-4181-B084-342EA7A61220}"/>
              </a:ext>
            </a:extLst>
          </p:cNvPr>
          <p:cNvSpPr/>
          <p:nvPr/>
        </p:nvSpPr>
        <p:spPr>
          <a:xfrm>
            <a:off x="6417169" y="1254882"/>
            <a:ext cx="2501378" cy="96347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strike="sngStrike" kern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451A0B9-B1E4-4C66-9E20-F2B4C584C7F0}"/>
              </a:ext>
            </a:extLst>
          </p:cNvPr>
          <p:cNvSpPr/>
          <p:nvPr/>
        </p:nvSpPr>
        <p:spPr>
          <a:xfrm>
            <a:off x="6417169" y="2388000"/>
            <a:ext cx="2501378" cy="96347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strike="sngStrike" kern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8A88E9F-D623-4566-A228-53F940C3FFEA}"/>
              </a:ext>
            </a:extLst>
          </p:cNvPr>
          <p:cNvSpPr/>
          <p:nvPr/>
        </p:nvSpPr>
        <p:spPr>
          <a:xfrm>
            <a:off x="6421920" y="3465448"/>
            <a:ext cx="2501378" cy="96347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strike="sngStrike" kern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C81DBC7-AE1D-4D2E-A75A-319B0286F1F4}"/>
              </a:ext>
            </a:extLst>
          </p:cNvPr>
          <p:cNvSpPr/>
          <p:nvPr/>
        </p:nvSpPr>
        <p:spPr>
          <a:xfrm>
            <a:off x="6405616" y="179101"/>
            <a:ext cx="2501378" cy="963473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strike="sngStrike" kern="1200">
              <a:solidFill>
                <a:prstClr val="white"/>
              </a:solidFill>
              <a:latin typeface="等线" panose="020F0502020204030204"/>
            </a:endParaRPr>
          </a:p>
        </p:txBody>
      </p:sp>
      <p:grpSp>
        <p:nvGrpSpPr>
          <p:cNvPr id="22" name="A"/>
          <p:cNvGrpSpPr/>
          <p:nvPr/>
        </p:nvGrpSpPr>
        <p:grpSpPr>
          <a:xfrm>
            <a:off x="5872477" y="312274"/>
            <a:ext cx="2924514" cy="715581"/>
            <a:chOff x="8422160" y="1437760"/>
            <a:chExt cx="4740405" cy="11599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23885">
                          <a14:foregroundMark x1="21007" y1="45732" x2="20144" y2="62195"/>
                          <a14:foregroundMark x1="21151" y1="49390" x2="20576" y2="61585"/>
                          <a14:backgroundMark x1="23165" y1="18293" x2="23165" y2="18293"/>
                          <a14:backgroundMark x1="23165" y1="18293" x2="22014" y2="91463"/>
                          <a14:backgroundMark x1="22014" y1="43293" x2="22014" y2="646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49" b="-3870"/>
            <a:stretch/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521770" y="1437760"/>
              <a:ext cx="3640795" cy="11599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buClrTx/>
              </a:pPr>
              <a:r>
                <a:rPr lang="vi-VN" sz="1350" b="1" kern="1200">
                  <a:solidFill>
                    <a:srgbClr val="D83440"/>
                  </a:solidFill>
                  <a:latin typeface="UTM Avo" panose="02040603050506020204" pitchFamily="18" charset="0"/>
                  <a:ea typeface="+mn-ea"/>
                  <a:cs typeface="+mn-cs"/>
                </a:rPr>
                <a:t>Ta lấy độ dài đáy nhân</a:t>
              </a:r>
            </a:p>
            <a:p>
              <a:pPr algn="ctr" defTabSz="685800">
                <a:buClrTx/>
              </a:pPr>
              <a:r>
                <a:rPr lang="vi-VN" sz="1350" b="1" kern="1200">
                  <a:solidFill>
                    <a:srgbClr val="D83440"/>
                  </a:solidFill>
                  <a:latin typeface="UTM Avo" panose="02040603050506020204" pitchFamily="18" charset="0"/>
                  <a:ea typeface="+mn-ea"/>
                  <a:cs typeface="+mn-cs"/>
                </a:rPr>
                <a:t>với chiều cao </a:t>
              </a:r>
            </a:p>
            <a:p>
              <a:pPr algn="ctr" defTabSz="685800">
                <a:buClrTx/>
              </a:pPr>
              <a:r>
                <a:rPr lang="vi-VN" sz="1350" b="1" kern="1200">
                  <a:solidFill>
                    <a:srgbClr val="D83440"/>
                  </a:solidFill>
                  <a:latin typeface="UTM Avo" panose="02040603050506020204" pitchFamily="18" charset="0"/>
                  <a:ea typeface="+mn-ea"/>
                  <a:cs typeface="+mn-cs"/>
                </a:rPr>
                <a:t>(cùng một đơn vị đo)</a:t>
              </a:r>
              <a:endParaRPr lang="en-US" sz="1350" b="1" kern="1200">
                <a:solidFill>
                  <a:srgbClr val="D83440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5872488" y="1401563"/>
            <a:ext cx="3081415" cy="715581"/>
            <a:chOff x="8422168" y="2761738"/>
            <a:chExt cx="4994725" cy="11599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5"/>
            <a:stretch/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235646" y="2761738"/>
              <a:ext cx="4181247" cy="11599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buClrTx/>
              </a:pPr>
              <a:r>
                <a:rPr lang="vi-VN" sz="1350" b="1" kern="1200">
                  <a:solidFill>
                    <a:srgbClr val="D83440"/>
                  </a:solidFill>
                  <a:latin typeface="UTM Avo" panose="02040603050506020204" pitchFamily="18" charset="0"/>
                  <a:ea typeface="+mn-ea"/>
                  <a:cs typeface="+mn-cs"/>
                </a:rPr>
                <a:t>Ta lấy độ dài đáy chia cho</a:t>
              </a:r>
            </a:p>
            <a:p>
              <a:pPr algn="ctr" defTabSz="685800">
                <a:buClrTx/>
              </a:pPr>
              <a:r>
                <a:rPr lang="vi-VN" sz="1350" b="1" kern="1200">
                  <a:solidFill>
                    <a:srgbClr val="D83440"/>
                  </a:solidFill>
                  <a:latin typeface="UTM Avo" panose="02040603050506020204" pitchFamily="18" charset="0"/>
                  <a:ea typeface="+mn-ea"/>
                  <a:cs typeface="+mn-cs"/>
                </a:rPr>
                <a:t>chiều cao (cùng một </a:t>
              </a:r>
            </a:p>
            <a:p>
              <a:pPr algn="ctr" defTabSz="685800">
                <a:buClrTx/>
              </a:pPr>
              <a:r>
                <a:rPr lang="vi-VN" sz="1350" b="1" kern="1200">
                  <a:solidFill>
                    <a:srgbClr val="D83440"/>
                  </a:solidFill>
                  <a:latin typeface="UTM Avo" panose="02040603050506020204" pitchFamily="18" charset="0"/>
                  <a:ea typeface="+mn-ea"/>
                  <a:cs typeface="+mn-cs"/>
                </a:rPr>
                <a:t>đơn vị đo)</a:t>
              </a:r>
              <a:endParaRPr lang="en-US" sz="1350" b="1" kern="1200">
                <a:solidFill>
                  <a:srgbClr val="D83440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5872489" y="2538226"/>
            <a:ext cx="3001454" cy="715581"/>
            <a:chOff x="8422168" y="3722373"/>
            <a:chExt cx="4865114" cy="115989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6"/>
            <a:stretch/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9339888" y="3722373"/>
              <a:ext cx="3947394" cy="11598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buClrTx/>
              </a:pPr>
              <a:r>
                <a:rPr lang="vi-VN" sz="1350" b="1" kern="1200">
                  <a:solidFill>
                    <a:srgbClr val="D83440"/>
                  </a:solidFill>
                  <a:latin typeface="UTM Avo" panose="02040603050506020204" pitchFamily="18" charset="0"/>
                  <a:ea typeface="+mn-ea"/>
                  <a:cs typeface="+mn-cs"/>
                </a:rPr>
                <a:t>Ta lấy độ dài đáy nhân</a:t>
              </a:r>
            </a:p>
            <a:p>
              <a:pPr algn="ctr" defTabSz="685800">
                <a:buClrTx/>
              </a:pPr>
              <a:r>
                <a:rPr lang="vi-VN" sz="1350" b="1" kern="1200">
                  <a:solidFill>
                    <a:srgbClr val="D83440"/>
                  </a:solidFill>
                  <a:latin typeface="UTM Avo" panose="02040603050506020204" pitchFamily="18" charset="0"/>
                  <a:ea typeface="+mn-ea"/>
                  <a:cs typeface="+mn-cs"/>
                </a:rPr>
                <a:t>với chiều cao (cùng một </a:t>
              </a:r>
            </a:p>
            <a:p>
              <a:pPr algn="ctr" defTabSz="685800">
                <a:buClrTx/>
              </a:pPr>
              <a:r>
                <a:rPr lang="vi-VN" sz="1350" b="1" kern="1200">
                  <a:solidFill>
                    <a:srgbClr val="D83440"/>
                  </a:solidFill>
                  <a:latin typeface="UTM Avo" panose="02040603050506020204" pitchFamily="18" charset="0"/>
                  <a:ea typeface="+mn-ea"/>
                  <a:cs typeface="+mn-cs"/>
                </a:rPr>
                <a:t>đơn vị đo) rồi nhân với 2.</a:t>
              </a:r>
              <a:endParaRPr lang="en-US" sz="1350" b="1" kern="1200">
                <a:solidFill>
                  <a:srgbClr val="D83440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5872477" y="3617342"/>
            <a:ext cx="3013021" cy="715581"/>
            <a:chOff x="8469285" y="4649180"/>
            <a:chExt cx="4883873" cy="115990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8665"/>
            <a:stretch/>
          </p:blipFill>
          <p:spPr>
            <a:xfrm>
              <a:off x="8469285" y="4795893"/>
              <a:ext cx="748451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9405755" y="4649180"/>
              <a:ext cx="3947403" cy="11599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buClrTx/>
              </a:pPr>
              <a:r>
                <a:rPr lang="vi-VN" sz="1350" b="1" kern="1200">
                  <a:solidFill>
                    <a:srgbClr val="D83440"/>
                  </a:solidFill>
                  <a:latin typeface="UTM Avo" panose="02040603050506020204" pitchFamily="18" charset="0"/>
                  <a:ea typeface="+mn-ea"/>
                  <a:cs typeface="+mn-cs"/>
                </a:rPr>
                <a:t>Ta lấy độ dài đáy nhân</a:t>
              </a:r>
            </a:p>
            <a:p>
              <a:pPr algn="ctr" defTabSz="685800">
                <a:buClrTx/>
              </a:pPr>
              <a:r>
                <a:rPr lang="vi-VN" sz="1350" b="1" kern="1200">
                  <a:solidFill>
                    <a:srgbClr val="D83440"/>
                  </a:solidFill>
                  <a:latin typeface="UTM Avo" panose="02040603050506020204" pitchFamily="18" charset="0"/>
                  <a:ea typeface="+mn-ea"/>
                  <a:cs typeface="+mn-cs"/>
                </a:rPr>
                <a:t>với chiều cao (cùng một </a:t>
              </a:r>
            </a:p>
            <a:p>
              <a:pPr algn="ctr" defTabSz="685800">
                <a:buClrTx/>
              </a:pPr>
              <a:r>
                <a:rPr lang="vi-VN" sz="1350" b="1" kern="1200">
                  <a:solidFill>
                    <a:srgbClr val="D83440"/>
                  </a:solidFill>
                  <a:latin typeface="UTM Avo" panose="02040603050506020204" pitchFamily="18" charset="0"/>
                  <a:ea typeface="+mn-ea"/>
                  <a:cs typeface="+mn-cs"/>
                </a:rPr>
                <a:t>đơn vị đo) rồi chia cho 2.</a:t>
              </a:r>
              <a:endParaRPr lang="en-US" sz="1350" b="1" kern="1200">
                <a:solidFill>
                  <a:srgbClr val="D83440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759" y="4342042"/>
            <a:ext cx="1744809" cy="628658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179" y="4342042"/>
            <a:ext cx="1744809" cy="628658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232" y="125514"/>
            <a:ext cx="675399" cy="89853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18" y="141424"/>
            <a:ext cx="1191563" cy="81551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4" y="141426"/>
            <a:ext cx="1191563" cy="81551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18" y="141426"/>
            <a:ext cx="1191563" cy="81551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4" y="141426"/>
            <a:ext cx="1191563" cy="81551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4" y="141427"/>
            <a:ext cx="1191563" cy="8155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51" y="141427"/>
            <a:ext cx="1191563" cy="815518"/>
          </a:xfrm>
          <a:prstGeom prst="rect">
            <a:avLst/>
          </a:prstGeom>
        </p:spPr>
      </p:pic>
      <p:pic>
        <p:nvPicPr>
          <p:cNvPr id="40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87BE630-AE1B-4554-B7CA-CFB107A9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516161" y="1658267"/>
            <a:ext cx="2679786" cy="2894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354803-59D5-4B78-AD19-EC210200D38F}"/>
              </a:ext>
            </a:extLst>
          </p:cNvPr>
          <p:cNvGrpSpPr/>
          <p:nvPr/>
        </p:nvGrpSpPr>
        <p:grpSpPr>
          <a:xfrm>
            <a:off x="1644099" y="109398"/>
            <a:ext cx="4420762" cy="4149410"/>
            <a:chOff x="2192132" y="145863"/>
            <a:chExt cx="5894349" cy="5532547"/>
          </a:xfrm>
        </p:grpSpPr>
        <p:pic>
          <p:nvPicPr>
            <p:cNvPr id="4" name="BANG CAU HOI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132" y="145863"/>
              <a:ext cx="5894349" cy="553254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584309" y="2885166"/>
              <a:ext cx="4886510" cy="123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vi-VN" sz="2700" b="1" kern="1200">
                  <a:solidFill>
                    <a:srgbClr val="D83440"/>
                  </a:solidFill>
                  <a:latin typeface="UTM Avo" panose="02040603050506020204" pitchFamily="18" charset="0"/>
                  <a:ea typeface="+mn-ea"/>
                  <a:cs typeface="+mn-cs"/>
                </a:rPr>
                <a:t>Muốn tính diện tích hình tam giác ?</a:t>
              </a:r>
              <a:endParaRPr lang="en-US" sz="2700" b="1" kern="1200">
                <a:solidFill>
                  <a:srgbClr val="D83440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9B65117-C220-48B9-AC76-AD47A401C261}"/>
                </a:ext>
              </a:extLst>
            </p:cNvPr>
            <p:cNvSpPr/>
            <p:nvPr/>
          </p:nvSpPr>
          <p:spPr>
            <a:xfrm>
              <a:off x="6314173" y="1275922"/>
              <a:ext cx="279132" cy="298877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C4081270-534D-49CE-980C-69C01A806360}"/>
                </a:ext>
              </a:extLst>
            </p:cNvPr>
            <p:cNvSpPr/>
            <p:nvPr/>
          </p:nvSpPr>
          <p:spPr>
            <a:xfrm>
              <a:off x="6296711" y="1560678"/>
              <a:ext cx="279132" cy="88735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15198C8B-4BDA-45AD-93BB-08E319D3B2D4}"/>
                </a:ext>
              </a:extLst>
            </p:cNvPr>
            <p:cNvSpPr/>
            <p:nvPr/>
          </p:nvSpPr>
          <p:spPr>
            <a:xfrm>
              <a:off x="6296711" y="1637782"/>
              <a:ext cx="279132" cy="76192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91DF3D9-338B-4F59-98D1-534185E3A12E}"/>
                </a:ext>
              </a:extLst>
            </p:cNvPr>
            <p:cNvSpPr/>
            <p:nvPr/>
          </p:nvSpPr>
          <p:spPr>
            <a:xfrm>
              <a:off x="6173201" y="1064074"/>
              <a:ext cx="486031" cy="830997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 defTabSz="685800">
                <a:buClrTx/>
              </a:pPr>
              <a:r>
                <a:rPr lang="en-US" sz="3600" kern="120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  <a:ea typeface="+mn-ea"/>
                  <a:cs typeface="+mn-cs"/>
                </a:rPr>
                <a:t>3</a:t>
              </a:r>
              <a:endParaRPr lang="en-US" sz="3600" kern="1200" dirty="0">
                <a:ln w="0"/>
                <a:solidFill>
                  <a:srgbClr val="97353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003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9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8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1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3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4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6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7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3" grpId="0" animBg="1"/>
      <p:bldP spid="43" grpId="1" animBg="1"/>
      <p:bldP spid="44" grpId="0" animBg="1"/>
      <p:bldP spid="14" grpId="0" animBg="1"/>
      <p:bldP spid="1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851" y="551184"/>
            <a:ext cx="8663004" cy="20497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914378">
              <a:lnSpc>
                <a:spcPct val="165000"/>
              </a:lnSpc>
              <a:buClrTx/>
              <a:defRPr/>
            </a:pP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 </a:t>
            </a: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 </a:t>
            </a: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 </a:t>
            </a: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….</a:t>
            </a:r>
          </a:p>
          <a:p>
            <a:pPr algn="ctr" defTabSz="914378">
              <a:lnSpc>
                <a:spcPct val="165000"/>
              </a:lnSpc>
              <a:buClrTx/>
              <a:defRPr/>
            </a:pPr>
            <a:r>
              <a:rPr lang="en-US" sz="3600" b="1" kern="120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lang="en-US" sz="3600" b="1" kern="12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70</a:t>
            </a:r>
            <a:endParaRPr lang="en-US" sz="36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 defTabSz="914378">
              <a:lnSpc>
                <a:spcPct val="165000"/>
              </a:lnSpc>
              <a:buClrTx/>
              <a:defRPr/>
            </a:pPr>
            <a:r>
              <a:rPr lang="en-US" sz="3600" b="1" kern="12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  <a:endParaRPr lang="en-US" sz="36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 descr="Sách Giáo Khoa Bình Minh. | Ha Loi">
            <a:extLst>
              <a:ext uri="{FF2B5EF4-FFF2-40B4-BE49-F238E27FC236}">
                <a16:creationId xmlns:a16="http://schemas.microsoft.com/office/drawing/2014/main" id="{1ACF666E-D0C5-4994-19BC-1553EA340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395" y="0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518DEA69-4166-4A26-0E0D-C5BCEF6CA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072" y="-107936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53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2857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1922887" y="1813421"/>
            <a:ext cx="4310966" cy="446082"/>
          </a:xfrm>
          <a:prstGeom prst="rect">
            <a:avLst/>
          </a:prstGeom>
          <a:noFill/>
          <a:ln>
            <a:noFill/>
          </a:ln>
        </p:spPr>
        <p:txBody>
          <a:bodyPr wrap="square" lIns="68579" tIns="34289" rIns="68579" bIns="34289" rtlCol="0">
            <a:spAutoFit/>
          </a:bodyPr>
          <a:lstStyle/>
          <a:p>
            <a:pPr algn="ctr" defTabSz="685749">
              <a:lnSpc>
                <a:spcPct val="110000"/>
              </a:lnSpc>
              <a:spcBef>
                <a:spcPts val="375"/>
              </a:spcBef>
              <a:buClrTx/>
              <a:defRPr/>
            </a:pPr>
            <a:r>
              <a:rPr lang="en-US" altLang="zh-CN" sz="2400" kern="800">
                <a:ln w="2857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+mn-lt"/>
              </a:rPr>
              <a:t>YÊU CẦU CẦN ĐẠT</a:t>
            </a:r>
            <a:endParaRPr lang="zh-CN" altLang="en-US" sz="2400" kern="800">
              <a:ln w="28575">
                <a:noFill/>
              </a:ln>
              <a:solidFill>
                <a:srgbClr val="002060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905918" y="2167316"/>
            <a:ext cx="5962262" cy="2508594"/>
          </a:xfrm>
          <a:prstGeom prst="rect">
            <a:avLst/>
          </a:prstGeom>
        </p:spPr>
        <p:txBody>
          <a:bodyPr anchor="ctr"/>
          <a:lstStyle/>
          <a:p>
            <a:r>
              <a:rPr lang="nl-NL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được diện tích các hình tam giác.</a:t>
            </a:r>
          </a:p>
          <a:p>
            <a:r>
              <a:rPr lang="vi-VN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Vận dụng xử lý được các tình huống trong cuộc sống</a:t>
            </a:r>
          </a:p>
        </p:txBody>
      </p:sp>
    </p:spTree>
    <p:extLst>
      <p:ext uri="{BB962C8B-B14F-4D97-AF65-F5344CB8AC3E}">
        <p14:creationId xmlns:p14="http://schemas.microsoft.com/office/powerpoint/2010/main" val="4281001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352" y="-757238"/>
            <a:ext cx="5959316" cy="4584383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033" y="2684145"/>
            <a:ext cx="4053364" cy="2209324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4338" y="235744"/>
            <a:ext cx="885825" cy="17145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314" y="1671638"/>
            <a:ext cx="1612106" cy="3221831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A1A6726-8DC2-45EC-85B9-E68C767D6973}"/>
              </a:ext>
            </a:extLst>
          </p:cNvPr>
          <p:cNvSpPr txBox="1"/>
          <p:nvPr/>
        </p:nvSpPr>
        <p:spPr>
          <a:xfrm>
            <a:off x="2867379" y="1508949"/>
            <a:ext cx="4764289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85800">
              <a:buClrTx/>
              <a:defRPr/>
            </a:pPr>
            <a:r>
              <a:rPr lang="en-US" altLang="zh-CN" sz="4500" b="1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LUYỆN TẬP – THỰC HÀNH</a:t>
            </a:r>
            <a:endParaRPr lang="zh-CN" altLang="en-US" sz="450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C9D754A-5B17-42C8-96EC-297C005FD0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10218" y="763170"/>
            <a:ext cx="483582" cy="741493"/>
          </a:xfrm>
          <a:prstGeom prst="rect">
            <a:avLst/>
          </a:prstGeom>
        </p:spPr>
      </p:pic>
      <p:pic>
        <p:nvPicPr>
          <p:cNvPr id="10" name="Picture 2" descr="Sách Giáo Khoa Bình Minh. | Ha Loi">
            <a:extLst>
              <a:ext uri="{FF2B5EF4-FFF2-40B4-BE49-F238E27FC236}">
                <a16:creationId xmlns:a16="http://schemas.microsoft.com/office/drawing/2014/main" id="{9A8CEB3C-1FBA-474E-A27D-E38E093A4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76" y="104050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45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4941" y="7"/>
            <a:ext cx="9148941" cy="514349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05740" y="281178"/>
            <a:ext cx="8716518" cy="4690872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6B177B5B-CD5A-E9E4-37CE-6A74BD27B9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097"/>
          <a:stretch/>
        </p:blipFill>
        <p:spPr>
          <a:xfrm>
            <a:off x="892098" y="505522"/>
            <a:ext cx="7434146" cy="373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9654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ibi Anime Characters for Pre-K by Slidesgo">
  <a:themeElements>
    <a:clrScheme name="Simple Light">
      <a:dk1>
        <a:srgbClr val="612C28"/>
      </a:dk1>
      <a:lt1>
        <a:srgbClr val="FFFFFF"/>
      </a:lt1>
      <a:dk2>
        <a:srgbClr val="DF99A8"/>
      </a:dk2>
      <a:lt2>
        <a:srgbClr val="FCF3A8"/>
      </a:lt2>
      <a:accent1>
        <a:srgbClr val="BCEBAC"/>
      </a:accent1>
      <a:accent2>
        <a:srgbClr val="F2DDE3"/>
      </a:accent2>
      <a:accent3>
        <a:srgbClr val="C7E5F6"/>
      </a:accent3>
      <a:accent4>
        <a:srgbClr val="C55964"/>
      </a:accent4>
      <a:accent5>
        <a:srgbClr val="E7B6C3"/>
      </a:accent5>
      <a:accent6>
        <a:srgbClr val="F6E3DA"/>
      </a:accent6>
      <a:hlink>
        <a:srgbClr val="612C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4046</TotalTime>
  <Words>237</Words>
  <Application>Microsoft Office PowerPoint</Application>
  <PresentationFormat>Trình chiếu Trên màn hình (16:9)</PresentationFormat>
  <Paragraphs>58</Paragraphs>
  <Slides>19</Slides>
  <Notes>9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14</vt:i4>
      </vt:variant>
      <vt:variant>
        <vt:lpstr>Chủ đề</vt:lpstr>
      </vt:variant>
      <vt:variant>
        <vt:i4>5</vt:i4>
      </vt:variant>
      <vt:variant>
        <vt:lpstr>Tiêu đề Bản chiếu</vt:lpstr>
      </vt:variant>
      <vt:variant>
        <vt:i4>19</vt:i4>
      </vt:variant>
    </vt:vector>
  </HeadingPairs>
  <TitlesOfParts>
    <vt:vector size="38" baseType="lpstr">
      <vt:lpstr>Calibri</vt:lpstr>
      <vt:lpstr>UTM Avo</vt:lpstr>
      <vt:lpstr>UTM Showcard</vt:lpstr>
      <vt:lpstr>Nunito SemiBold</vt:lpstr>
      <vt:lpstr>Arial</vt:lpstr>
      <vt:lpstr>Calibri Light</vt:lpstr>
      <vt:lpstr>Times New Roman</vt:lpstr>
      <vt:lpstr>Lilita One</vt:lpstr>
      <vt:lpstr>Aptos</vt:lpstr>
      <vt:lpstr>等线</vt:lpstr>
      <vt:lpstr>Fredoka One</vt:lpstr>
      <vt:lpstr>Hachi Maru Pop</vt:lpstr>
      <vt:lpstr>Nunito</vt:lpstr>
      <vt:lpstr>Aptos Display</vt:lpstr>
      <vt:lpstr>Chibi Anime Characters for Pre-K by Slidesgo</vt:lpstr>
      <vt:lpstr>Office Theme</vt:lpstr>
      <vt:lpstr>11_Office Theme</vt:lpstr>
      <vt:lpstr>1_Office Theme</vt:lpstr>
      <vt:lpstr>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TIẾT HỌC KẾT THÚC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TRỪ SỐ ĐO THỜI GIAN</dc:title>
  <dc:subject/>
  <dc:creator>HP</dc:creator>
  <cp:keywords/>
  <dc:description/>
  <cp:lastModifiedBy>LÔ THỊ DI</cp:lastModifiedBy>
  <cp:revision>83</cp:revision>
  <dcterms:modified xsi:type="dcterms:W3CDTF">2024-10-15T13:42:21Z</dcterms:modified>
  <cp:category/>
</cp:coreProperties>
</file>