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25" r:id="rId4"/>
    <p:sldMasterId id="2147483737" r:id="rId5"/>
  </p:sldMasterIdLst>
  <p:notesMasterIdLst>
    <p:notesMasterId r:id="rId23"/>
  </p:notesMasterIdLst>
  <p:sldIdLst>
    <p:sldId id="270" r:id="rId6"/>
    <p:sldId id="1612" r:id="rId7"/>
    <p:sldId id="1575" r:id="rId8"/>
    <p:sldId id="387" r:id="rId9"/>
    <p:sldId id="7651" r:id="rId10"/>
    <p:sldId id="7643" r:id="rId11"/>
    <p:sldId id="7644" r:id="rId12"/>
    <p:sldId id="1600" r:id="rId13"/>
    <p:sldId id="7653" r:id="rId14"/>
    <p:sldId id="261" r:id="rId15"/>
    <p:sldId id="1585" r:id="rId16"/>
    <p:sldId id="7652" r:id="rId17"/>
    <p:sldId id="332" r:id="rId18"/>
    <p:sldId id="7662" r:id="rId19"/>
    <p:sldId id="7663" r:id="rId20"/>
    <p:sldId id="258" r:id="rId21"/>
    <p:sldId id="766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270"/>
            <p14:sldId id="1612"/>
            <p14:sldId id="1575"/>
            <p14:sldId id="387"/>
            <p14:sldId id="7651"/>
            <p14:sldId id="7643"/>
            <p14:sldId id="7644"/>
            <p14:sldId id="1600"/>
            <p14:sldId id="7653"/>
            <p14:sldId id="261"/>
            <p14:sldId id="1585"/>
            <p14:sldId id="7652"/>
            <p14:sldId id="332"/>
            <p14:sldId id="7662"/>
            <p14:sldId id="7663"/>
            <p14:sldId id="258"/>
            <p14:sldId id="7661"/>
          </p14:sldIdLst>
        </p14:section>
        <p14:section name="Untitled Section" id="{18B50D7D-084A-40E4-9738-159A5B75918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99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19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801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1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24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011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9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09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7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3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4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2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4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13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8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0404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99D5-DCF0-4684-B360-02DF13984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F2251E2-BF15-464A-ABF2-518D2E748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F1E867-410E-44DA-AEAC-FFF3D17A8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81C7DE-1ACB-45D2-BE23-786AB093F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09426E-4060-4680-BC35-68C226658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16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5C2C9DB-336E-4CFA-8BA4-F332EADF32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28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4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350A01A-2DF9-48AA-AF90-D5190EA1C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FAAD38-12EE-4153-AF4D-4CBC71E96C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08"/>
          <a:stretch/>
        </p:blipFill>
        <p:spPr>
          <a:xfrm>
            <a:off x="0" y="4917831"/>
            <a:ext cx="12192000" cy="194016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C98A993B-B110-416A-825A-BBC58AA70900}"/>
              </a:ext>
            </a:extLst>
          </p:cNvPr>
          <p:cNvSpPr/>
          <p:nvPr userDrawn="1"/>
        </p:nvSpPr>
        <p:spPr>
          <a:xfrm rot="16200000">
            <a:off x="2944991" y="-2455343"/>
            <a:ext cx="6318403" cy="11749789"/>
          </a:xfrm>
          <a:prstGeom prst="roundRect">
            <a:avLst>
              <a:gd name="adj" fmla="val 7269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743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D586082-FF30-4639-838C-AFFC7E759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28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BC534A85-A98C-4E22-A3D3-1945AFD5CE47}"/>
              </a:ext>
            </a:extLst>
          </p:cNvPr>
          <p:cNvSpPr/>
          <p:nvPr userDrawn="1"/>
        </p:nvSpPr>
        <p:spPr>
          <a:xfrm rot="16200000">
            <a:off x="2944991" y="-2455343"/>
            <a:ext cx="6318403" cy="11749789"/>
          </a:xfrm>
          <a:prstGeom prst="roundRect">
            <a:avLst>
              <a:gd name="adj" fmla="val 7269"/>
            </a:avLst>
          </a:prstGeom>
          <a:noFill/>
          <a:ln w="38100">
            <a:solidFill>
              <a:srgbClr val="44AAC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473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36FEE-94E1-47F0-A799-8084C3D6E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AF4F8A-974F-4171-8848-56B184FBB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DB739B-4E97-4A79-8575-5723E7527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C8E1490-C731-41E9-9626-30ED362071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ECCEFE4-F0E9-4025-BF98-FBAE6E06B3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FE82BC3-6FAC-4790-A79A-51A99113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AD7B9DF-643A-4939-B73F-52A6CF9A9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E580C3-580F-4E0C-920D-570322B68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64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19763-677F-4303-A4F0-79D5FC8DF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6D861F-53E6-4DE9-AB51-33D18E4170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B2D6F4C-7BBC-4716-B2C4-5913929F2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C6059E-7855-4A60-9DF9-AF44588E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88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756688-A17B-4C9C-A0B1-586EEF3819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4E3E245-ACC6-467B-9867-C095D12C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315780-FE38-4FB4-84F9-1303F203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04086F-9AD3-44B6-9FF2-54E85C1A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89B474-E11D-4714-9C4C-F4F6870A4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E5BC3E-9680-4E99-9150-78825D7E2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75389C-2491-45DA-A2FC-76736B7024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AE6C0-4C5D-40DC-A737-CEEEEE4CB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221550-5F3E-49EE-A2BB-4C04895E9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22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F6A085-CA36-48CA-AF98-615571110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6BF6C36-7A3E-4B69-AEA8-CDDD6D87EF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4B71CFA-AF13-4FAF-AA64-CA7A36F79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3C7F34-2687-42A6-9397-B03946E73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D7BB35-C54F-405C-820A-936CC9077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79CD42-D889-4AA6-BB32-B32D73429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33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71B709-4EE2-46A5-B5B8-51975E0E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DB14C7-6D44-47CF-9DC6-602EAD290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3F8FFE-E47A-4AA8-B3B3-F49CF2BEC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5C2B04-7284-4273-A4D1-F3CEF94BC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9F9D3E-13C5-46B3-A67F-B5B52F83B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30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D06550C-6B99-4860-A13A-3C050C043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ECB7B-E52A-426C-92A6-437756D71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080646-8005-4FB3-951A-6E0E5ABFD3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2AD0C3-735E-4D97-8B18-19D00FC28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4841DB-25BB-479B-BBC0-30BBD0249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42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53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209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440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2232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4833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919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80378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13505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12145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8091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98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11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8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42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11" Type="http://schemas.microsoft.com/office/2007/relationships/hdphoto" Target="../media/hdphoto3.wdp"/><Relationship Id="rId5" Type="http://schemas.openxmlformats.org/officeDocument/2006/relationships/image" Target="../media/image24.png"/><Relationship Id="rId10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76" y="2842946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BAF4D0-FB24-E77A-A6D6-7E0B7A94D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294" y="2251216"/>
            <a:ext cx="74438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8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9B2165CB-2116-C5F2-651F-A9AAC93B6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27" y="758535"/>
            <a:ext cx="11029373" cy="3771901"/>
          </a:xfrm>
          <a:prstGeom prst="rect">
            <a:avLst/>
          </a:prstGeom>
        </p:spPr>
      </p:pic>
      <p:sp>
        <p:nvSpPr>
          <p:cNvPr id="13" name="TextBox 51">
            <a:extLst>
              <a:ext uri="{FF2B5EF4-FFF2-40B4-BE49-F238E27FC236}">
                <a16:creationId xmlns:a16="http://schemas.microsoft.com/office/drawing/2014/main" id="{2351D083-6540-7F5A-AA46-0C4661019F86}"/>
              </a:ext>
            </a:extLst>
          </p:cNvPr>
          <p:cNvSpPr txBox="1"/>
          <p:nvPr/>
        </p:nvSpPr>
        <p:spPr>
          <a:xfrm>
            <a:off x="1785504" y="4743412"/>
            <a:ext cx="8854787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a,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ác cạnh AB và DC song song với nhau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b,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Cạnh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AD vuông góc với cạnh DC và AB</a:t>
            </a:r>
          </a:p>
          <a:p>
            <a:pPr lvl="0" algn="just">
              <a:spcAft>
                <a:spcPts val="500"/>
              </a:spcAft>
            </a:pPr>
            <a:r>
              <a:rPr lang="vi-VN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Đường cao của hình thang ABCD là AD.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76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B8E5ED3-521A-1FD1-804C-BD9B0C0AF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63" y="403948"/>
            <a:ext cx="10785763" cy="5976069"/>
          </a:xfrm>
          <a:prstGeom prst="rect">
            <a:avLst/>
          </a:prstGeom>
        </p:spPr>
      </p:pic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232957ED-901F-A28A-85BE-D29A70F34F1E}"/>
              </a:ext>
            </a:extLst>
          </p:cNvPr>
          <p:cNvCxnSpPr/>
          <p:nvPr/>
        </p:nvCxnSpPr>
        <p:spPr>
          <a:xfrm>
            <a:off x="3127664" y="1880755"/>
            <a:ext cx="16625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BB4698E1-3B8D-033F-D179-12933109978A}"/>
              </a:ext>
            </a:extLst>
          </p:cNvPr>
          <p:cNvCxnSpPr>
            <a:cxnSpLocks/>
          </p:cNvCxnSpPr>
          <p:nvPr/>
        </p:nvCxnSpPr>
        <p:spPr>
          <a:xfrm>
            <a:off x="4790209" y="1880755"/>
            <a:ext cx="789709" cy="1236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3E4AAD15-9BA3-9C86-CDE4-E4FCBBB656CC}"/>
              </a:ext>
            </a:extLst>
          </p:cNvPr>
          <p:cNvCxnSpPr>
            <a:cxnSpLocks/>
          </p:cNvCxnSpPr>
          <p:nvPr/>
        </p:nvCxnSpPr>
        <p:spPr>
          <a:xfrm>
            <a:off x="7398327" y="1880755"/>
            <a:ext cx="1908463" cy="69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7B06AB97-1330-1BD5-ABD7-76A5F94E61FE}"/>
              </a:ext>
            </a:extLst>
          </p:cNvPr>
          <p:cNvCxnSpPr>
            <a:cxnSpLocks/>
          </p:cNvCxnSpPr>
          <p:nvPr/>
        </p:nvCxnSpPr>
        <p:spPr>
          <a:xfrm>
            <a:off x="7398327" y="1880755"/>
            <a:ext cx="0" cy="12365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CDCA0957-D653-4CAD-32F7-0D48EDEEDA05}"/>
              </a:ext>
            </a:extLst>
          </p:cNvPr>
          <p:cNvCxnSpPr>
            <a:cxnSpLocks/>
          </p:cNvCxnSpPr>
          <p:nvPr/>
        </p:nvCxnSpPr>
        <p:spPr>
          <a:xfrm>
            <a:off x="4073236" y="4621790"/>
            <a:ext cx="1828800" cy="7814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54E5D24C-67E3-B3F7-88D5-4E7A551FF15E}"/>
              </a:ext>
            </a:extLst>
          </p:cNvPr>
          <p:cNvCxnSpPr>
            <a:cxnSpLocks/>
          </p:cNvCxnSpPr>
          <p:nvPr/>
        </p:nvCxnSpPr>
        <p:spPr>
          <a:xfrm flipH="1">
            <a:off x="4073236" y="5403273"/>
            <a:ext cx="1821875" cy="4273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8AAF7BDC-9CB8-046F-0F52-31E03A606FD3}"/>
              </a:ext>
            </a:extLst>
          </p:cNvPr>
          <p:cNvCxnSpPr>
            <a:cxnSpLocks/>
          </p:cNvCxnSpPr>
          <p:nvPr/>
        </p:nvCxnSpPr>
        <p:spPr>
          <a:xfrm>
            <a:off x="7398327" y="5830597"/>
            <a:ext cx="26496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12938A80-86F3-3BA7-2C73-2CCBDEC79C98}"/>
              </a:ext>
            </a:extLst>
          </p:cNvPr>
          <p:cNvCxnSpPr>
            <a:cxnSpLocks/>
          </p:cNvCxnSpPr>
          <p:nvPr/>
        </p:nvCxnSpPr>
        <p:spPr>
          <a:xfrm flipH="1">
            <a:off x="10048009" y="4621790"/>
            <a:ext cx="481446" cy="12088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329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 tìm thêm một số hình ảnh thực tế có dạng hình thang.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E5B3EE-05A2-3C55-F63E-5DAB1674A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468" y="1971675"/>
            <a:ext cx="10028782" cy="276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8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A yellow bag with straps&#10;&#10;Description automatically generated">
            <a:extLst>
              <a:ext uri="{FF2B5EF4-FFF2-40B4-BE49-F238E27FC236}">
                <a16:creationId xmlns:a16="http://schemas.microsoft.com/office/drawing/2014/main" id="{6CA22BCC-9CD5-0A32-788C-1D769AC5C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5144"/>
            <a:ext cx="5000391" cy="3797431"/>
          </a:xfrm>
          <a:prstGeom prst="rect">
            <a:avLst/>
          </a:prstGeom>
        </p:spPr>
      </p:pic>
      <p:pic>
        <p:nvPicPr>
          <p:cNvPr id="6150" name="Picture 6" descr="Thang nhom chu A 5 bac Kenfon KF-D05">
            <a:extLst>
              <a:ext uri="{FF2B5EF4-FFF2-40B4-BE49-F238E27FC236}">
                <a16:creationId xmlns:a16="http://schemas.microsoft.com/office/drawing/2014/main" id="{9D7AE9E0-8B90-A387-D9FA-AE7D9F9F8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47825"/>
            <a:ext cx="37147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480E50-9393-27F9-1547-AD8AD581E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239" y="2352674"/>
            <a:ext cx="425843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9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Hoàn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thành bài tập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 bị bài sau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C10657F-17F6-537C-6E81-EE60D21493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59"/>
          <a:stretch/>
        </p:blipFill>
        <p:spPr>
          <a:xfrm>
            <a:off x="5531324" y="576695"/>
            <a:ext cx="3356265" cy="5704609"/>
          </a:xfrm>
          <a:prstGeom prst="rect">
            <a:avLst/>
          </a:prstGeom>
        </p:spPr>
      </p:pic>
      <p:sp>
        <p:nvSpPr>
          <p:cNvPr id="9" name="Mũi tên: Xuống 8">
            <a:extLst>
              <a:ext uri="{FF2B5EF4-FFF2-40B4-BE49-F238E27FC236}">
                <a16:creationId xmlns:a16="http://schemas.microsoft.com/office/drawing/2014/main" id="{7AFA5E2F-BDB0-9858-B05D-06CA358C26C6}"/>
              </a:ext>
            </a:extLst>
          </p:cNvPr>
          <p:cNvSpPr/>
          <p:nvPr/>
        </p:nvSpPr>
        <p:spPr>
          <a:xfrm rot="3747828">
            <a:off x="7749772" y="751872"/>
            <a:ext cx="440704" cy="1485921"/>
          </a:xfrm>
          <a:prstGeom prst="downArrow">
            <a:avLst>
              <a:gd name="adj1" fmla="val 50000"/>
              <a:gd name="adj2" fmla="val 6061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2" descr="Cara De Garoto Garoto Pensando | Cartoon character design, Kid character,  Character design">
            <a:extLst>
              <a:ext uri="{FF2B5EF4-FFF2-40B4-BE49-F238E27FC236}">
                <a16:creationId xmlns:a16="http://schemas.microsoft.com/office/drawing/2014/main" id="{A8EA9236-E94B-C6CE-7675-2F5B8D797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42" b="90316" l="6230" r="50799">
                        <a14:foregroundMark x1="35304" y1="17053" x2="35304" y2="17053"/>
                        <a14:foregroundMark x1="33706" y1="23158" x2="33706" y2="2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" t="4784" r="43470" b="-3907"/>
          <a:stretch/>
        </p:blipFill>
        <p:spPr bwMode="auto">
          <a:xfrm>
            <a:off x="577832" y="2632797"/>
            <a:ext cx="4194741" cy="455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1">
            <a:extLst>
              <a:ext uri="{FF2B5EF4-FFF2-40B4-BE49-F238E27FC236}">
                <a16:creationId xmlns:a16="http://schemas.microsoft.com/office/drawing/2014/main" id="{1FD38E18-AA30-C873-F3A4-F2D8AC29A367}"/>
              </a:ext>
            </a:extLst>
          </p:cNvPr>
          <p:cNvSpPr/>
          <p:nvPr/>
        </p:nvSpPr>
        <p:spPr>
          <a:xfrm>
            <a:off x="1462658" y="634698"/>
            <a:ext cx="3505739" cy="1998099"/>
          </a:xfrm>
          <a:custGeom>
            <a:avLst/>
            <a:gdLst>
              <a:gd name="connsiteX0" fmla="*/ 0 w 3505739"/>
              <a:gd name="connsiteY0" fmla="*/ 333023 h 1998099"/>
              <a:gd name="connsiteX1" fmla="*/ 333023 w 3505739"/>
              <a:gd name="connsiteY1" fmla="*/ 0 h 1998099"/>
              <a:gd name="connsiteX2" fmla="*/ 584290 w 3505739"/>
              <a:gd name="connsiteY2" fmla="*/ 0 h 1998099"/>
              <a:gd name="connsiteX3" fmla="*/ 584290 w 3505739"/>
              <a:gd name="connsiteY3" fmla="*/ 0 h 1998099"/>
              <a:gd name="connsiteX4" fmla="*/ 1460725 w 3505739"/>
              <a:gd name="connsiteY4" fmla="*/ 0 h 1998099"/>
              <a:gd name="connsiteX5" fmla="*/ 3172716 w 3505739"/>
              <a:gd name="connsiteY5" fmla="*/ 0 h 1998099"/>
              <a:gd name="connsiteX6" fmla="*/ 3505739 w 3505739"/>
              <a:gd name="connsiteY6" fmla="*/ 333023 h 1998099"/>
              <a:gd name="connsiteX7" fmla="*/ 3505739 w 3505739"/>
              <a:gd name="connsiteY7" fmla="*/ 1165558 h 1998099"/>
              <a:gd name="connsiteX8" fmla="*/ 3505739 w 3505739"/>
              <a:gd name="connsiteY8" fmla="*/ 1165558 h 1998099"/>
              <a:gd name="connsiteX9" fmla="*/ 3505739 w 3505739"/>
              <a:gd name="connsiteY9" fmla="*/ 1665083 h 1998099"/>
              <a:gd name="connsiteX10" fmla="*/ 3505739 w 3505739"/>
              <a:gd name="connsiteY10" fmla="*/ 1665076 h 1998099"/>
              <a:gd name="connsiteX11" fmla="*/ 3172716 w 3505739"/>
              <a:gd name="connsiteY11" fmla="*/ 1998099 h 1998099"/>
              <a:gd name="connsiteX12" fmla="*/ 1460725 w 3505739"/>
              <a:gd name="connsiteY12" fmla="*/ 1998099 h 1998099"/>
              <a:gd name="connsiteX13" fmla="*/ 584290 w 3505739"/>
              <a:gd name="connsiteY13" fmla="*/ 1998099 h 1998099"/>
              <a:gd name="connsiteX14" fmla="*/ 584290 w 3505739"/>
              <a:gd name="connsiteY14" fmla="*/ 1998099 h 1998099"/>
              <a:gd name="connsiteX15" fmla="*/ 333023 w 3505739"/>
              <a:gd name="connsiteY15" fmla="*/ 1998099 h 1998099"/>
              <a:gd name="connsiteX16" fmla="*/ 0 w 3505739"/>
              <a:gd name="connsiteY16" fmla="*/ 1665076 h 1998099"/>
              <a:gd name="connsiteX17" fmla="*/ 0 w 3505739"/>
              <a:gd name="connsiteY17" fmla="*/ 1665083 h 1998099"/>
              <a:gd name="connsiteX18" fmla="*/ -265034 w 3505739"/>
              <a:gd name="connsiteY18" fmla="*/ 1295627 h 1998099"/>
              <a:gd name="connsiteX19" fmla="*/ 0 w 3505739"/>
              <a:gd name="connsiteY19" fmla="*/ 1165558 h 1998099"/>
              <a:gd name="connsiteX20" fmla="*/ 0 w 3505739"/>
              <a:gd name="connsiteY20" fmla="*/ 333023 h 199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05739" h="1998099" fill="none" extrusionOk="0">
                <a:moveTo>
                  <a:pt x="0" y="333023"/>
                </a:moveTo>
                <a:cubicBezTo>
                  <a:pt x="29239" y="164925"/>
                  <a:pt x="133020" y="6466"/>
                  <a:pt x="333023" y="0"/>
                </a:cubicBezTo>
                <a:cubicBezTo>
                  <a:pt x="457816" y="-13598"/>
                  <a:pt x="466568" y="19284"/>
                  <a:pt x="584290" y="0"/>
                </a:cubicBezTo>
                <a:lnTo>
                  <a:pt x="584290" y="0"/>
                </a:lnTo>
                <a:cubicBezTo>
                  <a:pt x="813014" y="-7492"/>
                  <a:pt x="1027056" y="37049"/>
                  <a:pt x="1460725" y="0"/>
                </a:cubicBezTo>
                <a:cubicBezTo>
                  <a:pt x="1652070" y="-72520"/>
                  <a:pt x="2431596" y="-118215"/>
                  <a:pt x="3172716" y="0"/>
                </a:cubicBezTo>
                <a:cubicBezTo>
                  <a:pt x="3375833" y="30579"/>
                  <a:pt x="3493755" y="150775"/>
                  <a:pt x="3505739" y="333023"/>
                </a:cubicBezTo>
                <a:cubicBezTo>
                  <a:pt x="3564009" y="606961"/>
                  <a:pt x="3565897" y="974349"/>
                  <a:pt x="3505739" y="1165558"/>
                </a:cubicBezTo>
                <a:lnTo>
                  <a:pt x="3505739" y="1165558"/>
                </a:lnTo>
                <a:cubicBezTo>
                  <a:pt x="3473588" y="1285135"/>
                  <a:pt x="3470778" y="1536510"/>
                  <a:pt x="3505739" y="1665083"/>
                </a:cubicBezTo>
                <a:lnTo>
                  <a:pt x="3505739" y="1665076"/>
                </a:lnTo>
                <a:cubicBezTo>
                  <a:pt x="3488794" y="1827778"/>
                  <a:pt x="3346731" y="2030367"/>
                  <a:pt x="3172716" y="1998099"/>
                </a:cubicBezTo>
                <a:cubicBezTo>
                  <a:pt x="2654557" y="1988711"/>
                  <a:pt x="1748410" y="2033063"/>
                  <a:pt x="1460725" y="1998099"/>
                </a:cubicBezTo>
                <a:cubicBezTo>
                  <a:pt x="1065944" y="1936485"/>
                  <a:pt x="858539" y="2071955"/>
                  <a:pt x="584290" y="1998099"/>
                </a:cubicBezTo>
                <a:lnTo>
                  <a:pt x="584290" y="1998099"/>
                </a:lnTo>
                <a:cubicBezTo>
                  <a:pt x="513574" y="1988927"/>
                  <a:pt x="361818" y="1997830"/>
                  <a:pt x="333023" y="1998099"/>
                </a:cubicBezTo>
                <a:cubicBezTo>
                  <a:pt x="139726" y="1998059"/>
                  <a:pt x="8814" y="1830921"/>
                  <a:pt x="0" y="1665076"/>
                </a:cubicBezTo>
                <a:lnTo>
                  <a:pt x="0" y="1665083"/>
                </a:lnTo>
                <a:cubicBezTo>
                  <a:pt x="-42427" y="1551345"/>
                  <a:pt x="-227155" y="1363498"/>
                  <a:pt x="-265034" y="1295627"/>
                </a:cubicBezTo>
                <a:cubicBezTo>
                  <a:pt x="-172130" y="1222853"/>
                  <a:pt x="-102263" y="1235185"/>
                  <a:pt x="0" y="1165558"/>
                </a:cubicBezTo>
                <a:cubicBezTo>
                  <a:pt x="-26930" y="854054"/>
                  <a:pt x="64204" y="492850"/>
                  <a:pt x="0" y="333023"/>
                </a:cubicBezTo>
                <a:close/>
              </a:path>
              <a:path w="3505739" h="1998099" stroke="0" extrusionOk="0">
                <a:moveTo>
                  <a:pt x="0" y="333023"/>
                </a:moveTo>
                <a:cubicBezTo>
                  <a:pt x="-1182" y="151121"/>
                  <a:pt x="176534" y="-18554"/>
                  <a:pt x="333023" y="0"/>
                </a:cubicBezTo>
                <a:cubicBezTo>
                  <a:pt x="425868" y="-9760"/>
                  <a:pt x="478509" y="-3981"/>
                  <a:pt x="584290" y="0"/>
                </a:cubicBezTo>
                <a:lnTo>
                  <a:pt x="584290" y="0"/>
                </a:lnTo>
                <a:cubicBezTo>
                  <a:pt x="833439" y="64733"/>
                  <a:pt x="1059931" y="4646"/>
                  <a:pt x="1460725" y="0"/>
                </a:cubicBezTo>
                <a:cubicBezTo>
                  <a:pt x="2301768" y="144498"/>
                  <a:pt x="2360692" y="-20755"/>
                  <a:pt x="3172716" y="0"/>
                </a:cubicBezTo>
                <a:cubicBezTo>
                  <a:pt x="3346970" y="-22793"/>
                  <a:pt x="3529857" y="130403"/>
                  <a:pt x="3505739" y="333023"/>
                </a:cubicBezTo>
                <a:cubicBezTo>
                  <a:pt x="3458559" y="623723"/>
                  <a:pt x="3482345" y="982571"/>
                  <a:pt x="3505739" y="1165558"/>
                </a:cubicBezTo>
                <a:lnTo>
                  <a:pt x="3505739" y="1165558"/>
                </a:lnTo>
                <a:cubicBezTo>
                  <a:pt x="3537734" y="1309144"/>
                  <a:pt x="3522139" y="1557512"/>
                  <a:pt x="3505739" y="1665083"/>
                </a:cubicBezTo>
                <a:lnTo>
                  <a:pt x="3505739" y="1665076"/>
                </a:lnTo>
                <a:cubicBezTo>
                  <a:pt x="3529648" y="1846392"/>
                  <a:pt x="3343100" y="2002022"/>
                  <a:pt x="3172716" y="1998099"/>
                </a:cubicBezTo>
                <a:cubicBezTo>
                  <a:pt x="2559281" y="1905913"/>
                  <a:pt x="1646881" y="1862461"/>
                  <a:pt x="1460725" y="1998099"/>
                </a:cubicBezTo>
                <a:cubicBezTo>
                  <a:pt x="1026337" y="2052661"/>
                  <a:pt x="709651" y="1925615"/>
                  <a:pt x="584290" y="1998099"/>
                </a:cubicBezTo>
                <a:lnTo>
                  <a:pt x="584290" y="1998099"/>
                </a:lnTo>
                <a:cubicBezTo>
                  <a:pt x="463127" y="1987170"/>
                  <a:pt x="444055" y="2019616"/>
                  <a:pt x="333023" y="1998099"/>
                </a:cubicBezTo>
                <a:cubicBezTo>
                  <a:pt x="129996" y="1980677"/>
                  <a:pt x="28873" y="1842241"/>
                  <a:pt x="0" y="1665076"/>
                </a:cubicBezTo>
                <a:lnTo>
                  <a:pt x="0" y="1665083"/>
                </a:lnTo>
                <a:cubicBezTo>
                  <a:pt x="-89530" y="1526065"/>
                  <a:pt x="-118978" y="1442826"/>
                  <a:pt x="-265034" y="1295627"/>
                </a:cubicBezTo>
                <a:cubicBezTo>
                  <a:pt x="-212918" y="1251915"/>
                  <a:pt x="-127581" y="1232512"/>
                  <a:pt x="0" y="1165558"/>
                </a:cubicBezTo>
                <a:cubicBezTo>
                  <a:pt x="-67891" y="970862"/>
                  <a:pt x="14180" y="521860"/>
                  <a:pt x="0" y="333023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57560"/>
                      <a:gd name="adj2" fmla="val 1484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cái thang cho ta hình ảnh về hình gì?</a:t>
            </a:r>
          </a:p>
        </p:txBody>
      </p:sp>
    </p:spTree>
    <p:extLst>
      <p:ext uri="{BB962C8B-B14F-4D97-AF65-F5344CB8AC3E}">
        <p14:creationId xmlns:p14="http://schemas.microsoft.com/office/powerpoint/2010/main" val="263581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415417" y="1985801"/>
            <a:ext cx="9611833" cy="158197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8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kumimoji="0" lang="en-US" altLang="zh-CN" sz="4800" b="1" i="0" u="none" strike="noStrike" kern="800" cap="none" spc="0" normalizeH="0" baseline="0" noProof="0" err="1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71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/>
            <a:r>
              <a:rPr lang="vi-VN" sz="4400" b="1">
                <a:solidFill>
                  <a:srgbClr val="FF0000"/>
                </a:solidFill>
                <a:latin typeface="+mj-lt"/>
              </a:rPr>
              <a:t> HÌNH THANG</a:t>
            </a:r>
            <a:endParaRPr lang="vi-VN" sz="4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32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32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207890" y="2889754"/>
            <a:ext cx="7949683" cy="3344792"/>
          </a:xfrm>
          <a:prstGeom prst="rect">
            <a:avLst/>
          </a:prstGeom>
        </p:spPr>
        <p:txBody>
          <a:bodyPr anchor="ctr"/>
          <a:lstStyle/>
          <a:p>
            <a:r>
              <a:rPr lang="nl-NL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được biểu tượng và các yếu tố: đỉnh, cạnh và đường cao của hình thang.</a:t>
            </a:r>
          </a:p>
          <a:p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Vẽ được các hình bình hành, hình thoi và hình thang trên giấy kẻ ô ly</a:t>
            </a:r>
          </a:p>
          <a:p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để nhận biết hình thang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260C4F-23BF-46C9-ED3F-16312A2C7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7263" y="2415809"/>
            <a:ext cx="7510923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3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FD5AFE1-B8D8-4900-AC1C-CECAFD4F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C038497-5D24-4495-9154-E0F6F7CDC4E3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39A9C4C-44B7-37CE-C0E0-F5F07F54FED0}"/>
              </a:ext>
            </a:extLst>
          </p:cNvPr>
          <p:cNvGrpSpPr/>
          <p:nvPr/>
        </p:nvGrpSpPr>
        <p:grpSpPr>
          <a:xfrm>
            <a:off x="565150" y="1585913"/>
            <a:ext cx="4686301" cy="1590674"/>
            <a:chOff x="542924" y="2381250"/>
            <a:chExt cx="4686301" cy="1590674"/>
          </a:xfrm>
        </p:grpSpPr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E43C7538-5CCB-3CBC-BD8B-ED3FC6F2BCE9}"/>
                </a:ext>
              </a:extLst>
            </p:cNvPr>
            <p:cNvSpPr/>
            <p:nvPr/>
          </p:nvSpPr>
          <p:spPr>
            <a:xfrm>
              <a:off x="542924" y="2381250"/>
              <a:ext cx="4686301" cy="1590674"/>
            </a:xfrm>
            <a:custGeom>
              <a:avLst/>
              <a:gdLst>
                <a:gd name="connsiteX0" fmla="*/ 0 w 3219450"/>
                <a:gd name="connsiteY0" fmla="*/ 2152650 h 2152650"/>
                <a:gd name="connsiteX1" fmla="*/ 728672 w 3219450"/>
                <a:gd name="connsiteY1" fmla="*/ 0 h 2152650"/>
                <a:gd name="connsiteX2" fmla="*/ 2490778 w 3219450"/>
                <a:gd name="connsiteY2" fmla="*/ 0 h 2152650"/>
                <a:gd name="connsiteX3" fmla="*/ 3219450 w 3219450"/>
                <a:gd name="connsiteY3" fmla="*/ 2152650 h 2152650"/>
                <a:gd name="connsiteX4" fmla="*/ 0 w 3219450"/>
                <a:gd name="connsiteY4" fmla="*/ 2152650 h 2152650"/>
                <a:gd name="connsiteX0" fmla="*/ 0 w 3219450"/>
                <a:gd name="connsiteY0" fmla="*/ 2162175 h 2162175"/>
                <a:gd name="connsiteX1" fmla="*/ 728672 w 3219450"/>
                <a:gd name="connsiteY1" fmla="*/ 9525 h 2162175"/>
                <a:gd name="connsiteX2" fmla="*/ 1900228 w 3219450"/>
                <a:gd name="connsiteY2" fmla="*/ 0 h 2162175"/>
                <a:gd name="connsiteX3" fmla="*/ 3219450 w 3219450"/>
                <a:gd name="connsiteY3" fmla="*/ 2162175 h 2162175"/>
                <a:gd name="connsiteX4" fmla="*/ 0 w 3219450"/>
                <a:gd name="connsiteY4" fmla="*/ 2162175 h 216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9450" h="2162175">
                  <a:moveTo>
                    <a:pt x="0" y="2162175"/>
                  </a:moveTo>
                  <a:lnTo>
                    <a:pt x="728672" y="9525"/>
                  </a:lnTo>
                  <a:lnTo>
                    <a:pt x="1900228" y="0"/>
                  </a:lnTo>
                  <a:lnTo>
                    <a:pt x="3219450" y="2162175"/>
                  </a:lnTo>
                  <a:lnTo>
                    <a:pt x="0" y="2162175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1F749BB-C9D2-B933-F780-31BC2B1AE09E}"/>
                </a:ext>
              </a:extLst>
            </p:cNvPr>
            <p:cNvCxnSpPr/>
            <p:nvPr/>
          </p:nvCxnSpPr>
          <p:spPr>
            <a:xfrm>
              <a:off x="2200275" y="2381250"/>
              <a:ext cx="0" cy="159067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80F2478-50C3-4554-2728-59B3E024B7FD}"/>
              </a:ext>
            </a:extLst>
          </p:cNvPr>
          <p:cNvSpPr txBox="1"/>
          <p:nvPr/>
        </p:nvSpPr>
        <p:spPr>
          <a:xfrm>
            <a:off x="1647825" y="3362325"/>
            <a:ext cx="322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thang</a:t>
            </a:r>
          </a:p>
        </p:txBody>
      </p:sp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09293207-3983-3630-372B-EB144EF03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972931"/>
              </p:ext>
            </p:extLst>
          </p:nvPr>
        </p:nvGraphicFramePr>
        <p:xfrm>
          <a:off x="5653083" y="911838"/>
          <a:ext cx="5505458" cy="2253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247">
                  <a:extLst>
                    <a:ext uri="{9D8B030D-6E8A-4147-A177-3AD203B41FA5}">
                      <a16:colId xmlns:a16="http://schemas.microsoft.com/office/drawing/2014/main" val="126327091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680600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16615146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817420976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39718607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85576427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3907171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4154283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91067865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98600132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01293858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66541906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0794438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52256268"/>
                    </a:ext>
                  </a:extLst>
                </a:gridCol>
              </a:tblGrid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24615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05845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83711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9452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61740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7871"/>
                  </a:ext>
                </a:extLst>
              </a:tr>
            </a:tbl>
          </a:graphicData>
        </a:graphic>
      </p:graphicFrame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F896F98-CA28-30B7-E5BD-46AB54629268}"/>
              </a:ext>
            </a:extLst>
          </p:cNvPr>
          <p:cNvCxnSpPr/>
          <p:nvPr/>
        </p:nvCxnSpPr>
        <p:spPr>
          <a:xfrm>
            <a:off x="6838950" y="1304925"/>
            <a:ext cx="23336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FFBCA7-A763-6AE8-6053-47871711CEAE}"/>
              </a:ext>
            </a:extLst>
          </p:cNvPr>
          <p:cNvCxnSpPr>
            <a:cxnSpLocks/>
          </p:cNvCxnSpPr>
          <p:nvPr/>
        </p:nvCxnSpPr>
        <p:spPr>
          <a:xfrm flipV="1">
            <a:off x="6057900" y="1304925"/>
            <a:ext cx="7810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BD4EF40-B126-E8E0-3258-08F718A53A79}"/>
              </a:ext>
            </a:extLst>
          </p:cNvPr>
          <p:cNvCxnSpPr>
            <a:cxnSpLocks/>
          </p:cNvCxnSpPr>
          <p:nvPr/>
        </p:nvCxnSpPr>
        <p:spPr>
          <a:xfrm flipH="1" flipV="1">
            <a:off x="9172575" y="1304925"/>
            <a:ext cx="15811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1752DA-8F47-5DEE-3E74-C9ACCF1F24E8}"/>
              </a:ext>
            </a:extLst>
          </p:cNvPr>
          <p:cNvCxnSpPr>
            <a:cxnSpLocks/>
          </p:cNvCxnSpPr>
          <p:nvPr/>
        </p:nvCxnSpPr>
        <p:spPr>
          <a:xfrm flipH="1">
            <a:off x="6057900" y="2771775"/>
            <a:ext cx="46958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7EC99B6-5145-0990-C17D-5D56C83F0C26}"/>
              </a:ext>
            </a:extLst>
          </p:cNvPr>
          <p:cNvSpPr txBox="1"/>
          <p:nvPr/>
        </p:nvSpPr>
        <p:spPr>
          <a:xfrm>
            <a:off x="6667500" y="85688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46BFF9-4E00-F9EB-C62B-D94E6FFDBB5D}"/>
              </a:ext>
            </a:extLst>
          </p:cNvPr>
          <p:cNvSpPr txBox="1"/>
          <p:nvPr/>
        </p:nvSpPr>
        <p:spPr>
          <a:xfrm>
            <a:off x="8948737" y="781705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1A7C9B-DE5B-AA19-0B50-2F562E5A9435}"/>
              </a:ext>
            </a:extLst>
          </p:cNvPr>
          <p:cNvSpPr txBox="1"/>
          <p:nvPr/>
        </p:nvSpPr>
        <p:spPr>
          <a:xfrm>
            <a:off x="10529887" y="274283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09C4D5-CCC5-57BD-238F-F57CBDEBCF80}"/>
              </a:ext>
            </a:extLst>
          </p:cNvPr>
          <p:cNvSpPr txBox="1"/>
          <p:nvPr/>
        </p:nvSpPr>
        <p:spPr>
          <a:xfrm>
            <a:off x="5834062" y="2738730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74ED9FE-9CBE-EB21-5932-7EB66CE76655}"/>
              </a:ext>
            </a:extLst>
          </p:cNvPr>
          <p:cNvSpPr/>
          <p:nvPr/>
        </p:nvSpPr>
        <p:spPr>
          <a:xfrm>
            <a:off x="1190626" y="4400549"/>
            <a:ext cx="6162674" cy="1676401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25AA48-C17C-DFCA-C411-11B05D1BBA26}"/>
              </a:ext>
            </a:extLst>
          </p:cNvPr>
          <p:cNvSpPr txBox="1"/>
          <p:nvPr/>
        </p:nvSpPr>
        <p:spPr>
          <a:xfrm>
            <a:off x="1390650" y="4504421"/>
            <a:ext cx="5876925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thang ABCD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•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DC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• Hai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song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014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7" grpId="0"/>
      <p:bldP spid="48" grpId="0"/>
      <p:bldP spid="49" grpId="0"/>
      <p:bldP spid="50" grpId="0"/>
      <p:bldP spid="51" grpId="0" animBg="1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E4011346-26DD-4DEF-8D70-C0F5193F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CF6B4B21-DA75-44A7-BB7F-5C60D7F0A4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CC788-77C6-FD0C-EDC7-6E99530CD4E7}"/>
              </a:ext>
            </a:extLst>
          </p:cNvPr>
          <p:cNvSpPr txBox="1"/>
          <p:nvPr/>
        </p:nvSpPr>
        <p:spPr>
          <a:xfrm>
            <a:off x="1006475" y="927168"/>
            <a:ext cx="837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thang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26F8CC0A-CD7C-74D8-75C8-6CB7F9B6004B}"/>
              </a:ext>
            </a:extLst>
          </p:cNvPr>
          <p:cNvGrpSpPr/>
          <p:nvPr/>
        </p:nvGrpSpPr>
        <p:grpSpPr>
          <a:xfrm>
            <a:off x="1006475" y="1573499"/>
            <a:ext cx="5143500" cy="2484353"/>
            <a:chOff x="5834062" y="781705"/>
            <a:chExt cx="5143500" cy="2484353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987BED0-E725-4CEB-3E19-DB7900AF639C}"/>
                </a:ext>
              </a:extLst>
            </p:cNvPr>
            <p:cNvCxnSpPr/>
            <p:nvPr/>
          </p:nvCxnSpPr>
          <p:spPr>
            <a:xfrm>
              <a:off x="6838950" y="1304925"/>
              <a:ext cx="23336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A2BE61E-8FDF-479C-53FF-6AA91A5627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7900" y="1304925"/>
              <a:ext cx="7810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0A78222-100E-894E-9B04-771F49A44B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72575" y="1304925"/>
              <a:ext cx="15811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FF532A7D-4D80-A26F-67C9-E2477FED5E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7900" y="2771775"/>
              <a:ext cx="46958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9552251-DDE6-526A-E54C-374BDCCB5155}"/>
                </a:ext>
              </a:extLst>
            </p:cNvPr>
            <p:cNvSpPr txBox="1"/>
            <p:nvPr/>
          </p:nvSpPr>
          <p:spPr>
            <a:xfrm>
              <a:off x="6667500" y="856888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034D3ED-9DAD-C865-9236-057B311E8BF6}"/>
                </a:ext>
              </a:extLst>
            </p:cNvPr>
            <p:cNvSpPr txBox="1"/>
            <p:nvPr/>
          </p:nvSpPr>
          <p:spPr>
            <a:xfrm>
              <a:off x="10529887" y="2742838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BC16EFD-5755-7FB2-EF7F-73AE6DBFC4CA}"/>
                </a:ext>
              </a:extLst>
            </p:cNvPr>
            <p:cNvSpPr txBox="1"/>
            <p:nvPr/>
          </p:nvSpPr>
          <p:spPr>
            <a:xfrm>
              <a:off x="5834062" y="2738730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5122B0-C5A9-1A5B-825C-C3FF67CB54BE}"/>
                </a:ext>
              </a:extLst>
            </p:cNvPr>
            <p:cNvSpPr txBox="1"/>
            <p:nvPr/>
          </p:nvSpPr>
          <p:spPr>
            <a:xfrm>
              <a:off x="8948737" y="781705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</a:t>
              </a:r>
            </a:p>
          </p:txBody>
        </p:sp>
      </p:grp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721C337-7ECA-43C4-765C-E4668F5CABE0}"/>
              </a:ext>
            </a:extLst>
          </p:cNvPr>
          <p:cNvCxnSpPr>
            <a:cxnSpLocks/>
          </p:cNvCxnSpPr>
          <p:nvPr/>
        </p:nvCxnSpPr>
        <p:spPr>
          <a:xfrm>
            <a:off x="2024064" y="2096719"/>
            <a:ext cx="0" cy="14379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F1EAFC66-3A93-622A-60C4-77A06A03DF57}"/>
              </a:ext>
            </a:extLst>
          </p:cNvPr>
          <p:cNvSpPr txBox="1"/>
          <p:nvPr/>
        </p:nvSpPr>
        <p:spPr>
          <a:xfrm>
            <a:off x="1839913" y="3530524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3A390CE6-E772-389D-7D3A-4F4C7C684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63" y="2499347"/>
            <a:ext cx="642317" cy="1064222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902C6088-5C17-7447-D5FE-489FE316C988}"/>
              </a:ext>
            </a:extLst>
          </p:cNvPr>
          <p:cNvSpPr txBox="1"/>
          <p:nvPr/>
        </p:nvSpPr>
        <p:spPr>
          <a:xfrm>
            <a:off x="6149976" y="1809243"/>
            <a:ext cx="581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AH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AH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AH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1190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42" grpId="0"/>
      <p:bldP spid="14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F576C7D-D849-6EEF-812A-ECF568A26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65" y="519545"/>
            <a:ext cx="10848108" cy="5787737"/>
          </a:xfrm>
          <a:prstGeom prst="rect">
            <a:avLst/>
          </a:prstGeom>
        </p:spPr>
      </p:pic>
      <p:pic>
        <p:nvPicPr>
          <p:cNvPr id="5" name="Picture 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3856AE71-5276-B61F-901E-EB4AB768D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2809" y="1381990"/>
            <a:ext cx="1631225" cy="1381125"/>
          </a:xfrm>
          <a:prstGeom prst="rect">
            <a:avLst/>
          </a:prstGeom>
        </p:spPr>
      </p:pic>
      <p:pic>
        <p:nvPicPr>
          <p:cNvPr id="6" name="Picture 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E9A6001-E0E8-299B-F241-137FD1B69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2553" y="1278081"/>
            <a:ext cx="1631225" cy="1381125"/>
          </a:xfrm>
          <a:prstGeom prst="rect">
            <a:avLst/>
          </a:prstGeom>
        </p:spPr>
      </p:pic>
      <p:pic>
        <p:nvPicPr>
          <p:cNvPr id="7" name="Picture 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4A9D7A6C-71BB-E588-36D3-7CD8B05E7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9745" y="4126057"/>
            <a:ext cx="1631225" cy="1381125"/>
          </a:xfrm>
          <a:prstGeom prst="rect">
            <a:avLst/>
          </a:prstGeom>
        </p:spPr>
      </p:pic>
      <p:pic>
        <p:nvPicPr>
          <p:cNvPr id="8" name="Picture 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7F77FB3-2761-E9B2-EABD-2B93E4876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165" y="4198794"/>
            <a:ext cx="1631225" cy="1381125"/>
          </a:xfrm>
          <a:prstGeom prst="rect">
            <a:avLst/>
          </a:prstGeom>
        </p:spPr>
      </p:pic>
      <p:pic>
        <p:nvPicPr>
          <p:cNvPr id="9" name="Picture 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C5A79BA-622E-5226-2E45-946EEACFC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0709" y="4126056"/>
            <a:ext cx="16312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63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1721</TotalTime>
  <Words>215</Words>
  <Application>Microsoft Office PowerPoint</Application>
  <PresentationFormat>Màn hình rộng</PresentationFormat>
  <Paragraphs>44</Paragraphs>
  <Slides>17</Slides>
  <Notes>9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17</vt:i4>
      </vt:variant>
    </vt:vector>
  </HeadingPairs>
  <TitlesOfParts>
    <vt:vector size="36" baseType="lpstr">
      <vt:lpstr>等线</vt:lpstr>
      <vt:lpstr>Hachi Maru Pop</vt:lpstr>
      <vt:lpstr>Arial</vt:lpstr>
      <vt:lpstr>Calibri</vt:lpstr>
      <vt:lpstr>Calibri Light</vt:lpstr>
      <vt:lpstr>Cambria</vt:lpstr>
      <vt:lpstr>Fredoka One</vt:lpstr>
      <vt:lpstr>HP001 4 hàng</vt:lpstr>
      <vt:lpstr>Lilita One</vt:lpstr>
      <vt:lpstr>Nunito</vt:lpstr>
      <vt:lpstr>Nunito SemiBold</vt:lpstr>
      <vt:lpstr>Times New Roman</vt:lpstr>
      <vt:lpstr>UTM Davida</vt:lpstr>
      <vt:lpstr>字魂70号-灵悦黑体</vt:lpstr>
      <vt:lpstr>Office Theme</vt:lpstr>
      <vt:lpstr>11_Office Theme</vt:lpstr>
      <vt:lpstr>Chibi Anime Characters for Pre-K by Slidesgo</vt:lpstr>
      <vt:lpstr>Office 主题​​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169</cp:revision>
  <dcterms:created xsi:type="dcterms:W3CDTF">2023-04-19T08:21:59Z</dcterms:created>
  <dcterms:modified xsi:type="dcterms:W3CDTF">2024-10-15T14:43:28Z</dcterms:modified>
</cp:coreProperties>
</file>