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0" r:id="rId5"/>
  </p:sldMasterIdLst>
  <p:notesMasterIdLst>
    <p:notesMasterId r:id="rId32"/>
  </p:notesMasterIdLst>
  <p:sldIdLst>
    <p:sldId id="257" r:id="rId6"/>
    <p:sldId id="269" r:id="rId7"/>
    <p:sldId id="270" r:id="rId8"/>
    <p:sldId id="271" r:id="rId9"/>
    <p:sldId id="272" r:id="rId10"/>
    <p:sldId id="273" r:id="rId11"/>
    <p:sldId id="1575" r:id="rId12"/>
    <p:sldId id="387" r:id="rId13"/>
    <p:sldId id="274" r:id="rId14"/>
    <p:sldId id="258" r:id="rId15"/>
    <p:sldId id="275" r:id="rId16"/>
    <p:sldId id="277" r:id="rId17"/>
    <p:sldId id="7644" r:id="rId18"/>
    <p:sldId id="259" r:id="rId19"/>
    <p:sldId id="7648" r:id="rId20"/>
    <p:sldId id="7649" r:id="rId21"/>
    <p:sldId id="7650" r:id="rId22"/>
    <p:sldId id="7651" r:id="rId23"/>
    <p:sldId id="7652" r:id="rId24"/>
    <p:sldId id="7653" r:id="rId25"/>
    <p:sldId id="7660" r:id="rId26"/>
    <p:sldId id="7656" r:id="rId27"/>
    <p:sldId id="7657" r:id="rId28"/>
    <p:sldId id="7655" r:id="rId29"/>
    <p:sldId id="7659" r:id="rId30"/>
    <p:sldId id="268"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109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30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9</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BDAC4EA-341F-4DD9-BE02-FFC555420345}" type="slidenum">
              <a:rPr lang="en-US" smtClean="0"/>
              <a:t>11</a:t>
            </a:fld>
            <a:endParaRPr lang="en-US"/>
          </a:p>
        </p:txBody>
      </p:sp>
    </p:spTree>
    <p:extLst>
      <p:ext uri="{BB962C8B-B14F-4D97-AF65-F5344CB8AC3E}">
        <p14:creationId xmlns:p14="http://schemas.microsoft.com/office/powerpoint/2010/main" val="373869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t>Thiết kế Hân Di zalo</a:t>
            </a:r>
            <a:r>
              <a:rPr lang="en-US"/>
              <a:t> 0948607584</a:t>
            </a:r>
            <a:endParaRPr lang="vi-VN"/>
          </a:p>
        </p:txBody>
      </p:sp>
      <p:sp>
        <p:nvSpPr>
          <p:cNvPr id="4" name="Chỗ dành sẵn cho Số hiệu Bản chiếu 3"/>
          <p:cNvSpPr>
            <a:spLocks noGrp="1"/>
          </p:cNvSpPr>
          <p:nvPr>
            <p:ph type="sldNum" sz="quarter" idx="5"/>
          </p:nvPr>
        </p:nvSpPr>
        <p:spPr/>
        <p:txBody>
          <a:bodyPr/>
          <a:lstStyle/>
          <a:p>
            <a:fld id="{6BDAC4EA-341F-4DD9-BE02-FFC555420345}" type="slidenum">
              <a:rPr lang="en-US" smtClean="0"/>
              <a:t>13</a:t>
            </a:fld>
            <a:endParaRPr lang="en-US"/>
          </a:p>
        </p:txBody>
      </p:sp>
    </p:spTree>
    <p:extLst>
      <p:ext uri="{BB962C8B-B14F-4D97-AF65-F5344CB8AC3E}">
        <p14:creationId xmlns:p14="http://schemas.microsoft.com/office/powerpoint/2010/main" val="273702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10/15/2024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10/15/2024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10/15/2024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10/15/2024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96881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32157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68134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912952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00714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30684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257998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961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743897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968371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10/15/2024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691166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69300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23711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59009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094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1259682" y="547688"/>
            <a:ext cx="15773400" cy="1988345"/>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7314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137096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73476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081214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98798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29890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13087352" y="547690"/>
            <a:ext cx="3943350" cy="871775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6597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38635" y="0"/>
            <a:ext cx="18287999" cy="10287000"/>
          </a:xfrm>
          <a:prstGeom prst="rect">
            <a:avLst/>
          </a:prstGeom>
        </p:spPr>
      </p:pic>
    </p:spTree>
    <p:extLst>
      <p:ext uri="{BB962C8B-B14F-4D97-AF65-F5344CB8AC3E}">
        <p14:creationId xmlns:p14="http://schemas.microsoft.com/office/powerpoint/2010/main" val="3562158757"/>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03E181C-FFC4-422C-B5F1-780F7CBBDF4D}" type="datetimeFigureOut">
              <a:rPr lang="en-US" smtClean="0"/>
              <a:t>10/15/2024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33927829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0455A4-6AC4-4360-9BBB-3C2ABC0CB696}" type="datetimeFigureOut">
              <a:rPr lang="en-SG" smtClean="0">
                <a:solidFill>
                  <a:prstClr val="black">
                    <a:tint val="75000"/>
                  </a:prstClr>
                </a:solidFill>
              </a:rPr>
              <a:pPr/>
              <a:t>15/10/2024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11092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wmf"/></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7.svg"/><Relationship Id="rId7" Type="http://schemas.openxmlformats.org/officeDocument/2006/relationships/image" Target="../media/image55.svg"/><Relationship Id="rId12"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svg"/><Relationship Id="rId5" Type="http://schemas.openxmlformats.org/officeDocument/2006/relationships/image" Target="../media/image53.svg"/><Relationship Id="rId10" Type="http://schemas.openxmlformats.org/officeDocument/2006/relationships/image" Target="../media/image9.png"/><Relationship Id="rId4" Type="http://schemas.openxmlformats.org/officeDocument/2006/relationships/image" Target="../media/image52.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2.png"/><Relationship Id="rId18" Type="http://schemas.openxmlformats.org/officeDocument/2006/relationships/image" Target="../media/image14.png"/><Relationship Id="rId3" Type="http://schemas.microsoft.com/office/2007/relationships/media" Target="../media/media3.m4a"/><Relationship Id="rId21" Type="http://schemas.openxmlformats.org/officeDocument/2006/relationships/image" Target="../media/image27.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8.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0.png"/><Relationship Id="rId5" Type="http://schemas.microsoft.com/office/2007/relationships/media" Target="../media/media4.mp3"/><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9.jpeg"/><Relationship Id="rId14" Type="http://schemas.openxmlformats.org/officeDocument/2006/relationships/image" Target="../media/image23.sv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12" name="Hình ảnh 11">
            <a:extLst>
              <a:ext uri="{FF2B5EF4-FFF2-40B4-BE49-F238E27FC236}">
                <a16:creationId xmlns:a16="http://schemas.microsoft.com/office/drawing/2014/main" id="{FCB35CB9-1080-7939-700A-5687C7D10788}"/>
              </a:ext>
            </a:extLst>
          </p:cNvPr>
          <p:cNvPicPr>
            <a:picLocks noChangeAspect="1"/>
          </p:cNvPicPr>
          <p:nvPr/>
        </p:nvPicPr>
        <p:blipFill>
          <a:blip r:embed="rId2"/>
          <a:stretch>
            <a:fillRect/>
          </a:stretch>
        </p:blipFill>
        <p:spPr>
          <a:xfrm>
            <a:off x="1676400" y="876299"/>
            <a:ext cx="15087599" cy="7046201"/>
          </a:xfrm>
          <a:prstGeom prst="rect">
            <a:avLst/>
          </a:prstGeom>
        </p:spPr>
      </p:pic>
      <p:grpSp>
        <p:nvGrpSpPr>
          <p:cNvPr id="13"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14"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15"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2584994" y="647700"/>
            <a:ext cx="137961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solidFill>
                  <a:srgbClr val="002060"/>
                </a:solidFill>
                <a:latin typeface="Cambria" panose="02040503050406030204" pitchFamily="18" charset="0"/>
                <a:ea typeface="Cambria" panose="02040503050406030204" pitchFamily="18" charset="0"/>
              </a:rPr>
              <a:t>Ví dụ: Cho hình thang ABCD có AB = b, CD = a và AH = h. Tính diện tích hình thang ABCD</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N</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ADN </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err="1">
                <a:solidFill>
                  <a:sysClr val="windowText" lastClr="000000"/>
                </a:solidFill>
                <a:latin typeface="Cambria" panose="02040503050406030204" pitchFamily="18" charset="0"/>
                <a:ea typeface="Cambria" panose="02040503050406030204" pitchFamily="18" charset="0"/>
              </a:rPr>
              <a:t>giác</a:t>
            </a:r>
            <a:r>
              <a:rPr lang="en-US" altLang="en-US" sz="4400" b="1">
                <a:solidFill>
                  <a:sysClr val="windowText" lastClr="000000"/>
                </a:solidFill>
                <a:latin typeface="Cambria" panose="02040503050406030204" pitchFamily="18" charset="0"/>
                <a:ea typeface="Cambria" panose="02040503050406030204" pitchFamily="18" charset="0"/>
              </a:rPr>
              <a:t> ADN.</a:t>
            </a:r>
            <a:endParaRPr lang="en-US" altLang="en-US" sz="4400" b="1" dirty="0">
              <a:solidFill>
                <a:sysClr val="windowText" lastClr="000000"/>
              </a:solidFill>
              <a:latin typeface="Cambria" panose="02040503050406030204" pitchFamily="18" charset="0"/>
              <a:ea typeface="Cambria" panose="02040503050406030204" pitchFamily="18" charset="0"/>
            </a:endParaRP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err="1">
                <a:solidFill>
                  <a:sysClr val="windowText" lastClr="000000"/>
                </a:solidFill>
                <a:latin typeface="Cambria" panose="02040503050406030204" pitchFamily="18" charset="0"/>
                <a:ea typeface="Cambria" panose="02040503050406030204" pitchFamily="18" charset="0"/>
              </a:rPr>
              <a:t>giác</a:t>
            </a:r>
            <a:r>
              <a:rPr lang="en-US" altLang="en-US" sz="4400" b="1">
                <a:solidFill>
                  <a:sysClr val="windowText" lastClr="000000"/>
                </a:solidFill>
                <a:latin typeface="Cambria" panose="02040503050406030204" pitchFamily="18" charset="0"/>
                <a:ea typeface="Cambria" panose="02040503050406030204" pitchFamily="18" charset="0"/>
              </a:rPr>
              <a:t> ADN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DN </a:t>
              </a:r>
              <a:r>
                <a:rPr lang="en-US" sz="3600" b="1" dirty="0">
                  <a:latin typeface="Cambria" panose="02040503050406030204" pitchFamily="18" charset="0"/>
                  <a:ea typeface="Cambria" panose="02040503050406030204" pitchFamily="18" charset="0"/>
                </a:rPr>
                <a:t>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err="1">
                <a:solidFill>
                  <a:sysClr val="windowText" lastClr="000000"/>
                </a:solidFill>
                <a:latin typeface="Cambria" panose="02040503050406030204" pitchFamily="18" charset="0"/>
                <a:ea typeface="Cambria" panose="02040503050406030204" pitchFamily="18" charset="0"/>
              </a:rPr>
              <a:t>Mà</a:t>
            </a:r>
            <a:r>
              <a:rPr lang="en-US" altLang="en-US" sz="4400" b="1">
                <a:solidFill>
                  <a:sysClr val="windowText" lastClr="000000"/>
                </a:solidFill>
                <a:latin typeface="Cambria" panose="02040503050406030204" pitchFamily="18" charset="0"/>
                <a:ea typeface="Cambria" panose="02040503050406030204" pitchFamily="18" charset="0"/>
              </a:rPr>
              <a:t> DN </a:t>
            </a:r>
            <a:r>
              <a:rPr lang="en-US" altLang="en-US" sz="4400" b="1" dirty="0">
                <a:solidFill>
                  <a:sysClr val="windowText" lastClr="000000"/>
                </a:solidFill>
                <a:latin typeface="Cambria" panose="02040503050406030204" pitchFamily="18" charset="0"/>
                <a:ea typeface="Cambria" panose="02040503050406030204" pitchFamily="18" charset="0"/>
              </a:rPr>
              <a:t>= DC </a:t>
            </a:r>
            <a:r>
              <a:rPr lang="en-US" altLang="en-US" sz="4400" b="1">
                <a:solidFill>
                  <a:sysClr val="windowText" lastClr="000000"/>
                </a:solidFill>
                <a:latin typeface="Cambria" panose="02040503050406030204" pitchFamily="18" charset="0"/>
                <a:ea typeface="Cambria" panose="02040503050406030204" pitchFamily="18" charset="0"/>
              </a:rPr>
              <a:t>+ CN </a:t>
            </a:r>
            <a:r>
              <a:rPr lang="en-US" altLang="en-US" sz="4400" b="1" dirty="0">
                <a:solidFill>
                  <a:sysClr val="windowText" lastClr="000000"/>
                </a:solidFill>
                <a:latin typeface="Cambria" panose="02040503050406030204" pitchFamily="18" charset="0"/>
                <a:ea typeface="Cambria" panose="02040503050406030204" pitchFamily="18" charset="0"/>
              </a:rPr>
              <a:t>=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2"/>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name="Equation" r:id="rId3" imgW="114102" imgH="126780" progId="Equation.3">
                    <p:embed/>
                  </p:oleObj>
                </mc:Choice>
                <mc:Fallback>
                  <p:oleObj name="Equation" r:id="rId3"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5"/>
          <a:srcRect b="50769"/>
          <a:stretch/>
        </p:blipFill>
        <p:spPr>
          <a:xfrm>
            <a:off x="11577638" y="5851223"/>
            <a:ext cx="5941237" cy="3150304"/>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文本框 7">
            <a:extLst>
              <a:ext uri="{FF2B5EF4-FFF2-40B4-BE49-F238E27FC236}">
                <a16:creationId xmlns:a16="http://schemas.microsoft.com/office/drawing/2014/main" id="{8779891D-1821-F79E-2566-B501B58A4B58}"/>
              </a:ext>
            </a:extLst>
          </p:cNvPr>
          <p:cNvSpPr txBox="1"/>
          <p:nvPr/>
        </p:nvSpPr>
        <p:spPr>
          <a:xfrm>
            <a:off x="4800600" y="4005109"/>
            <a:ext cx="12191999" cy="1200329"/>
          </a:xfrm>
          <a:prstGeom prst="rect">
            <a:avLst/>
          </a:prstGeom>
          <a:noFill/>
        </p:spPr>
        <p:txBody>
          <a:bodyPr wrap="square" rtlCol="0" anchor="t">
            <a:spAutoFit/>
          </a:bodyPr>
          <a:lstStyle/>
          <a:p>
            <a:pPr defTabSz="685800">
              <a:buClrTx/>
              <a:defRPr/>
            </a:pPr>
            <a:r>
              <a:rPr lang="en-US" altLang="zh-CN" sz="7200" b="1">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LUYỆN TẬP – THỰC HÀNH</a:t>
            </a:r>
            <a:endParaRPr lang="zh-CN" altLang="en-US" sz="72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spTree>
    <p:extLst>
      <p:ext uri="{BB962C8B-B14F-4D97-AF65-F5344CB8AC3E}">
        <p14:creationId xmlns:p14="http://schemas.microsoft.com/office/powerpoint/2010/main" val="152449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err="1">
                <a:solidFill>
                  <a:prstClr val="black"/>
                </a:solidFill>
                <a:latin typeface="Cambria" panose="02040503050406030204" pitchFamily="18" charset="0"/>
                <a:ea typeface="Cambria" panose="02040503050406030204" pitchFamily="18" charset="0"/>
              </a:rPr>
              <a:t>hình</a:t>
            </a:r>
            <a:r>
              <a:rPr lang="en-US" sz="4800" b="1">
                <a:solidFill>
                  <a:prstClr val="black"/>
                </a:solidFill>
                <a:latin typeface="Cambria" panose="02040503050406030204" pitchFamily="18" charset="0"/>
                <a:ea typeface="Cambria" panose="02040503050406030204" pitchFamily="18" charset="0"/>
              </a:rPr>
              <a:t> thang ABCD,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1380620" y="1996288"/>
            <a:ext cx="14985546" cy="3785652"/>
          </a:xfrm>
          <a:prstGeom prst="rect">
            <a:avLst/>
          </a:prstGeom>
          <a:noFill/>
        </p:spPr>
        <p:txBody>
          <a:bodyPr wrap="square" rtlCol="0">
            <a:spAutoFit/>
          </a:bodyPr>
          <a:lstStyle/>
          <a:p>
            <a:pPr marL="914400" indent="-914400" defTabSz="1371600">
              <a:buAutoNum type="alphaLcParenR"/>
              <a:defRPr/>
            </a:pPr>
            <a:r>
              <a:rPr lang="vi-VN" sz="6000" b="1">
                <a:solidFill>
                  <a:prstClr val="black"/>
                </a:solidFill>
                <a:latin typeface="+mj-lt"/>
                <a:ea typeface="Cambria" panose="02040503050406030204" pitchFamily="18" charset="0"/>
              </a:rPr>
              <a:t>Đáy bé AB = 16 cm, đáy lớn DC = 26 cm và đường cao AH = 15 cm.</a:t>
            </a:r>
          </a:p>
          <a:p>
            <a:pPr defTabSz="1371600">
              <a:defRPr/>
            </a:pPr>
            <a:r>
              <a:rPr lang="vi-VN" sz="6000" b="1">
                <a:solidFill>
                  <a:prstClr val="black"/>
                </a:solidFill>
                <a:latin typeface="+mj-lt"/>
                <a:ea typeface="Cambria" panose="02040503050406030204" pitchFamily="18" charset="0"/>
              </a:rPr>
              <a:t>b) Đáy bé AB = 4,2 m, đáy lớn DC = 7,4 m và đường cao AH = 3,5 m. </a:t>
            </a:r>
            <a:endParaRPr lang="en-VN" sz="6000" b="1" dirty="0">
              <a:solidFill>
                <a:prstClr val="black"/>
              </a:solidFill>
              <a:latin typeface="+mj-lt"/>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190913"/>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2308324"/>
          </a:xfrm>
          <a:prstGeom prst="rect">
            <a:avLst/>
          </a:prstGeom>
          <a:noFill/>
        </p:spPr>
        <p:txBody>
          <a:bodyPr wrap="square" rtlCol="0">
            <a:spAutoFit/>
          </a:bodyPr>
          <a:lstStyle/>
          <a:p>
            <a:pPr defTabSz="1371600">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4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lang="vi-VN" sz="4800" b="1">
                <a:solidFill>
                  <a:prstClr val="black"/>
                </a:solidFill>
                <a:latin typeface="+mj-lt"/>
                <a:ea typeface="Cambria" panose="02040503050406030204" pitchFamily="18" charset="0"/>
              </a:rPr>
              <a:t>Đáy bé AB = 16 cm, đáy lớn DC = 26 cm và đường cao AH = 15 cm.</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09999" y="4000500"/>
            <a:ext cx="11206849"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a:solidFill>
                  <a:srgbClr val="0070C0"/>
                </a:solidFill>
                <a:latin typeface="Cambria" panose="02040503050406030204" pitchFamily="18" charset="0"/>
                <a:ea typeface="Cambria" panose="02040503050406030204" pitchFamily="18" charset="0"/>
                <a:cs typeface="Times New Roman" panose="02020603050405020304" pitchFamily="18" charset="0"/>
              </a:rPr>
              <a:t>thang ABCD 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9372600" cy="1761530"/>
            <a:chOff x="3657600" y="4076700"/>
            <a:chExt cx="9372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a:latin typeface="Cambria" panose="02040503050406030204" pitchFamily="18" charset="0"/>
                  <a:ea typeface="Cambria" panose="02040503050406030204" pitchFamily="18" charset="0"/>
                  <a:cs typeface="Times New Roman" panose="02020603050405020304" pitchFamily="18" charset="0"/>
                </a:rPr>
                <a:t>(16 + 26) x 15</a:t>
              </a:r>
              <a:endParaRPr lang="en-US" sz="54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5410200" cy="923330"/>
            </a:xfrm>
            <a:prstGeom prst="rect">
              <a:avLst/>
            </a:prstGeom>
            <a:noFill/>
          </p:spPr>
          <p:txBody>
            <a:bodyPr wrap="square" rtlCol="0">
              <a:spAutoFit/>
            </a:bodyPr>
            <a:lstStyle/>
            <a:p>
              <a:pPr algn="ctr"/>
              <a:r>
                <a:rPr lang="en-US" sz="5400" b="1">
                  <a:latin typeface="Cambria" panose="02040503050406030204" pitchFamily="18" charset="0"/>
                  <a:ea typeface="Cambria" panose="02040503050406030204" pitchFamily="18" charset="0"/>
                  <a:cs typeface="Times New Roman" panose="02020603050405020304" pitchFamily="18" charset="0"/>
                </a:rPr>
                <a:t>= 315 </a:t>
              </a:r>
              <a:r>
                <a:rPr lang="en-US" sz="5400" b="1" dirty="0">
                  <a:latin typeface="Cambria" panose="02040503050406030204" pitchFamily="18" charset="0"/>
                  <a:ea typeface="Cambria" panose="02040503050406030204" pitchFamily="18" charset="0"/>
                  <a:cs typeface="Times New Roman" panose="02020603050405020304" pitchFamily="18" charset="0"/>
                </a:rPr>
                <a:t>(</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err="1">
                <a:solidFill>
                  <a:prstClr val="black"/>
                </a:solidFill>
                <a:latin typeface="Cambria" panose="02040503050406030204" pitchFamily="18" charset="0"/>
                <a:ea typeface="Cambria" panose="02040503050406030204" pitchFamily="18" charset="0"/>
              </a:rPr>
              <a:t>hình</a:t>
            </a:r>
            <a:r>
              <a:rPr lang="en-US" sz="4800" b="1">
                <a:solidFill>
                  <a:prstClr val="black"/>
                </a:solidFill>
                <a:latin typeface="Cambria" panose="02040503050406030204" pitchFamily="18" charset="0"/>
                <a:ea typeface="Cambria" panose="02040503050406030204" pitchFamily="18" charset="0"/>
              </a:rPr>
              <a:t> thang ABDC,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4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lang="vi-VN" sz="4800" b="1">
                <a:solidFill>
                  <a:prstClr val="black"/>
                </a:solidFill>
                <a:latin typeface="+mj-lt"/>
                <a:ea typeface="Cambria" panose="02040503050406030204" pitchFamily="18" charset="0"/>
              </a:rPr>
              <a:t>Đáy bé AB = 4,2 m, đáy lớn DC = 7,4 m và đường cao AH = 3,5 m. </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9937072" cy="1761530"/>
            <a:chOff x="3657600" y="4076700"/>
            <a:chExt cx="8389495"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lang="en-US" sz="5400" b="1">
                  <a:solidFill>
                    <a:prstClr val="black"/>
                  </a:solidFill>
                  <a:latin typeface="Cambria" panose="02040503050406030204" pitchFamily="18" charset="0"/>
                  <a:ea typeface="Cambria" panose="02040503050406030204" pitchFamily="18" charset="0"/>
                  <a:cs typeface="Times New Roman" panose="02020603050405020304" pitchFamily="18" charset="0"/>
                </a:rPr>
                <a:t>4,2</a:t>
              </a:r>
              <a:r>
                <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+ 7,4) x 3,5</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922426" cy="8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8160895" y="4458354"/>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 3 (</a:t>
              </a: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en-US" sz="5400" b="1"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thang ABCD,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Hình ảnh 14">
            <a:extLst>
              <a:ext uri="{FF2B5EF4-FFF2-40B4-BE49-F238E27FC236}">
                <a16:creationId xmlns:a16="http://schemas.microsoft.com/office/drawing/2014/main" id="{80F9C684-E10E-7D75-CAC2-95BD1E9122CB}"/>
              </a:ext>
            </a:extLst>
          </p:cNvPr>
          <p:cNvPicPr>
            <a:picLocks noChangeAspect="1"/>
          </p:cNvPicPr>
          <p:nvPr/>
        </p:nvPicPr>
        <p:blipFill>
          <a:blip r:embed="rId2"/>
          <a:stretch>
            <a:fillRect/>
          </a:stretch>
        </p:blipFill>
        <p:spPr>
          <a:xfrm>
            <a:off x="1231254" y="800100"/>
            <a:ext cx="10274946" cy="7543800"/>
          </a:xfrm>
          <a:prstGeom prst="rect">
            <a:avLst/>
          </a:prstGeom>
        </p:spPr>
      </p:pic>
      <p:pic>
        <p:nvPicPr>
          <p:cNvPr id="18" name="Hình ảnh 17">
            <a:extLst>
              <a:ext uri="{FF2B5EF4-FFF2-40B4-BE49-F238E27FC236}">
                <a16:creationId xmlns:a16="http://schemas.microsoft.com/office/drawing/2014/main" id="{B25B7C94-B70A-469C-EEE8-9EEEAAA29853}"/>
              </a:ext>
            </a:extLst>
          </p:cNvPr>
          <p:cNvPicPr>
            <a:picLocks noChangeAspect="1"/>
          </p:cNvPicPr>
          <p:nvPr/>
        </p:nvPicPr>
        <p:blipFill>
          <a:blip r:embed="rId3"/>
          <a:stretch>
            <a:fillRect/>
          </a:stretch>
        </p:blipFill>
        <p:spPr>
          <a:xfrm>
            <a:off x="11811000" y="800100"/>
            <a:ext cx="5448300" cy="7543800"/>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Hình ảnh 11">
            <a:extLst>
              <a:ext uri="{FF2B5EF4-FFF2-40B4-BE49-F238E27FC236}">
                <a16:creationId xmlns:a16="http://schemas.microsoft.com/office/drawing/2014/main" id="{64C3EFF3-3CE4-EACC-F95F-B84AA486BD8C}"/>
              </a:ext>
            </a:extLst>
          </p:cNvPr>
          <p:cNvPicPr>
            <a:picLocks noChangeAspect="1"/>
          </p:cNvPicPr>
          <p:nvPr/>
        </p:nvPicPr>
        <p:blipFill>
          <a:blip r:embed="rId2"/>
          <a:stretch>
            <a:fillRect/>
          </a:stretch>
        </p:blipFill>
        <p:spPr>
          <a:xfrm>
            <a:off x="1908122" y="647700"/>
            <a:ext cx="14473034" cy="8382000"/>
          </a:xfrm>
          <a:prstGeom prst="rect">
            <a:avLst/>
          </a:prstGeom>
        </p:spPr>
      </p:pic>
    </p:spTree>
    <p:extLst>
      <p:ext uri="{BB962C8B-B14F-4D97-AF65-F5344CB8AC3E}">
        <p14:creationId xmlns:p14="http://schemas.microsoft.com/office/powerpoint/2010/main" val="213518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2" name="Rectangle: Rounded Corners 21">
            <a:extLst>
              <a:ext uri="{FF2B5EF4-FFF2-40B4-BE49-F238E27FC236}">
                <a16:creationId xmlns:a16="http://schemas.microsoft.com/office/drawing/2014/main" id="{A985A2C4-AF8F-1FB3-9CB7-D18A0B5A8936}"/>
              </a:ext>
            </a:extLst>
          </p:cNvPr>
          <p:cNvSpPr/>
          <p:nvPr/>
        </p:nvSpPr>
        <p:spPr>
          <a:xfrm>
            <a:off x="1412840" y="647700"/>
            <a:ext cx="15468600" cy="8458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6600">
                <a:latin typeface="Times New Roman" panose="02020603050405020304" pitchFamily="18" charset="0"/>
                <a:ea typeface="Cambria" panose="02040503050406030204" pitchFamily="18" charset="0"/>
                <a:cs typeface="Times New Roman" panose="02020603050405020304" pitchFamily="18" charset="0"/>
              </a:rPr>
              <a:t>3. </a:t>
            </a:r>
            <a:r>
              <a:rPr lang="vi-VN" sz="6600">
                <a:latin typeface="Times New Roman" panose="02020603050405020304" pitchFamily="18" charset="0"/>
                <a:ea typeface="Cambria" panose="02040503050406030204" pitchFamily="18" charset="0"/>
                <a:cs typeface="Times New Roman" panose="02020603050405020304" pitchFamily="18" charset="0"/>
              </a:rPr>
              <a:t>Số?</a:t>
            </a:r>
          </a:p>
          <a:p>
            <a:pPr algn="just"/>
            <a:r>
              <a:rPr lang="vi-VN" sz="6600">
                <a:latin typeface="Times New Roman" panose="02020603050405020304" pitchFamily="18" charset="0"/>
                <a:ea typeface="Cambria" panose="02040503050406030204" pitchFamily="18" charset="0"/>
                <a:cs typeface="Times New Roman" panose="02020603050405020304" pitchFamily="18" charset="0"/>
              </a:rPr>
              <a:t>Bác Năm Giới cấy lúa trên một thửa ruộng có dạng hình thang có đáy lớn bằng 84 m, gấp đôi đáy bé và hơn chiều cao 20 m. Trung bình cứ 100 m</a:t>
            </a:r>
            <a:r>
              <a:rPr lang="vi-VN" sz="6600" baseline="30000">
                <a:latin typeface="Times New Roman" panose="02020603050405020304" pitchFamily="18" charset="0"/>
                <a:ea typeface="Cambria" panose="02040503050406030204" pitchFamily="18" charset="0"/>
                <a:cs typeface="Times New Roman" panose="02020603050405020304" pitchFamily="18" charset="0"/>
              </a:rPr>
              <a:t>2</a:t>
            </a:r>
            <a:r>
              <a:rPr lang="vi-VN" sz="6600">
                <a:latin typeface="Times New Roman" panose="02020603050405020304" pitchFamily="18" charset="0"/>
                <a:ea typeface="Cambria" panose="02040503050406030204" pitchFamily="18" charset="0"/>
                <a:cs typeface="Times New Roman" panose="02020603050405020304" pitchFamily="18" charset="0"/>
              </a:rPr>
              <a:t> bác thu hoạch được 80 kg thóc. Số thóc bác thu hoạch được trên thửa ruộng đó là ? tấn. </a:t>
            </a:r>
            <a:endParaRPr lang="en-US" sz="6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Hình ảnh 15">
            <a:extLst>
              <a:ext uri="{FF2B5EF4-FFF2-40B4-BE49-F238E27FC236}">
                <a16:creationId xmlns:a16="http://schemas.microsoft.com/office/drawing/2014/main" id="{1AA5E547-236B-5382-3C61-F1BFDBCDED28}"/>
              </a:ext>
            </a:extLst>
          </p:cNvPr>
          <p:cNvPicPr>
            <a:picLocks noChangeAspect="1"/>
          </p:cNvPicPr>
          <p:nvPr/>
        </p:nvPicPr>
        <p:blipFill>
          <a:blip r:embed="rId2"/>
          <a:srcRect t="8258"/>
          <a:stretch/>
        </p:blipFill>
        <p:spPr>
          <a:xfrm>
            <a:off x="1908122" y="571500"/>
            <a:ext cx="14473034" cy="8763000"/>
          </a:xfrm>
          <a:prstGeom prst="rect">
            <a:avLst/>
          </a:prstGeom>
        </p:spPr>
      </p:pic>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3428" cy="10287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2123126" y="2978702"/>
            <a:ext cx="14417750" cy="2372955"/>
          </a:xfrm>
          <a:prstGeom prst="rect">
            <a:avLst/>
          </a:prstGeom>
          <a:noFill/>
          <a:ln>
            <a:noFill/>
          </a:ln>
        </p:spPr>
        <p:txBody>
          <a:bodyPr wrap="square" lIns="137159" tIns="68579" rIns="137159" bIns="68579" rtlCol="0">
            <a:spAutoFit/>
          </a:bodyPr>
          <a:lstStyle/>
          <a:p>
            <a:pPr algn="ctr" defTabSz="1371531">
              <a:lnSpc>
                <a:spcPct val="110000"/>
              </a:lnSpc>
              <a:spcBef>
                <a:spcPts val="1500"/>
              </a:spcBef>
              <a:defRPr/>
            </a:pPr>
            <a:r>
              <a:rPr lang="vi-VN" altLang="zh-CN" sz="7200" b="1" kern="800" dirty="0">
                <a:ln w="28575">
                  <a:noFill/>
                </a:ln>
                <a:solidFill>
                  <a:srgbClr val="C00000"/>
                </a:solidFill>
                <a:latin typeface="Times New Roman" pitchFamily="18" charset="0"/>
                <a:ea typeface="Verdana" panose="020B0604030504040204" pitchFamily="34" charset="0"/>
                <a:cs typeface="Times New Roman" pitchFamily="18" charset="0"/>
                <a:sym typeface="+mn-lt"/>
              </a:rPr>
              <a:t>T</a:t>
            </a:r>
            <a:r>
              <a:rPr lang="en-US" altLang="zh-CN" sz="7200" b="1" kern="800" err="1">
                <a:ln w="28575">
                  <a:noFill/>
                </a:ln>
                <a:solidFill>
                  <a:srgbClr val="C00000"/>
                </a:solidFill>
                <a:latin typeface="Times New Roman" pitchFamily="18" charset="0"/>
                <a:ea typeface="Verdana" panose="020B0604030504040204" pitchFamily="34" charset="0"/>
                <a:cs typeface="Times New Roman" pitchFamily="18" charset="0"/>
                <a:sym typeface="+mn-lt"/>
              </a:rPr>
              <a:t>iết</a:t>
            </a:r>
            <a:r>
              <a:rPr lang="vi-VN" altLang="zh-CN" sz="72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r>
              <a:rPr lang="en-US" altLang="zh-CN" sz="7200" b="1" kern="800">
                <a:ln w="28575">
                  <a:noFill/>
                </a:ln>
                <a:solidFill>
                  <a:srgbClr val="C00000"/>
                </a:solidFill>
                <a:latin typeface="Times New Roman" pitchFamily="18" charset="0"/>
                <a:ea typeface="Verdana" panose="020B0604030504040204" pitchFamily="34" charset="0"/>
                <a:cs typeface="Times New Roman" pitchFamily="18" charset="0"/>
                <a:sym typeface="+mn-lt"/>
              </a:rPr>
              <a:t>72</a:t>
            </a:r>
            <a:r>
              <a:rPr lang="vi-VN" altLang="zh-CN" sz="72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p>
          <a:p>
            <a:pPr algn="ctr" defTabSz="1371600"/>
            <a:r>
              <a:rPr lang="vi-VN" sz="6600" b="1">
                <a:solidFill>
                  <a:srgbClr val="FF0000"/>
                </a:solidFill>
                <a:latin typeface="Times New Roman" panose="02020603050405020304" pitchFamily="18" charset="0"/>
              </a:rPr>
              <a:t> DIỆN TÍCH HÌNH THANG</a:t>
            </a:r>
            <a:endParaRPr lang="vi-VN" sz="6600">
              <a:solidFill>
                <a:srgbClr val="FF0000"/>
              </a:solidFill>
              <a:latin typeface="Times New Roman" panose="02020603050405020304" pitchFamily="18" charset="0"/>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3669209" y="1540468"/>
            <a:ext cx="10577438" cy="886397"/>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66">
              <a:spcBef>
                <a:spcPts val="1500"/>
              </a:spcBef>
              <a:buNone/>
            </a:pPr>
            <a:r>
              <a:rPr lang="en-US" sz="5400" b="1" dirty="0" err="1">
                <a:solidFill>
                  <a:prstClr val="black"/>
                </a:solidFill>
                <a:latin typeface="HP001 4 hàng" panose="020B0603050302020204" pitchFamily="34" charset="0"/>
              </a:rPr>
              <a:t>Thứ</a:t>
            </a:r>
            <a:r>
              <a:rPr lang="en-US" sz="5400" b="1" dirty="0">
                <a:solidFill>
                  <a:prstClr val="black"/>
                </a:solidFill>
                <a:latin typeface="HP001 4 hàng" panose="020B0603050302020204" pitchFamily="34" charset="0"/>
              </a:rPr>
              <a:t> ….</a:t>
            </a:r>
            <a:r>
              <a:rPr lang="en-US" sz="5400" b="1" dirty="0" err="1">
                <a:solidFill>
                  <a:prstClr val="black"/>
                </a:solidFill>
                <a:latin typeface="HP001 4 hàng" panose="020B0603050302020204" pitchFamily="34" charset="0"/>
              </a:rPr>
              <a:t>ngày</a:t>
            </a:r>
            <a:r>
              <a:rPr lang="en-US" sz="5400" b="1" dirty="0">
                <a:solidFill>
                  <a:prstClr val="black"/>
                </a:solidFill>
                <a:latin typeface="HP001 4 hàng" panose="020B0603050302020204" pitchFamily="34" charset="0"/>
              </a:rPr>
              <a:t> ….</a:t>
            </a:r>
            <a:r>
              <a:rPr lang="en-US" sz="5400" b="1" dirty="0" err="1">
                <a:solidFill>
                  <a:prstClr val="black"/>
                </a:solidFill>
                <a:latin typeface="HP001 4 hàng" panose="020B0603050302020204" pitchFamily="34" charset="0"/>
              </a:rPr>
              <a:t>tháng</a:t>
            </a:r>
            <a:r>
              <a:rPr lang="en-US" sz="5400" b="1" dirty="0">
                <a:solidFill>
                  <a:prstClr val="black"/>
                </a:solidFill>
                <a:latin typeface="HP001 4 hàng" panose="020B0603050302020204" pitchFamily="34" charset="0"/>
              </a:rPr>
              <a:t>….</a:t>
            </a:r>
            <a:r>
              <a:rPr lang="en-US" sz="5400" b="1" dirty="0" err="1">
                <a:solidFill>
                  <a:prstClr val="black"/>
                </a:solidFill>
                <a:latin typeface="HP001 4 hàng" panose="020B0603050302020204" pitchFamily="34" charset="0"/>
              </a:rPr>
              <a:t>năm</a:t>
            </a:r>
            <a:r>
              <a:rPr lang="en-US" sz="5400" b="1" dirty="0">
                <a:solidFill>
                  <a:prstClr val="black"/>
                </a:solidFill>
                <a:latin typeface="HP001 4 hàng" panose="020B0603050302020204" pitchFamily="34" charset="0"/>
              </a:rPr>
              <a:t> 2024</a:t>
            </a: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5715"/>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3845773" y="3626842"/>
            <a:ext cx="8621933" cy="892165"/>
          </a:xfrm>
          <a:prstGeom prst="rect">
            <a:avLst/>
          </a:prstGeom>
          <a:noFill/>
          <a:ln>
            <a:noFill/>
          </a:ln>
        </p:spPr>
        <p:txBody>
          <a:bodyPr wrap="square" lIns="137159" tIns="68579" rIns="137159" bIns="68579" rtlCol="0">
            <a:spAutoFit/>
          </a:bodyPr>
          <a:lstStyle/>
          <a:p>
            <a:pPr algn="ctr" defTabSz="1371498">
              <a:lnSpc>
                <a:spcPct val="110000"/>
              </a:lnSpc>
              <a:spcBef>
                <a:spcPts val="750"/>
              </a:spcBef>
              <a:defRPr/>
            </a:pPr>
            <a:r>
              <a:rPr lang="en-US" altLang="zh-CN" sz="48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48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811836" y="4334631"/>
            <a:ext cx="11924525" cy="5017188"/>
          </a:xfrm>
          <a:prstGeom prst="rect">
            <a:avLst/>
          </a:prstGeom>
        </p:spPr>
        <p:txBody>
          <a:bodyPr anchor="ctr"/>
          <a:lstStyle/>
          <a:p>
            <a:pPr defTabSz="1371600"/>
            <a:r>
              <a:rPr lang="nl-NL" sz="4800">
                <a:solidFill>
                  <a:srgbClr val="FF0000"/>
                </a:solidFill>
                <a:latin typeface="Times New Roman" panose="02020603050405020304" pitchFamily="18" charset="0"/>
                <a:cs typeface="Times New Roman" panose="02020603050405020304" pitchFamily="18" charset="0"/>
              </a:rPr>
              <a:t>- </a:t>
            </a:r>
            <a:r>
              <a:rPr lang="vi-VN" sz="4800">
                <a:solidFill>
                  <a:srgbClr val="FF0000"/>
                </a:solidFill>
                <a:latin typeface="Times New Roman" panose="02020603050405020304" pitchFamily="18" charset="0"/>
                <a:cs typeface="Times New Roman" panose="02020603050405020304" pitchFamily="18" charset="0"/>
              </a:rPr>
              <a:t>Nhận biết được biểu tượng và các yếu tố: đỉnh, cạnh và đường cao của hình thang.</a:t>
            </a:r>
          </a:p>
          <a:p>
            <a:pPr defTabSz="1371600"/>
            <a:r>
              <a:rPr lang="vi-VN" sz="4800">
                <a:solidFill>
                  <a:srgbClr val="FF0000"/>
                </a:solidFill>
                <a:latin typeface="Times New Roman" panose="02020603050405020304" pitchFamily="18" charset="0"/>
                <a:cs typeface="Times New Roman" panose="02020603050405020304" pitchFamily="18" charset="0"/>
              </a:rPr>
              <a:t>- Vẽ được các hình bình hành, hình thoi và hình thang trên giấy kẻ ô ly</a:t>
            </a:r>
          </a:p>
          <a:p>
            <a:pPr defTabSz="1371600"/>
            <a:r>
              <a:rPr lang="vi-VN" sz="4800">
                <a:solidFill>
                  <a:srgbClr val="FF0000"/>
                </a:solidFill>
                <a:latin typeface="Times New Roman" panose="02020603050405020304" pitchFamily="18" charset="0"/>
                <a:cs typeface="Times New Roman" panose="02020603050405020304" pitchFamily="18" charset="0"/>
              </a:rPr>
              <a:t>- Vận dụng để nhận biết hình thang trong cuộc sống.</a:t>
            </a: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722</Words>
  <Application>Microsoft Office PowerPoint</Application>
  <PresentationFormat>Tùy chỉnh</PresentationFormat>
  <Paragraphs>108</Paragraphs>
  <Slides>26</Slides>
  <Notes>7</Notes>
  <HiddenSlides>0</HiddenSlides>
  <MMClips>21</MMClips>
  <ScaleCrop>false</ScaleCrop>
  <HeadingPairs>
    <vt:vector size="8" baseType="variant">
      <vt:variant>
        <vt:lpstr>Phông được Dùng</vt:lpstr>
      </vt:variant>
      <vt:variant>
        <vt:i4>6</vt:i4>
      </vt:variant>
      <vt:variant>
        <vt:lpstr>Chủ đề</vt:lpstr>
      </vt:variant>
      <vt:variant>
        <vt:i4>5</vt:i4>
      </vt:variant>
      <vt:variant>
        <vt:lpstr>Máy chủ nhúng OLE</vt:lpstr>
      </vt:variant>
      <vt:variant>
        <vt:i4>1</vt:i4>
      </vt:variant>
      <vt:variant>
        <vt:lpstr>Tiêu đề Bản chiếu</vt:lpstr>
      </vt:variant>
      <vt:variant>
        <vt:i4>26</vt:i4>
      </vt:variant>
    </vt:vector>
  </HeadingPairs>
  <TitlesOfParts>
    <vt:vector size="38" baseType="lpstr">
      <vt:lpstr>Arial</vt:lpstr>
      <vt:lpstr>Calibri</vt:lpstr>
      <vt:lpstr>Calibri Light</vt:lpstr>
      <vt:lpstr>Cambria</vt:lpstr>
      <vt:lpstr>HP001 4 hàng</vt:lpstr>
      <vt:lpstr>Times New Roman</vt:lpstr>
      <vt:lpstr>Office Theme</vt:lpstr>
      <vt:lpstr>Office 主题​​</vt:lpstr>
      <vt:lpstr>1_Office 主题​​</vt:lpstr>
      <vt:lpstr>1_Office Theme</vt:lpstr>
      <vt:lpstr>11_Office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LÔ THỊ DI</cp:lastModifiedBy>
  <cp:revision>38</cp:revision>
  <dcterms:created xsi:type="dcterms:W3CDTF">2006-08-16T00:00:00Z</dcterms:created>
  <dcterms:modified xsi:type="dcterms:W3CDTF">2024-10-15T15:26:28Z</dcterms:modified>
  <dc:identifier>DAGGBMTwqNQ</dc:identifier>
</cp:coreProperties>
</file>