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03" r:id="rId4"/>
    <p:sldMasterId id="2147483708" r:id="rId5"/>
  </p:sldMasterIdLst>
  <p:notesMasterIdLst>
    <p:notesMasterId r:id="rId22"/>
  </p:notesMasterIdLst>
  <p:sldIdLst>
    <p:sldId id="277" r:id="rId6"/>
    <p:sldId id="278" r:id="rId7"/>
    <p:sldId id="1575" r:id="rId8"/>
    <p:sldId id="387" r:id="rId9"/>
    <p:sldId id="269" r:id="rId10"/>
    <p:sldId id="282" r:id="rId11"/>
    <p:sldId id="325" r:id="rId12"/>
    <p:sldId id="1576" r:id="rId13"/>
    <p:sldId id="1589" r:id="rId14"/>
    <p:sldId id="264" r:id="rId15"/>
    <p:sldId id="1585" r:id="rId16"/>
    <p:sldId id="1588" r:id="rId17"/>
    <p:sldId id="324" r:id="rId18"/>
    <p:sldId id="332" r:id="rId19"/>
    <p:sldId id="270"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varScale="1">
        <p:scale>
          <a:sx n="73" d="100"/>
          <a:sy n="73" d="100"/>
        </p:scale>
        <p:origin x="10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30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27578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409299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18854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871675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21157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03739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4026200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4112360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22836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523534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560700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10/18/2024</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979019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627088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59602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94127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838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6172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649645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839788" y="365126"/>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970774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48445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32214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3567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320904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62661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8724901" y="365127"/>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838201"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228151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6" y="0"/>
            <a:ext cx="12191999" cy="6858000"/>
          </a:xfrm>
          <a:prstGeom prst="rect">
            <a:avLst/>
          </a:prstGeom>
        </p:spPr>
      </p:pic>
    </p:spTree>
    <p:extLst>
      <p:ext uri="{BB962C8B-B14F-4D97-AF65-F5344CB8AC3E}">
        <p14:creationId xmlns:p14="http://schemas.microsoft.com/office/powerpoint/2010/main" val="2468842996"/>
      </p:ext>
    </p:extLst>
  </p:cSld>
  <p:clrMapOvr>
    <a:masterClrMapping/>
  </p:clrMapOvr>
  <p:transition spd="slow"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016767"/>
            <a:ext cx="5780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6667">
                <a:latin typeface="Fredoka One"/>
                <a:ea typeface="Fredoka One"/>
                <a:cs typeface="Fredoka One"/>
                <a:sym typeface="Fredoka One"/>
              </a:defRPr>
            </a:lvl1pPr>
            <a:lvl2pPr lvl="1" rtl="0">
              <a:spcBef>
                <a:spcPts val="0"/>
              </a:spcBef>
              <a:spcAft>
                <a:spcPts val="0"/>
              </a:spcAft>
              <a:buSzPts val="5200"/>
              <a:buFont typeface="Hachi Maru Pop"/>
              <a:buNone/>
              <a:defRPr sz="6933">
                <a:latin typeface="Hachi Maru Pop"/>
                <a:ea typeface="Hachi Maru Pop"/>
                <a:cs typeface="Hachi Maru Pop"/>
                <a:sym typeface="Hachi Maru Pop"/>
              </a:defRPr>
            </a:lvl2pPr>
            <a:lvl3pPr lvl="2" rtl="0">
              <a:spcBef>
                <a:spcPts val="0"/>
              </a:spcBef>
              <a:spcAft>
                <a:spcPts val="0"/>
              </a:spcAft>
              <a:buSzPts val="5200"/>
              <a:buFont typeface="Hachi Maru Pop"/>
              <a:buNone/>
              <a:defRPr sz="6933">
                <a:latin typeface="Hachi Maru Pop"/>
                <a:ea typeface="Hachi Maru Pop"/>
                <a:cs typeface="Hachi Maru Pop"/>
                <a:sym typeface="Hachi Maru Pop"/>
              </a:defRPr>
            </a:lvl3pPr>
            <a:lvl4pPr lvl="3" rtl="0">
              <a:spcBef>
                <a:spcPts val="0"/>
              </a:spcBef>
              <a:spcAft>
                <a:spcPts val="0"/>
              </a:spcAft>
              <a:buSzPts val="5200"/>
              <a:buFont typeface="Hachi Maru Pop"/>
              <a:buNone/>
              <a:defRPr sz="6933">
                <a:latin typeface="Hachi Maru Pop"/>
                <a:ea typeface="Hachi Maru Pop"/>
                <a:cs typeface="Hachi Maru Pop"/>
                <a:sym typeface="Hachi Maru Pop"/>
              </a:defRPr>
            </a:lvl4pPr>
            <a:lvl5pPr lvl="4" rtl="0">
              <a:spcBef>
                <a:spcPts val="0"/>
              </a:spcBef>
              <a:spcAft>
                <a:spcPts val="0"/>
              </a:spcAft>
              <a:buSzPts val="5200"/>
              <a:buFont typeface="Hachi Maru Pop"/>
              <a:buNone/>
              <a:defRPr sz="6933">
                <a:latin typeface="Hachi Maru Pop"/>
                <a:ea typeface="Hachi Maru Pop"/>
                <a:cs typeface="Hachi Maru Pop"/>
                <a:sym typeface="Hachi Maru Pop"/>
              </a:defRPr>
            </a:lvl5pPr>
            <a:lvl6pPr lvl="5" rtl="0">
              <a:spcBef>
                <a:spcPts val="0"/>
              </a:spcBef>
              <a:spcAft>
                <a:spcPts val="0"/>
              </a:spcAft>
              <a:buSzPts val="5200"/>
              <a:buFont typeface="Hachi Maru Pop"/>
              <a:buNone/>
              <a:defRPr sz="6933">
                <a:latin typeface="Hachi Maru Pop"/>
                <a:ea typeface="Hachi Maru Pop"/>
                <a:cs typeface="Hachi Maru Pop"/>
                <a:sym typeface="Hachi Maru Pop"/>
              </a:defRPr>
            </a:lvl6pPr>
            <a:lvl7pPr lvl="6" rtl="0">
              <a:spcBef>
                <a:spcPts val="0"/>
              </a:spcBef>
              <a:spcAft>
                <a:spcPts val="0"/>
              </a:spcAft>
              <a:buSzPts val="5200"/>
              <a:buFont typeface="Hachi Maru Pop"/>
              <a:buNone/>
              <a:defRPr sz="6933">
                <a:latin typeface="Hachi Maru Pop"/>
                <a:ea typeface="Hachi Maru Pop"/>
                <a:cs typeface="Hachi Maru Pop"/>
                <a:sym typeface="Hachi Maru Pop"/>
              </a:defRPr>
            </a:lvl7pPr>
            <a:lvl8pPr lvl="7" rtl="0">
              <a:spcBef>
                <a:spcPts val="0"/>
              </a:spcBef>
              <a:spcAft>
                <a:spcPts val="0"/>
              </a:spcAft>
              <a:buSzPts val="5200"/>
              <a:buFont typeface="Hachi Maru Pop"/>
              <a:buNone/>
              <a:defRPr sz="6933">
                <a:latin typeface="Hachi Maru Pop"/>
                <a:ea typeface="Hachi Maru Pop"/>
                <a:cs typeface="Hachi Maru Pop"/>
                <a:sym typeface="Hachi Maru Pop"/>
              </a:defRPr>
            </a:lvl8pPr>
            <a:lvl9pPr lvl="8" rtl="0">
              <a:spcBef>
                <a:spcPts val="0"/>
              </a:spcBef>
              <a:spcAft>
                <a:spcPts val="0"/>
              </a:spcAft>
              <a:buSzPts val="5200"/>
              <a:buFont typeface="Hachi Maru Pop"/>
              <a:buNone/>
              <a:defRPr sz="6933">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1097280" y="5254752"/>
            <a:ext cx="6327600" cy="597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667">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3733">
                <a:solidFill>
                  <a:schemeClr val="accent2"/>
                </a:solidFill>
              </a:defRPr>
            </a:lvl2pPr>
            <a:lvl3pPr lvl="2" rtl="0">
              <a:lnSpc>
                <a:spcPct val="100000"/>
              </a:lnSpc>
              <a:spcBef>
                <a:spcPts val="0"/>
              </a:spcBef>
              <a:spcAft>
                <a:spcPts val="0"/>
              </a:spcAft>
              <a:buClr>
                <a:schemeClr val="accent2"/>
              </a:buClr>
              <a:buSzPts val="2800"/>
              <a:buNone/>
              <a:defRPr sz="3733">
                <a:solidFill>
                  <a:schemeClr val="accent2"/>
                </a:solidFill>
              </a:defRPr>
            </a:lvl3pPr>
            <a:lvl4pPr lvl="3" rtl="0">
              <a:lnSpc>
                <a:spcPct val="100000"/>
              </a:lnSpc>
              <a:spcBef>
                <a:spcPts val="0"/>
              </a:spcBef>
              <a:spcAft>
                <a:spcPts val="0"/>
              </a:spcAft>
              <a:buClr>
                <a:schemeClr val="accent2"/>
              </a:buClr>
              <a:buSzPts val="2800"/>
              <a:buNone/>
              <a:defRPr sz="3733">
                <a:solidFill>
                  <a:schemeClr val="accent2"/>
                </a:solidFill>
              </a:defRPr>
            </a:lvl4pPr>
            <a:lvl5pPr lvl="4" rtl="0">
              <a:lnSpc>
                <a:spcPct val="100000"/>
              </a:lnSpc>
              <a:spcBef>
                <a:spcPts val="0"/>
              </a:spcBef>
              <a:spcAft>
                <a:spcPts val="0"/>
              </a:spcAft>
              <a:buClr>
                <a:schemeClr val="accent2"/>
              </a:buClr>
              <a:buSzPts val="2800"/>
              <a:buNone/>
              <a:defRPr sz="3733">
                <a:solidFill>
                  <a:schemeClr val="accent2"/>
                </a:solidFill>
              </a:defRPr>
            </a:lvl5pPr>
            <a:lvl6pPr lvl="5" rtl="0">
              <a:lnSpc>
                <a:spcPct val="100000"/>
              </a:lnSpc>
              <a:spcBef>
                <a:spcPts val="0"/>
              </a:spcBef>
              <a:spcAft>
                <a:spcPts val="0"/>
              </a:spcAft>
              <a:buClr>
                <a:schemeClr val="accent2"/>
              </a:buClr>
              <a:buSzPts val="2800"/>
              <a:buNone/>
              <a:defRPr sz="3733">
                <a:solidFill>
                  <a:schemeClr val="accent2"/>
                </a:solidFill>
              </a:defRPr>
            </a:lvl6pPr>
            <a:lvl7pPr lvl="6" rtl="0">
              <a:lnSpc>
                <a:spcPct val="100000"/>
              </a:lnSpc>
              <a:spcBef>
                <a:spcPts val="0"/>
              </a:spcBef>
              <a:spcAft>
                <a:spcPts val="0"/>
              </a:spcAft>
              <a:buClr>
                <a:schemeClr val="accent2"/>
              </a:buClr>
              <a:buSzPts val="2800"/>
              <a:buNone/>
              <a:defRPr sz="3733">
                <a:solidFill>
                  <a:schemeClr val="accent2"/>
                </a:solidFill>
              </a:defRPr>
            </a:lvl7pPr>
            <a:lvl8pPr lvl="7" rtl="0">
              <a:lnSpc>
                <a:spcPct val="100000"/>
              </a:lnSpc>
              <a:spcBef>
                <a:spcPts val="0"/>
              </a:spcBef>
              <a:spcAft>
                <a:spcPts val="0"/>
              </a:spcAft>
              <a:buClr>
                <a:schemeClr val="accent2"/>
              </a:buClr>
              <a:buSzPts val="2800"/>
              <a:buNone/>
              <a:defRPr sz="3733">
                <a:solidFill>
                  <a:schemeClr val="accent2"/>
                </a:solidFill>
              </a:defRPr>
            </a:lvl8pPr>
            <a:lvl9pPr lvl="8" rtl="0">
              <a:lnSpc>
                <a:spcPct val="100000"/>
              </a:lnSpc>
              <a:spcBef>
                <a:spcPts val="0"/>
              </a:spcBef>
              <a:spcAft>
                <a:spcPts val="0"/>
              </a:spcAft>
              <a:buClr>
                <a:schemeClr val="accent2"/>
              </a:buClr>
              <a:buSzPts val="2800"/>
              <a:buNone/>
              <a:defRPr sz="3733">
                <a:solidFill>
                  <a:schemeClr val="accent2"/>
                </a:solidFill>
              </a:defRPr>
            </a:lvl9pPr>
          </a:lstStyle>
          <a:p>
            <a:endParaRPr/>
          </a:p>
        </p:txBody>
      </p:sp>
    </p:spTree>
    <p:extLst>
      <p:ext uri="{BB962C8B-B14F-4D97-AF65-F5344CB8AC3E}">
        <p14:creationId xmlns:p14="http://schemas.microsoft.com/office/powerpoint/2010/main" val="34855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1057301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95120"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10800000" flipH="1">
            <a:off x="1110216"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p:nvPr/>
        </p:nvSpPr>
        <p:spPr>
          <a:xfrm rot="10800000" flipH="1">
            <a:off x="491204"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6"/>
          <p:cNvSpPr/>
          <p:nvPr/>
        </p:nvSpPr>
        <p:spPr>
          <a:xfrm rot="10800000">
            <a:off x="11222312"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rot="10800000">
            <a:off x="10556720"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6"/>
          <p:cNvSpPr/>
          <p:nvPr/>
        </p:nvSpPr>
        <p:spPr>
          <a:xfrm rot="10800000">
            <a:off x="11418396"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flipH="1">
            <a:off x="11217512"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10551920"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p:nvPr/>
        </p:nvSpPr>
        <p:spPr>
          <a:xfrm flipH="1">
            <a:off x="11413596"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6"/>
          <p:cNvSpPr/>
          <p:nvPr/>
        </p:nvSpPr>
        <p:spPr>
          <a:xfrm>
            <a:off x="290320"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6"/>
          <p:cNvSpPr/>
          <p:nvPr/>
        </p:nvSpPr>
        <p:spPr>
          <a:xfrm>
            <a:off x="1105416"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6"/>
          <p:cNvSpPr/>
          <p:nvPr/>
        </p:nvSpPr>
        <p:spPr>
          <a:xfrm>
            <a:off x="486404"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4786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8814043" y="-1668483"/>
            <a:ext cx="5071763" cy="4500585"/>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27"/>
          <p:cNvSpPr/>
          <p:nvPr/>
        </p:nvSpPr>
        <p:spPr>
          <a:xfrm rot="-1098394" flipH="1">
            <a:off x="235064" y="6104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1098430" flipH="1">
            <a:off x="980457" y="2150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7"/>
          <p:cNvSpPr/>
          <p:nvPr/>
        </p:nvSpPr>
        <p:spPr>
          <a:xfrm flipH="1">
            <a:off x="1222399" y="10029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7"/>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7"/>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rot="9719309" flipH="1">
            <a:off x="10846748" y="57379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rot="9719309" flipH="1">
            <a:off x="1135165" y="6440299"/>
            <a:ext cx="222504" cy="222504"/>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7834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9FB91-F3A1-FDD0-C7FB-52A26CEAF5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447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4059341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565123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797836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060659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1112316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20055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587952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421530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3435003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9C4DC0-3601-4728-8E8F-404A0C38FDA5}" type="datetimeFigureOut">
              <a:rPr lang="en-US" smtClean="0"/>
              <a:t>10/18/2024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316B5DD-BB03-42CF-8F58-889019EF751B}" type="slidenum">
              <a:rPr lang="en-US" smtClean="0"/>
              <a:t>‹#›</a:t>
            </a:fld>
            <a:endParaRPr lang="en-US"/>
          </a:p>
        </p:txBody>
      </p:sp>
    </p:spTree>
    <p:extLst>
      <p:ext uri="{BB962C8B-B14F-4D97-AF65-F5344CB8AC3E}">
        <p14:creationId xmlns:p14="http://schemas.microsoft.com/office/powerpoint/2010/main" val="426162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181C-FFC4-422C-B5F1-780F7CBBDF4D}" type="datetimeFigureOut">
              <a:rPr lang="en-US" smtClean="0"/>
              <a:t>10/18/2024</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9591985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455A4-6AC4-4360-9BBB-3C2ABC0CB696}" type="datetimeFigureOut">
              <a:rPr lang="en-SG" smtClean="0">
                <a:solidFill>
                  <a:prstClr val="black">
                    <a:tint val="75000"/>
                  </a:prstClr>
                </a:solidFill>
              </a:rPr>
              <a:pPr/>
              <a:t>18/10/2024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999452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515650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890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8.xml"/><Relationship Id="rId5" Type="http://schemas.openxmlformats.org/officeDocument/2006/relationships/image" Target="../media/image1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26" name="Picture 2" descr="Free vector a girl doing homework with books on white backgroun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8130" y="1109351"/>
            <a:ext cx="5715898" cy="55241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D9E3F0-ED87-449A-75BA-41CAFC4FFAEC}"/>
              </a:ext>
            </a:extLst>
          </p:cNvPr>
          <p:cNvPicPr>
            <a:picLocks noChangeAspect="1"/>
          </p:cNvPicPr>
          <p:nvPr/>
        </p:nvPicPr>
        <p:blipFill>
          <a:blip r:embed="rId4"/>
          <a:stretch>
            <a:fillRect/>
          </a:stretch>
        </p:blipFill>
        <p:spPr>
          <a:xfrm>
            <a:off x="1120835" y="963461"/>
            <a:ext cx="4511431" cy="5121084"/>
          </a:xfrm>
          <a:prstGeom prst="rect">
            <a:avLst/>
          </a:prstGeom>
        </p:spPr>
      </p:pic>
    </p:spTree>
    <p:extLst>
      <p:ext uri="{BB962C8B-B14F-4D97-AF65-F5344CB8AC3E}">
        <p14:creationId xmlns:p14="http://schemas.microsoft.com/office/powerpoint/2010/main" val="11481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TextBox 8">
                <a:extLst>
                  <a:ext uri="{FF2B5EF4-FFF2-40B4-BE49-F238E27FC236}">
                    <a16:creationId xmlns:a16="http://schemas.microsoft.com/office/drawing/2014/main" id="{A5772D1A-56DC-69CA-B2F4-6122F1E47C26}"/>
                  </a:ext>
                </a:extLst>
              </p:cNvPr>
              <p:cNvSpPr txBox="1"/>
              <p:nvPr/>
            </p:nvSpPr>
            <p:spPr>
              <a:xfrm>
                <a:off x="1208217" y="261258"/>
                <a:ext cx="10079893" cy="5236113"/>
              </a:xfrm>
              <a:prstGeom prst="rect">
                <a:avLst/>
              </a:prstGeom>
              <a:noFill/>
            </p:spPr>
            <p:txBody>
              <a:bodyPr wrap="square" rtlCol="0">
                <a:spAutoFit/>
              </a:bodyPr>
              <a:lstStyle/>
              <a:p>
                <a:pPr algn="ctr"/>
                <a:r>
                  <a:rPr lang="en-US" sz="4400">
                    <a:solidFill>
                      <a:srgbClr val="FF0000"/>
                    </a:solidFill>
                    <a:latin typeface="Cambria" panose="02040503050406030204" pitchFamily="18" charset="0"/>
                    <a:ea typeface="Cambria" panose="02040503050406030204" pitchFamily="18" charset="0"/>
                  </a:rPr>
                  <a:t>Bài giải</a:t>
                </a:r>
              </a:p>
              <a:p>
                <a:pPr algn="ctr"/>
                <a:r>
                  <a:rPr lang="en-US" sz="4400">
                    <a:solidFill>
                      <a:srgbClr val="FF0000"/>
                    </a:solidFill>
                    <a:latin typeface="Cambria" panose="02040503050406030204" pitchFamily="18" charset="0"/>
                    <a:ea typeface="Cambria" panose="02040503050406030204" pitchFamily="18" charset="0"/>
                  </a:rPr>
                  <a:t>Đổi 20 dm = 2m</a:t>
                </a:r>
                <a:endParaRPr lang="en-US" sz="4400" b="0" i="0">
                  <a:solidFill>
                    <a:srgbClr val="FF0000"/>
                  </a:solidFill>
                  <a:effectLst/>
                  <a:latin typeface="Cambria" panose="02040503050406030204" pitchFamily="18" charset="0"/>
                  <a:ea typeface="Cambria" panose="02040503050406030204" pitchFamily="18" charset="0"/>
                </a:endParaRPr>
              </a:p>
              <a:p>
                <a:r>
                  <a:rPr lang="en-US" sz="4400">
                    <a:solidFill>
                      <a:srgbClr val="FF0000"/>
                    </a:solidFill>
                    <a:latin typeface="Cambria" panose="02040503050406030204" pitchFamily="18" charset="0"/>
                    <a:ea typeface="Cambria" panose="02040503050406030204" pitchFamily="18" charset="0"/>
                  </a:rPr>
                  <a:t>Vì chiều cao bằng trung bình cộng của độ dài hai đáy nên tổng độ dài hai đáy là:</a:t>
                </a:r>
              </a:p>
              <a:p>
                <a:pPr algn="ctr"/>
                <a:r>
                  <a:rPr lang="en-US" sz="4400" b="0" i="0">
                    <a:solidFill>
                      <a:srgbClr val="FF0000"/>
                    </a:solidFill>
                    <a:effectLst/>
                    <a:latin typeface="Cambria" panose="02040503050406030204" pitchFamily="18" charset="0"/>
                    <a:ea typeface="Cambria" panose="02040503050406030204" pitchFamily="18" charset="0"/>
                  </a:rPr>
                  <a:t>2 x 2 = 4 (m)</a:t>
                </a:r>
                <a:endParaRPr lang="en-US" sz="4400" b="0" i="0"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4400" b="0" i="1" smtClean="0">
                            <a:solidFill>
                              <a:srgbClr val="FF0000"/>
                            </a:solidFill>
                            <a:effectLst/>
                            <a:latin typeface="Cambria Math" panose="02040503050406030204" pitchFamily="18" charset="0"/>
                          </a:rPr>
                        </m:ctrlPr>
                      </m:fPr>
                      <m:num>
                        <m:r>
                          <m:rPr>
                            <m:nor/>
                          </m:rPr>
                          <a:rPr lang="en-US" sz="4400" b="1" i="0" smtClean="0">
                            <a:solidFill>
                              <a:srgbClr val="FF0000"/>
                            </a:solidFill>
                            <a:effectLst/>
                            <a:latin typeface="Cambria Math" panose="02040503050406030204" pitchFamily="18" charset="0"/>
                          </a:rPr>
                          <m:t>4 </m:t>
                        </m:r>
                        <m:r>
                          <m:rPr>
                            <m:nor/>
                          </m:rPr>
                          <a:rPr lang="en-US" sz="4400" b="1" i="0" smtClean="0">
                            <a:solidFill>
                              <a:srgbClr val="FF0000"/>
                            </a:solidFill>
                            <a:effectLst/>
                            <a:latin typeface="Cambria Math" panose="02040503050406030204" pitchFamily="18" charset="0"/>
                          </a:rPr>
                          <m:t>x</m:t>
                        </m:r>
                        <m:r>
                          <m:rPr>
                            <m:nor/>
                          </m:rPr>
                          <a:rPr lang="en-US" sz="4400" b="1" i="0" smtClean="0">
                            <a:solidFill>
                              <a:srgbClr val="FF0000"/>
                            </a:solidFill>
                            <a:effectLst/>
                            <a:latin typeface="Cambria Math" panose="02040503050406030204" pitchFamily="18" charset="0"/>
                          </a:rPr>
                          <m:t> 2</m:t>
                        </m:r>
                        <m:r>
                          <m:rPr>
                            <m:nor/>
                          </m:rPr>
                          <a:rPr lang="en-US" sz="4400" b="1" i="0" smtClean="0">
                            <a:solidFill>
                              <a:srgbClr val="FF0000"/>
                            </a:solidFill>
                            <a:latin typeface="Cambria" panose="02040503050406030204" pitchFamily="18" charset="0"/>
                            <a:ea typeface="Cambria" panose="02040503050406030204" pitchFamily="18" charset="0"/>
                          </a:rPr>
                          <m:t> </m:t>
                        </m:r>
                      </m:num>
                      <m:den>
                        <m:r>
                          <a:rPr lang="en-US" sz="4400" b="0" i="1" smtClean="0">
                            <a:solidFill>
                              <a:srgbClr val="FF0000"/>
                            </a:solidFill>
                            <a:effectLst/>
                            <a:latin typeface="Cambria Math" panose="02040503050406030204" pitchFamily="18" charset="0"/>
                          </a:rPr>
                          <m:t>2</m:t>
                        </m:r>
                      </m:den>
                    </m:f>
                  </m:oMath>
                </a14:m>
                <a:r>
                  <a:rPr lang="en-US" sz="4400" b="0" i="0" dirty="0">
                    <a:solidFill>
                      <a:srgbClr val="FF0000"/>
                    </a:solidFill>
                    <a:effectLst/>
                    <a:latin typeface="Cambria" panose="02040503050406030204" pitchFamily="18" charset="0"/>
                    <a:ea typeface="Cambria" panose="02040503050406030204" pitchFamily="18" charset="0"/>
                  </a:rPr>
                  <a:t> </a:t>
                </a:r>
                <a:r>
                  <a:rPr lang="en-US" sz="4400" b="0" i="0">
                    <a:solidFill>
                      <a:srgbClr val="FF0000"/>
                    </a:solidFill>
                    <a:effectLst/>
                    <a:latin typeface="Cambria" panose="02040503050406030204" pitchFamily="18" charset="0"/>
                    <a:ea typeface="Cambria" panose="02040503050406030204" pitchFamily="18" charset="0"/>
                  </a:rPr>
                  <a:t> = </a:t>
                </a:r>
                <a:r>
                  <a:rPr lang="en-US" sz="4400">
                    <a:solidFill>
                      <a:srgbClr val="FF0000"/>
                    </a:solidFill>
                    <a:latin typeface="Cambria" panose="02040503050406030204" pitchFamily="18" charset="0"/>
                    <a:ea typeface="Cambria" panose="02040503050406030204" pitchFamily="18" charset="0"/>
                  </a:rPr>
                  <a:t>4</a:t>
                </a:r>
                <a:r>
                  <a:rPr lang="en-US" sz="4400" b="0" i="0">
                    <a:solidFill>
                      <a:srgbClr val="FF0000"/>
                    </a:solidFill>
                    <a:effectLst/>
                    <a:latin typeface="Cambria" panose="02040503050406030204" pitchFamily="18" charset="0"/>
                    <a:ea typeface="Cambria" panose="02040503050406030204" pitchFamily="18" charset="0"/>
                  </a:rPr>
                  <a:t> (</a:t>
                </a:r>
                <a:r>
                  <a:rPr lang="en-US" sz="4400">
                    <a:solidFill>
                      <a:srgbClr val="FF0000"/>
                    </a:solidFill>
                    <a:latin typeface="Cambria" panose="02040503050406030204" pitchFamily="18" charset="0"/>
                    <a:ea typeface="Cambria" panose="02040503050406030204" pitchFamily="18" charset="0"/>
                  </a:rPr>
                  <a:t>m</a:t>
                </a:r>
                <a:r>
                  <a:rPr lang="en-US" sz="4400" baseline="30000">
                    <a:solidFill>
                      <a:srgbClr val="FF0000"/>
                    </a:solidFill>
                    <a:latin typeface="Cambria" panose="02040503050406030204" pitchFamily="18" charset="0"/>
                    <a:ea typeface="Cambria" panose="02040503050406030204" pitchFamily="18" charset="0"/>
                  </a:rPr>
                  <a:t>2</a:t>
                </a:r>
                <a:r>
                  <a:rPr lang="en-US" sz="4400">
                    <a:solidFill>
                      <a:srgbClr val="FF0000"/>
                    </a:solidFill>
                    <a:latin typeface="Cambria" panose="02040503050406030204" pitchFamily="18" charset="0"/>
                    <a:ea typeface="Cambria" panose="02040503050406030204" pitchFamily="18" charset="0"/>
                  </a:rPr>
                  <a:t> )</a:t>
                </a:r>
              </a:p>
              <a:p>
                <a:pPr algn="ctr"/>
                <a:r>
                  <a:rPr lang="en-US" sz="4400">
                    <a:solidFill>
                      <a:srgbClr val="FF0000"/>
                    </a:solidFill>
                    <a:latin typeface="Cambria" panose="02040503050406030204" pitchFamily="18" charset="0"/>
                    <a:ea typeface="Cambria" panose="02040503050406030204" pitchFamily="18" charset="0"/>
                  </a:rPr>
                  <a:t>Đáp số: 4  m</a:t>
                </a:r>
                <a:r>
                  <a:rPr lang="en-US" sz="4400" baseline="30000">
                    <a:solidFill>
                      <a:srgbClr val="FF0000"/>
                    </a:solidFill>
                    <a:latin typeface="Cambria" panose="02040503050406030204" pitchFamily="18" charset="0"/>
                    <a:ea typeface="Cambria" panose="02040503050406030204" pitchFamily="18" charset="0"/>
                  </a:rPr>
                  <a:t>2</a:t>
                </a:r>
                <a:r>
                  <a:rPr lang="en-US" sz="4400">
                    <a:solidFill>
                      <a:srgbClr val="FF0000"/>
                    </a:solidFill>
                    <a:latin typeface="Cambria" panose="02040503050406030204" pitchFamily="18" charset="0"/>
                    <a:ea typeface="Cambria" panose="02040503050406030204" pitchFamily="18" charset="0"/>
                  </a:rPr>
                  <a:t> </a:t>
                </a:r>
              </a:p>
            </p:txBody>
          </p:sp>
        </mc:Choice>
        <mc:Fallback>
          <p:sp>
            <p:nvSpPr>
              <p:cNvPr id="2" name="TextBox 8">
                <a:extLst>
                  <a:ext uri="{FF2B5EF4-FFF2-40B4-BE49-F238E27FC236}">
                    <a16:creationId xmlns:a16="http://schemas.microsoft.com/office/drawing/2014/main" id="{A5772D1A-56DC-69CA-B2F4-6122F1E47C26}"/>
                  </a:ext>
                </a:extLst>
              </p:cNvPr>
              <p:cNvSpPr txBox="1">
                <a:spLocks noRot="1" noChangeAspect="1" noMove="1" noResize="1" noEditPoints="1" noAdjustHandles="1" noChangeArrowheads="1" noChangeShapeType="1" noTextEdit="1"/>
              </p:cNvSpPr>
              <p:nvPr/>
            </p:nvSpPr>
            <p:spPr>
              <a:xfrm>
                <a:off x="1208217" y="261258"/>
                <a:ext cx="10079893" cy="5236113"/>
              </a:xfrm>
              <a:prstGeom prst="rect">
                <a:avLst/>
              </a:prstGeom>
              <a:blipFill>
                <a:blip r:embed="rId2"/>
                <a:stretch>
                  <a:fillRect l="-2418" t="-2445" r="-2116" b="-4657"/>
                </a:stretch>
              </a:blipFill>
            </p:spPr>
            <p:txBody>
              <a:bodyPr/>
              <a:lstStyle/>
              <a:p>
                <a:r>
                  <a:rPr lang="vi-VN">
                    <a:noFill/>
                  </a:rPr>
                  <a:t> </a:t>
                </a:r>
              </a:p>
            </p:txBody>
          </p:sp>
        </mc:Fallback>
      </mc:AlternateContent>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altLang="zh-CN" sz="8000" b="0" i="0" u="none" strike="noStrike" kern="800" cap="none" spc="0" normalizeH="0" baseline="0" noProof="0" dirty="0" err="1">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Vận</a:t>
            </a:r>
            <a:r>
              <a:rPr kumimoji="0" lang="en-US" altLang="zh-CN"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 </a:t>
            </a:r>
            <a:r>
              <a:rPr kumimoji="0" lang="en-US" altLang="zh-CN" sz="8000" b="0" i="0" u="none" strike="noStrike" kern="800" cap="none" spc="0" normalizeH="0" baseline="0" noProof="0" dirty="0" err="1">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dụng</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6694854A-53BF-CA1A-CEBD-E33527EF58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3960D345-20C3-0267-19D5-68E3C8CB26FE}"/>
              </a:ext>
            </a:extLst>
          </p:cNvPr>
          <p:cNvPicPr>
            <a:picLocks noChangeAspect="1"/>
          </p:cNvPicPr>
          <p:nvPr/>
        </p:nvPicPr>
        <p:blipFill>
          <a:blip r:embed="rId5"/>
          <a:stretch>
            <a:fillRect/>
          </a:stretch>
        </p:blipFill>
        <p:spPr>
          <a:xfrm>
            <a:off x="9024999" y="5559056"/>
            <a:ext cx="3639627" cy="1828959"/>
          </a:xfrm>
          <a:prstGeom prst="rect">
            <a:avLst/>
          </a:prstGeom>
        </p:spPr>
      </p:pic>
    </p:spTree>
    <p:extLst>
      <p:ext uri="{BB962C8B-B14F-4D97-AF65-F5344CB8AC3E}">
        <p14:creationId xmlns:p14="http://schemas.microsoft.com/office/powerpoint/2010/main" val="235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2">
            <a:extLst>
              <a:ext uri="{FF2B5EF4-FFF2-40B4-BE49-F238E27FC236}">
                <a16:creationId xmlns:a16="http://schemas.microsoft.com/office/drawing/2014/main" id="{6E75060F-C36A-82C0-89F2-3F5C1F8555B9}"/>
              </a:ext>
            </a:extLst>
          </p:cNvPr>
          <p:cNvPicPr>
            <a:picLocks noChangeAspect="1"/>
          </p:cNvPicPr>
          <p:nvPr/>
        </p:nvPicPr>
        <p:blipFill>
          <a:blip r:embed="rId2"/>
          <a:stretch>
            <a:fillRect/>
          </a:stretch>
        </p:blipFill>
        <p:spPr>
          <a:xfrm>
            <a:off x="472966" y="304832"/>
            <a:ext cx="10899227" cy="6148519"/>
          </a:xfrm>
          <a:prstGeom prst="rect">
            <a:avLst/>
          </a:prstGeom>
        </p:spPr>
      </p:pic>
    </p:spTree>
    <p:extLst>
      <p:ext uri="{BB962C8B-B14F-4D97-AF65-F5344CB8AC3E}">
        <p14:creationId xmlns:p14="http://schemas.microsoft.com/office/powerpoint/2010/main" val="551180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2">
            <a:extLst>
              <a:ext uri="{FF2B5EF4-FFF2-40B4-BE49-F238E27FC236}">
                <a16:creationId xmlns:a16="http://schemas.microsoft.com/office/drawing/2014/main" id="{41661C20-4EBA-D6B6-7E0B-423DD6B8AD17}"/>
              </a:ext>
            </a:extLst>
          </p:cNvPr>
          <p:cNvPicPr>
            <a:picLocks noChangeAspect="1"/>
          </p:cNvPicPr>
          <p:nvPr/>
        </p:nvPicPr>
        <p:blipFill>
          <a:blip r:embed="rId2"/>
          <a:stretch>
            <a:fillRect/>
          </a:stretch>
        </p:blipFill>
        <p:spPr>
          <a:xfrm>
            <a:off x="609599" y="451945"/>
            <a:ext cx="10867697" cy="5843752"/>
          </a:xfrm>
          <a:prstGeom prst="rect">
            <a:avLst/>
          </a:prstGeom>
        </p:spPr>
      </p:pic>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1"/>
            <a:ext cx="12192000" cy="6877051"/>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4" name="图片 3" descr="18 (3)"/>
          <p:cNvPicPr>
            <a:picLocks noChangeAspect="1"/>
          </p:cNvPicPr>
          <p:nvPr/>
        </p:nvPicPr>
        <p:blipFill>
          <a:blip r:embed="rId3"/>
          <a:stretch>
            <a:fillRect/>
          </a:stretch>
        </p:blipFill>
        <p:spPr>
          <a:xfrm>
            <a:off x="299086" y="314326"/>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3" y="-911860"/>
            <a:ext cx="7945755" cy="6112511"/>
          </a:xfrm>
          <a:prstGeom prst="rect">
            <a:avLst/>
          </a:prstGeom>
        </p:spPr>
      </p:pic>
      <p:pic>
        <p:nvPicPr>
          <p:cNvPr id="3" name="图片 2" descr="61da49d9e2dcf"/>
          <p:cNvPicPr>
            <a:picLocks noChangeAspect="1"/>
          </p:cNvPicPr>
          <p:nvPr/>
        </p:nvPicPr>
        <p:blipFill>
          <a:blip r:embed="rId5"/>
          <a:stretch>
            <a:fillRect/>
          </a:stretch>
        </p:blipFill>
        <p:spPr>
          <a:xfrm>
            <a:off x="3393757" y="3840175"/>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1"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1"/>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08709" y="1522311"/>
            <a:ext cx="4833816" cy="1107996"/>
          </a:xfrm>
          <a:prstGeom prst="rect">
            <a:avLst/>
          </a:prstGeom>
          <a:noFill/>
        </p:spPr>
        <p:txBody>
          <a:bodyPr wrap="square"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0" cap="none" spc="0" normalizeH="0" baseline="0" noProof="0" dirty="0">
                <a:ln>
                  <a:noFill/>
                </a:ln>
                <a:solidFill>
                  <a:srgbClr val="264E4E"/>
                </a:solidFill>
                <a:effectLst/>
                <a:uLnTx/>
                <a:uFillTx/>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kumimoji="0" lang="zh-CN" altLang="en-US" sz="6600" b="1" i="0" u="none" strike="noStrike" kern="0" cap="none" spc="0" normalizeH="0" baseline="0" noProof="0" dirty="0">
              <a:ln>
                <a:noFill/>
              </a:ln>
              <a:solidFill>
                <a:srgbClr val="264E4E"/>
              </a:solidFill>
              <a:effectLst/>
              <a:uLnTx/>
              <a:uFillTx/>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441" y="452026"/>
            <a:ext cx="708176" cy="989740"/>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071" y="137825"/>
            <a:ext cx="1757652" cy="1757652"/>
          </a:xfrm>
          <a:prstGeom prst="rect">
            <a:avLst/>
          </a:prstGeom>
          <a:noFill/>
          <a:extLst>
            <a:ext uri="{909E8E84-426E-40DD-AFC4-6F175D3DCCD1}">
              <a14:hiddenFill xmlns:a14="http://schemas.microsoft.com/office/drawing/2010/main">
                <a:solidFill>
                  <a:srgbClr val="FFFFFF"/>
                </a:solidFill>
              </a14:hiddenFill>
            </a:ext>
          </a:extLst>
        </p:spPr>
      </p:pic>
      <p:sp>
        <p:nvSpPr>
          <p:cNvPr id="8" name="Hình chữ nhật: Góc Tròn 7">
            <a:extLst>
              <a:ext uri="{FF2B5EF4-FFF2-40B4-BE49-F238E27FC236}">
                <a16:creationId xmlns:a16="http://schemas.microsoft.com/office/drawing/2014/main" id="{D685BDCC-9094-A22C-D334-6EDA9698ADCD}"/>
              </a:ext>
            </a:extLst>
          </p:cNvPr>
          <p:cNvSpPr/>
          <p:nvPr/>
        </p:nvSpPr>
        <p:spPr>
          <a:xfrm>
            <a:off x="3960166" y="2600325"/>
            <a:ext cx="5763269" cy="139898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Nhắc lại cách tính diện tích hình</a:t>
            </a: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tam giác, hình</a:t>
            </a:r>
            <a:r>
              <a:rPr kumimoji="0" lang="pt-BR" sz="28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thang</a:t>
            </a:r>
            <a:endParaRPr kumimoji="0" lang="vi-VN"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890948" y="2596313"/>
            <a:ext cx="4610261" cy="1332222"/>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500"/>
              </a:spcBef>
              <a:spcAft>
                <a:spcPts val="0"/>
              </a:spcAft>
              <a:buClrTx/>
              <a:buSzTx/>
              <a:buFontTx/>
              <a:buNone/>
              <a:tabLst/>
              <a:defRPr/>
            </a:pPr>
            <a:r>
              <a:rPr kumimoji="0" lang="en-US" altLang="zh-CN" sz="8000" b="0" i="0" u="none" strike="noStrike" kern="800" cap="none" spc="0" normalizeH="0" baseline="0" noProof="0">
                <a:ln w="28575">
                  <a:noFill/>
                </a:ln>
                <a:solidFill>
                  <a:srgbClr val="00206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DẶN DÒ</a:t>
            </a:r>
            <a:endParaRPr kumimoji="0" lang="zh-CN" altLang="en-US" sz="8000" b="0" i="0" u="none" strike="noStrike" kern="800" cap="none" spc="0" normalizeH="0" baseline="0" noProof="0">
              <a:ln w="28575">
                <a:noFill/>
              </a:ln>
              <a:solidFill>
                <a:srgbClr val="002060"/>
              </a:solidFill>
              <a:effectLst/>
              <a:uLnTx/>
              <a:uFillTx/>
              <a:latin typeface="UTM Davida" panose="02040603050506020204" pitchFamily="18" charset="0"/>
              <a:ea typeface="方正少儿简体" panose="03000509000000000000" pitchFamily="65" charset="-122"/>
              <a:cs typeface="Tahoma" panose="020B0604030504040204" pitchFamily="34"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471744" y="3928535"/>
            <a:ext cx="7146829" cy="1974850"/>
          </a:xfrm>
          <a:prstGeom prst="rect">
            <a:avLst/>
          </a:prstGeom>
        </p:spPr>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SG" altLang="vi-VN"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1.</a:t>
            </a:r>
            <a:r>
              <a:rPr kumimoji="0" lang="vi-VN" altLang="vi-VN"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 Hoàn thành bài tập</a:t>
            </a:r>
            <a:r>
              <a:rPr kumimoji="0" lang="en-SG" altLang="vi-VN"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SG" altLang="en-US"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2. </a:t>
            </a:r>
            <a:r>
              <a:rPr kumimoji="0" lang="vi-VN" altLang="en-US"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Chuẩn bị bài mới</a:t>
            </a:r>
            <a:endParaRPr kumimoji="0" lang="vi-VN" alt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664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8933-3D33-CA91-8285-BF75C7DFB79C}"/>
              </a:ext>
            </a:extLst>
          </p:cNvPr>
          <p:cNvSpPr>
            <a:spLocks noGrp="1"/>
          </p:cNvSpPr>
          <p:nvPr>
            <p:ph type="title"/>
          </p:nvPr>
        </p:nvSpPr>
        <p:spPr/>
        <p:txBody>
          <a:bodyPr/>
          <a:lstStyle/>
          <a:p>
            <a:endParaRPr lang="en-US"/>
          </a:p>
        </p:txBody>
      </p:sp>
      <p:pic>
        <p:nvPicPr>
          <p:cNvPr id="4" name="y2mate.com - Nhạc thiếu nhi cho bé  BÉ YÊU HÌNH HỌC  Nhạc thiếu nhi vui nhộn cho bé  POMPOM4kids_720p">
            <a:hlinkClick r:id="" action="ppaction://media"/>
            <a:extLst>
              <a:ext uri="{FF2B5EF4-FFF2-40B4-BE49-F238E27FC236}">
                <a16:creationId xmlns:a16="http://schemas.microsoft.com/office/drawing/2014/main" id="{8B647B1E-FB2D-FCD6-69D7-557FA52113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09384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1415418" y="1985801"/>
            <a:ext cx="9611833" cy="1581970"/>
          </a:xfrm>
          <a:prstGeom prst="rect">
            <a:avLst/>
          </a:prstGeom>
          <a:noFill/>
          <a:ln>
            <a:noFill/>
          </a:ln>
        </p:spPr>
        <p:txBody>
          <a:bodyPr wrap="square" lIns="91439" tIns="45719" rIns="91439" bIns="45719" rtlCol="0">
            <a:spAutoFit/>
          </a:bodyPr>
          <a:lstStyle/>
          <a:p>
            <a:pPr algn="ctr">
              <a:lnSpc>
                <a:spcPct val="110000"/>
              </a:lnSpc>
              <a:spcBef>
                <a:spcPts val="1000"/>
              </a:spcBef>
              <a:defRPr/>
            </a:pPr>
            <a:r>
              <a:rPr lang="vi-VN" altLang="zh-CN" sz="4800" b="1" kern="800" dirty="0">
                <a:ln w="28575">
                  <a:noFill/>
                </a:ln>
                <a:solidFill>
                  <a:srgbClr val="C00000"/>
                </a:solidFill>
                <a:latin typeface="Times New Roman" pitchFamily="18" charset="0"/>
                <a:ea typeface="Verdana" panose="020B0604030504040204" pitchFamily="34" charset="0"/>
                <a:cs typeface="Times New Roman" pitchFamily="18" charset="0"/>
                <a:sym typeface="+mn-lt"/>
              </a:rPr>
              <a:t>T</a:t>
            </a:r>
            <a:r>
              <a:rPr lang="en-US" altLang="zh-CN" sz="4800" b="1" kern="800" err="1">
                <a:ln w="28575">
                  <a:noFill/>
                </a:ln>
                <a:solidFill>
                  <a:srgbClr val="C00000"/>
                </a:solidFill>
                <a:latin typeface="Times New Roman" pitchFamily="18" charset="0"/>
                <a:ea typeface="Verdana" panose="020B0604030504040204" pitchFamily="34" charset="0"/>
                <a:cs typeface="Times New Roman" pitchFamily="18" charset="0"/>
                <a:sym typeface="+mn-lt"/>
              </a:rPr>
              <a:t>iết</a:t>
            </a:r>
            <a:r>
              <a:rPr lang="vi-VN"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 </a:t>
            </a:r>
            <a:r>
              <a:rPr lang="en-US"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74</a:t>
            </a:r>
            <a:r>
              <a:rPr lang="vi-VN"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 </a:t>
            </a:r>
          </a:p>
          <a:p>
            <a:pPr algn="ctr" defTabSz="914446"/>
            <a:r>
              <a:rPr lang="vi-VN" sz="4400" b="1">
                <a:solidFill>
                  <a:srgbClr val="FF0000"/>
                </a:solidFill>
                <a:latin typeface="Times New Roman" panose="02020603050405020304" pitchFamily="18" charset="0"/>
              </a:rPr>
              <a:t> LUYỆN TẬP CHUNG</a:t>
            </a:r>
            <a:endParaRPr lang="vi-VN" sz="4400">
              <a:solidFill>
                <a:srgbClr val="FF0000"/>
              </a:solidFill>
              <a:latin typeface="Times New Roman" panose="02020603050405020304" pitchFamily="18" charset="0"/>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2446140" y="1026979"/>
            <a:ext cx="7051625" cy="5909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23">
              <a:buNone/>
            </a:pPr>
            <a:r>
              <a:rPr lang="en-US" sz="3600" b="1" dirty="0" err="1">
                <a:solidFill>
                  <a:prstClr val="black"/>
                </a:solidFill>
                <a:latin typeface="HP001 4 hàng" panose="020B0603050302020204" pitchFamily="34" charset="0"/>
              </a:rPr>
              <a:t>Thứ</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ngày</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tháng</a:t>
            </a:r>
            <a:r>
              <a:rPr lang="en-US" sz="3600" b="1" dirty="0">
                <a:solidFill>
                  <a:prstClr val="black"/>
                </a:solidFill>
                <a:latin typeface="HP001 4 hàng" panose="020B0603050302020204" pitchFamily="34" charset="0"/>
              </a:rPr>
              <a:t>….</a:t>
            </a:r>
            <a:r>
              <a:rPr lang="en-US" sz="3600" b="1" dirty="0" err="1">
                <a:solidFill>
                  <a:prstClr val="black"/>
                </a:solidFill>
                <a:latin typeface="HP001 4 hàng" panose="020B0603050302020204" pitchFamily="34" charset="0"/>
              </a:rPr>
              <a:t>năm</a:t>
            </a:r>
            <a:r>
              <a:rPr lang="en-US" sz="3600" b="1" dirty="0">
                <a:solidFill>
                  <a:prstClr val="black"/>
                </a:solidFill>
                <a:latin typeface="HP001 4 hàng" panose="020B0603050302020204" pitchFamily="34" charset="0"/>
              </a:rPr>
              <a:t> 2024</a:t>
            </a: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563849" y="2417895"/>
            <a:ext cx="5747955" cy="594776"/>
          </a:xfrm>
          <a:prstGeom prst="rect">
            <a:avLst/>
          </a:prstGeom>
          <a:noFill/>
          <a:ln>
            <a:noFill/>
          </a:ln>
        </p:spPr>
        <p:txBody>
          <a:bodyPr wrap="square" lIns="91439" tIns="45719" rIns="91439" bIns="45719" rtlCol="0">
            <a:spAutoFit/>
          </a:bodyPr>
          <a:lstStyle/>
          <a:p>
            <a:pPr algn="ctr" defTabSz="914378">
              <a:lnSpc>
                <a:spcPct val="110000"/>
              </a:lnSpc>
              <a:spcBef>
                <a:spcPts val="500"/>
              </a:spcBef>
              <a:defRPr/>
            </a:pPr>
            <a:r>
              <a:rPr lang="en-US" altLang="zh-CN" sz="32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lang="zh-CN" altLang="en-US" sz="3200" kern="800">
              <a:ln w="28575">
                <a:noFill/>
              </a:ln>
              <a:solidFill>
                <a:srgbClr val="002060"/>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207891" y="2889754"/>
            <a:ext cx="7949683" cy="3344792"/>
          </a:xfrm>
          <a:prstGeom prst="rect">
            <a:avLst/>
          </a:prstGeom>
        </p:spPr>
        <p:txBody>
          <a:bodyPr anchor="ctr"/>
          <a:lstStyle/>
          <a:p>
            <a:r>
              <a:rPr lang="nl-NL" sz="4800">
                <a:solidFill>
                  <a:srgbClr val="FF0000"/>
                </a:solidFill>
                <a:latin typeface="Times New Roman" panose="02020603050405020304" pitchFamily="18" charset="0"/>
                <a:cs typeface="Times New Roman" panose="02020603050405020304" pitchFamily="18" charset="0"/>
              </a:rPr>
              <a:t>- </a:t>
            </a:r>
            <a:r>
              <a:rPr lang="vi-VN" sz="4800">
                <a:solidFill>
                  <a:srgbClr val="FF0000"/>
                </a:solidFill>
                <a:latin typeface="Times New Roman" panose="02020603050405020304" pitchFamily="18" charset="0"/>
                <a:cs typeface="Times New Roman" panose="02020603050405020304" pitchFamily="18" charset="0"/>
              </a:rPr>
              <a:t>Tính được diện tích các hình tam giác và hình thang.</a:t>
            </a:r>
          </a:p>
          <a:p>
            <a:r>
              <a:rPr lang="vi-VN" sz="4800">
                <a:solidFill>
                  <a:srgbClr val="FF0000"/>
                </a:solidFill>
                <a:latin typeface="Times New Roman" panose="02020603050405020304" pitchFamily="18" charset="0"/>
                <a:cs typeface="Times New Roman" panose="02020603050405020304" pitchFamily="18" charset="0"/>
              </a:rPr>
              <a:t>- Vận dụng xử lý được các tình huống trong cuộc sống</a:t>
            </a: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26" name="Picture 2" descr="Free vector a girl doing homework with books on white backgroun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8130" y="1109351"/>
            <a:ext cx="5715898" cy="55241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540A26B-5145-F089-A2C0-135E982857A0}"/>
              </a:ext>
            </a:extLst>
          </p:cNvPr>
          <p:cNvPicPr>
            <a:picLocks noChangeAspect="1"/>
          </p:cNvPicPr>
          <p:nvPr/>
        </p:nvPicPr>
        <p:blipFill>
          <a:blip r:embed="rId4"/>
          <a:stretch>
            <a:fillRect/>
          </a:stretch>
        </p:blipFill>
        <p:spPr>
          <a:xfrm>
            <a:off x="1384922" y="1029576"/>
            <a:ext cx="4066384" cy="4907705"/>
          </a:xfrm>
          <a:prstGeom prst="rect">
            <a:avLst/>
          </a:prstGeom>
        </p:spPr>
      </p:pic>
    </p:spTree>
    <p:extLst>
      <p:ext uri="{BB962C8B-B14F-4D97-AF65-F5344CB8AC3E}">
        <p14:creationId xmlns:p14="http://schemas.microsoft.com/office/powerpoint/2010/main" val="351058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444918" y="223790"/>
            <a:ext cx="9958806" cy="2708434"/>
          </a:xfrm>
          <a:prstGeom prst="rect">
            <a:avLst/>
          </a:prstGeom>
          <a:noFill/>
        </p:spPr>
        <p:txBody>
          <a:bodyPr wrap="square" rtlCol="0">
            <a:spAutoFit/>
          </a:bodyPr>
          <a:lstStyle/>
          <a:p>
            <a:pPr marL="514350" lvl="0" indent="-514350" algn="just">
              <a:buAutoNum type="alphaLcParenR"/>
              <a:defRPr/>
            </a:pPr>
            <a:r>
              <a:rPr lang="vi-VN" sz="340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tam giác, biết độ dài cạnh đáy a = 1,2 m và chiều cao h = 8 dm.</a:t>
            </a:r>
          </a:p>
          <a:p>
            <a:pPr lvl="0" algn="just">
              <a:defRPr/>
            </a:pPr>
            <a:r>
              <a:rPr lang="vi-VN" sz="3400">
                <a:solidFill>
                  <a:srgbClr val="C00000"/>
                </a:solidFill>
                <a:latin typeface="Cambria" panose="02040503050406030204" pitchFamily="18" charset="0"/>
                <a:ea typeface="Cambria" panose="02040503050406030204" pitchFamily="18" charset="0"/>
                <a:cs typeface="Arial" panose="020B0604020202020204" pitchFamily="34" charset="0"/>
              </a:rPr>
              <a:t>b) Cho hình tam giác ABC có góc đỉnh A là góc vuông và AB = 18 cm, AC = 15 cm. Tính diện tích tam giác ABC. </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1</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Hình chữ nhật: Góc Tròn 8">
                <a:extLst>
                  <a:ext uri="{FF2B5EF4-FFF2-40B4-BE49-F238E27FC236}">
                    <a16:creationId xmlns:a16="http://schemas.microsoft.com/office/drawing/2014/main" id="{5A16DC2B-5C73-3475-C014-874A5B809210}"/>
                  </a:ext>
                </a:extLst>
              </p:cNvPr>
              <p:cNvSpPr/>
              <p:nvPr/>
            </p:nvSpPr>
            <p:spPr>
              <a:xfrm>
                <a:off x="396240" y="3175224"/>
                <a:ext cx="5468532" cy="319230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a:solidFill>
                      <a:srgbClr val="FF0000"/>
                    </a:solidFill>
                    <a:latin typeface="Cambria" panose="02040503050406030204" pitchFamily="18" charset="0"/>
                    <a:ea typeface="Cambria" panose="02040503050406030204" pitchFamily="18" charset="0"/>
                  </a:rPr>
                  <a:t>a, Đổi 1,2 m = 12 dm </a:t>
                </a:r>
                <a:endParaRPr lang="en-US" sz="4000" b="0" i="0">
                  <a:solidFill>
                    <a:srgbClr val="FF0000"/>
                  </a:solidFill>
                  <a:effectLst/>
                  <a:latin typeface="Cambria" panose="02040503050406030204" pitchFamily="18" charset="0"/>
                  <a:ea typeface="Cambria" panose="02040503050406030204" pitchFamily="18" charset="0"/>
                </a:endParaRPr>
              </a:p>
              <a:p>
                <a:r>
                  <a:rPr lang="en-US" sz="4000">
                    <a:solidFill>
                      <a:srgbClr val="FF0000"/>
                    </a:solidFill>
                    <a:latin typeface="Cambria" panose="02040503050406030204" pitchFamily="18" charset="0"/>
                    <a:ea typeface="Cambria" panose="02040503050406030204" pitchFamily="18" charset="0"/>
                  </a:rPr>
                  <a:t>Diện tích hình tam giác đó là:</a:t>
                </a:r>
                <a:endParaRPr lang="en-US" sz="4000" b="0" i="0"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4000" b="1" i="1" smtClean="0">
                            <a:solidFill>
                              <a:srgbClr val="FF0000"/>
                            </a:solidFill>
                            <a:effectLst/>
                            <a:latin typeface="Cambria Math" panose="02040503050406030204" pitchFamily="18" charset="0"/>
                          </a:rPr>
                        </m:ctrlPr>
                      </m:fPr>
                      <m:num>
                        <m:r>
                          <a:rPr lang="en-US" sz="4000" b="1" i="1" smtClean="0">
                            <a:solidFill>
                              <a:srgbClr val="FF0000"/>
                            </a:solidFill>
                            <a:effectLst/>
                            <a:latin typeface="Cambria Math" panose="02040503050406030204" pitchFamily="18" charset="0"/>
                          </a:rPr>
                          <m:t>𝟏𝟐</m:t>
                        </m:r>
                        <m:r>
                          <a:rPr lang="en-US" sz="4000" b="1" i="1" smtClean="0">
                            <a:solidFill>
                              <a:srgbClr val="FF0000"/>
                            </a:solidFill>
                            <a:effectLst/>
                            <a:latin typeface="Cambria Math" panose="02040503050406030204" pitchFamily="18" charset="0"/>
                          </a:rPr>
                          <m:t> </m:t>
                        </m:r>
                        <m:r>
                          <a:rPr lang="en-US" sz="4000" b="1" i="1" smtClean="0">
                            <a:solidFill>
                              <a:srgbClr val="FF0000"/>
                            </a:solidFill>
                            <a:effectLst/>
                            <a:latin typeface="Cambria Math" panose="02040503050406030204" pitchFamily="18" charset="0"/>
                          </a:rPr>
                          <m:t>𝒙</m:t>
                        </m:r>
                        <m:r>
                          <a:rPr lang="en-US" sz="4000" b="1" i="1" smtClean="0">
                            <a:solidFill>
                              <a:srgbClr val="FF0000"/>
                            </a:solidFill>
                            <a:effectLst/>
                            <a:latin typeface="Cambria Math" panose="02040503050406030204" pitchFamily="18" charset="0"/>
                          </a:rPr>
                          <m:t> </m:t>
                        </m:r>
                        <m:r>
                          <a:rPr lang="en-US" sz="4000" b="1" i="1" smtClean="0">
                            <a:solidFill>
                              <a:srgbClr val="FF0000"/>
                            </a:solidFill>
                            <a:effectLst/>
                            <a:latin typeface="Cambria Math" panose="02040503050406030204" pitchFamily="18" charset="0"/>
                          </a:rPr>
                          <m:t>𝟏𝟖</m:t>
                        </m:r>
                      </m:num>
                      <m:den>
                        <m:r>
                          <a:rPr lang="en-US" sz="4000" b="1" i="1" smtClean="0">
                            <a:solidFill>
                              <a:srgbClr val="FF0000"/>
                            </a:solidFill>
                            <a:effectLst/>
                            <a:latin typeface="Cambria Math" panose="02040503050406030204" pitchFamily="18" charset="0"/>
                          </a:rPr>
                          <m:t>𝟐</m:t>
                        </m:r>
                      </m:den>
                    </m:f>
                  </m:oMath>
                </a14:m>
                <a:r>
                  <a:rPr lang="en-US" sz="4000" b="1" i="0" dirty="0">
                    <a:solidFill>
                      <a:srgbClr val="FF0000"/>
                    </a:solidFill>
                    <a:effectLst/>
                    <a:latin typeface="Cambria" panose="02040503050406030204" pitchFamily="18" charset="0"/>
                    <a:ea typeface="Cambria" panose="02040503050406030204" pitchFamily="18" charset="0"/>
                  </a:rPr>
                  <a:t> </a:t>
                </a:r>
                <a:r>
                  <a:rPr lang="en-US" sz="4000" b="1" i="0">
                    <a:solidFill>
                      <a:srgbClr val="FF0000"/>
                    </a:solidFill>
                    <a:effectLst/>
                    <a:latin typeface="Cambria" panose="02040503050406030204" pitchFamily="18" charset="0"/>
                    <a:ea typeface="Cambria" panose="02040503050406030204" pitchFamily="18" charset="0"/>
                  </a:rPr>
                  <a:t> = </a:t>
                </a:r>
                <a:r>
                  <a:rPr lang="en-US" sz="4000" b="1">
                    <a:solidFill>
                      <a:srgbClr val="FF0000"/>
                    </a:solidFill>
                    <a:latin typeface="Cambria" panose="02040503050406030204" pitchFamily="18" charset="0"/>
                    <a:ea typeface="Cambria" panose="02040503050406030204" pitchFamily="18" charset="0"/>
                  </a:rPr>
                  <a:t>48</a:t>
                </a:r>
                <a:r>
                  <a:rPr lang="en-US" sz="4000" b="1" i="0">
                    <a:solidFill>
                      <a:srgbClr val="FF0000"/>
                    </a:solidFill>
                    <a:effectLst/>
                    <a:latin typeface="Cambria" panose="02040503050406030204" pitchFamily="18" charset="0"/>
                    <a:ea typeface="Cambria" panose="02040503050406030204" pitchFamily="18" charset="0"/>
                  </a:rPr>
                  <a:t> </a:t>
                </a:r>
                <a:r>
                  <a:rPr lang="en-US" sz="4000" b="0" i="0">
                    <a:solidFill>
                      <a:srgbClr val="FF0000"/>
                    </a:solidFill>
                    <a:effectLst/>
                    <a:latin typeface="Cambria" panose="02040503050406030204" pitchFamily="18" charset="0"/>
                    <a:ea typeface="Cambria" panose="02040503050406030204" pitchFamily="18" charset="0"/>
                  </a:rPr>
                  <a:t>(</a:t>
                </a:r>
                <a:r>
                  <a:rPr lang="en-US" sz="4000">
                    <a:solidFill>
                      <a:srgbClr val="FF0000"/>
                    </a:solidFill>
                    <a:latin typeface="Cambria" panose="02040503050406030204" pitchFamily="18" charset="0"/>
                    <a:ea typeface="Cambria" panose="02040503050406030204" pitchFamily="18" charset="0"/>
                  </a:rPr>
                  <a:t>dm</a:t>
                </a:r>
                <a:r>
                  <a:rPr lang="en-US" sz="4000" baseline="30000">
                    <a:solidFill>
                      <a:srgbClr val="FF0000"/>
                    </a:solidFill>
                    <a:latin typeface="Cambria" panose="02040503050406030204" pitchFamily="18" charset="0"/>
                    <a:ea typeface="Cambria" panose="02040503050406030204" pitchFamily="18" charset="0"/>
                  </a:rPr>
                  <a:t>2</a:t>
                </a:r>
                <a:r>
                  <a:rPr lang="en-US" sz="4000">
                    <a:solidFill>
                      <a:srgbClr val="FF0000"/>
                    </a:solidFill>
                    <a:latin typeface="Cambria" panose="02040503050406030204" pitchFamily="18" charset="0"/>
                    <a:ea typeface="Cambria" panose="02040503050406030204" pitchFamily="18" charset="0"/>
                  </a:rPr>
                  <a:t> )</a:t>
                </a:r>
              </a:p>
            </p:txBody>
          </p:sp>
        </mc:Choice>
        <mc:Fallback>
          <p:sp>
            <p:nvSpPr>
              <p:cNvPr id="9" name="Hình chữ nhật: Góc Tròn 8">
                <a:extLst>
                  <a:ext uri="{FF2B5EF4-FFF2-40B4-BE49-F238E27FC236}">
                    <a16:creationId xmlns:a16="http://schemas.microsoft.com/office/drawing/2014/main" id="{5A16DC2B-5C73-3475-C014-874A5B809210}"/>
                  </a:ext>
                </a:extLst>
              </p:cNvPr>
              <p:cNvSpPr>
                <a:spLocks noRot="1" noChangeAspect="1" noMove="1" noResize="1" noEditPoints="1" noAdjustHandles="1" noChangeArrowheads="1" noChangeShapeType="1" noTextEdit="1"/>
              </p:cNvSpPr>
              <p:nvPr/>
            </p:nvSpPr>
            <p:spPr>
              <a:xfrm>
                <a:off x="396240" y="3175224"/>
                <a:ext cx="5468532" cy="3192304"/>
              </a:xfrm>
              <a:prstGeom prst="roundRect">
                <a:avLst/>
              </a:prstGeom>
              <a:blipFill>
                <a:blip r:embed="rId2"/>
                <a:stretch>
                  <a:fillRect l="-1001" r="-28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Hình chữ nhật: Góc Tròn 9">
                <a:extLst>
                  <a:ext uri="{FF2B5EF4-FFF2-40B4-BE49-F238E27FC236}">
                    <a16:creationId xmlns:a16="http://schemas.microsoft.com/office/drawing/2014/main" id="{DCBEEBB8-E362-261A-109F-84C19E3BA316}"/>
                  </a:ext>
                </a:extLst>
              </p:cNvPr>
              <p:cNvSpPr/>
              <p:nvPr/>
            </p:nvSpPr>
            <p:spPr>
              <a:xfrm>
                <a:off x="6219054" y="3175224"/>
                <a:ext cx="5468532" cy="319230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a:solidFill>
                      <a:srgbClr val="FF0000"/>
                    </a:solidFill>
                    <a:latin typeface="Cambria" panose="02040503050406030204" pitchFamily="18" charset="0"/>
                    <a:ea typeface="Cambria" panose="02040503050406030204" pitchFamily="18" charset="0"/>
                  </a:rPr>
                  <a:t>b, Diện tích hình tam giác đó là:</a:t>
                </a:r>
                <a:endParaRPr lang="en-US" sz="4000" b="0" i="0"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4000" b="1" i="1" smtClean="0">
                            <a:solidFill>
                              <a:srgbClr val="FF0000"/>
                            </a:solidFill>
                            <a:effectLst/>
                            <a:latin typeface="Cambria Math" panose="02040503050406030204" pitchFamily="18" charset="0"/>
                          </a:rPr>
                        </m:ctrlPr>
                      </m:fPr>
                      <m:num>
                        <m:r>
                          <a:rPr lang="en-US" sz="4000" b="1" i="1" smtClean="0">
                            <a:solidFill>
                              <a:srgbClr val="FF0000"/>
                            </a:solidFill>
                            <a:effectLst/>
                            <a:latin typeface="Cambria Math" panose="02040503050406030204" pitchFamily="18" charset="0"/>
                          </a:rPr>
                          <m:t>𝟏𝟓</m:t>
                        </m:r>
                        <m:r>
                          <a:rPr lang="en-US" sz="4000" b="1" i="1" smtClean="0">
                            <a:solidFill>
                              <a:srgbClr val="FF0000"/>
                            </a:solidFill>
                            <a:effectLst/>
                            <a:latin typeface="Cambria Math" panose="02040503050406030204" pitchFamily="18" charset="0"/>
                          </a:rPr>
                          <m:t> </m:t>
                        </m:r>
                        <m:r>
                          <a:rPr lang="en-US" sz="4000" b="1" i="1" smtClean="0">
                            <a:solidFill>
                              <a:srgbClr val="FF0000"/>
                            </a:solidFill>
                            <a:effectLst/>
                            <a:latin typeface="Cambria Math" panose="02040503050406030204" pitchFamily="18" charset="0"/>
                          </a:rPr>
                          <m:t>𝒙</m:t>
                        </m:r>
                        <m:r>
                          <a:rPr lang="en-US" sz="4000" b="1" i="1" smtClean="0">
                            <a:solidFill>
                              <a:srgbClr val="FF0000"/>
                            </a:solidFill>
                            <a:effectLst/>
                            <a:latin typeface="Cambria Math" panose="02040503050406030204" pitchFamily="18" charset="0"/>
                          </a:rPr>
                          <m:t> </m:t>
                        </m:r>
                        <m:r>
                          <a:rPr lang="en-US" sz="4000" b="1" i="1" smtClean="0">
                            <a:solidFill>
                              <a:srgbClr val="FF0000"/>
                            </a:solidFill>
                            <a:effectLst/>
                            <a:latin typeface="Cambria Math" panose="02040503050406030204" pitchFamily="18" charset="0"/>
                          </a:rPr>
                          <m:t>𝟏𝟖</m:t>
                        </m:r>
                      </m:num>
                      <m:den>
                        <m:r>
                          <a:rPr lang="en-US" sz="4000" b="1" i="1" smtClean="0">
                            <a:solidFill>
                              <a:srgbClr val="FF0000"/>
                            </a:solidFill>
                            <a:effectLst/>
                            <a:latin typeface="Cambria Math" panose="02040503050406030204" pitchFamily="18" charset="0"/>
                          </a:rPr>
                          <m:t>𝟐</m:t>
                        </m:r>
                      </m:den>
                    </m:f>
                  </m:oMath>
                </a14:m>
                <a:r>
                  <a:rPr lang="en-US" sz="4000" b="1" i="0" dirty="0">
                    <a:solidFill>
                      <a:srgbClr val="FF0000"/>
                    </a:solidFill>
                    <a:effectLst/>
                    <a:latin typeface="Cambria" panose="02040503050406030204" pitchFamily="18" charset="0"/>
                    <a:ea typeface="Cambria" panose="02040503050406030204" pitchFamily="18" charset="0"/>
                  </a:rPr>
                  <a:t> </a:t>
                </a:r>
                <a:r>
                  <a:rPr lang="en-US" sz="4000" b="1" i="0">
                    <a:solidFill>
                      <a:srgbClr val="FF0000"/>
                    </a:solidFill>
                    <a:effectLst/>
                    <a:latin typeface="Cambria" panose="02040503050406030204" pitchFamily="18" charset="0"/>
                    <a:ea typeface="Cambria" panose="02040503050406030204" pitchFamily="18" charset="0"/>
                  </a:rPr>
                  <a:t> = </a:t>
                </a:r>
                <a:r>
                  <a:rPr lang="en-US" sz="4000" b="1">
                    <a:solidFill>
                      <a:srgbClr val="FF0000"/>
                    </a:solidFill>
                    <a:latin typeface="Cambria" panose="02040503050406030204" pitchFamily="18" charset="0"/>
                    <a:ea typeface="Cambria" panose="02040503050406030204" pitchFamily="18" charset="0"/>
                  </a:rPr>
                  <a:t>135</a:t>
                </a:r>
                <a:r>
                  <a:rPr lang="en-US" sz="4000" b="1" i="0">
                    <a:solidFill>
                      <a:srgbClr val="FF0000"/>
                    </a:solidFill>
                    <a:effectLst/>
                    <a:latin typeface="Cambria" panose="02040503050406030204" pitchFamily="18" charset="0"/>
                    <a:ea typeface="Cambria" panose="02040503050406030204" pitchFamily="18" charset="0"/>
                  </a:rPr>
                  <a:t> </a:t>
                </a:r>
                <a:r>
                  <a:rPr lang="en-US" sz="4000" b="0" i="0">
                    <a:solidFill>
                      <a:srgbClr val="FF0000"/>
                    </a:solidFill>
                    <a:effectLst/>
                    <a:latin typeface="Cambria" panose="02040503050406030204" pitchFamily="18" charset="0"/>
                    <a:ea typeface="Cambria" panose="02040503050406030204" pitchFamily="18" charset="0"/>
                  </a:rPr>
                  <a:t>(</a:t>
                </a:r>
                <a:r>
                  <a:rPr lang="en-US" sz="4000">
                    <a:solidFill>
                      <a:srgbClr val="FF0000"/>
                    </a:solidFill>
                    <a:latin typeface="Cambria" panose="02040503050406030204" pitchFamily="18" charset="0"/>
                    <a:ea typeface="Cambria" panose="02040503050406030204" pitchFamily="18" charset="0"/>
                  </a:rPr>
                  <a:t>cm</a:t>
                </a:r>
                <a:r>
                  <a:rPr lang="en-US" sz="4000" baseline="30000">
                    <a:solidFill>
                      <a:srgbClr val="FF0000"/>
                    </a:solidFill>
                    <a:latin typeface="Cambria" panose="02040503050406030204" pitchFamily="18" charset="0"/>
                    <a:ea typeface="Cambria" panose="02040503050406030204" pitchFamily="18" charset="0"/>
                  </a:rPr>
                  <a:t>2</a:t>
                </a:r>
                <a:r>
                  <a:rPr lang="en-US" sz="4000">
                    <a:solidFill>
                      <a:srgbClr val="FF0000"/>
                    </a:solidFill>
                    <a:latin typeface="Cambria" panose="02040503050406030204" pitchFamily="18" charset="0"/>
                    <a:ea typeface="Cambria" panose="02040503050406030204" pitchFamily="18" charset="0"/>
                  </a:rPr>
                  <a:t> )</a:t>
                </a:r>
              </a:p>
            </p:txBody>
          </p:sp>
        </mc:Choice>
        <mc:Fallback xmlns="">
          <p:sp>
            <p:nvSpPr>
              <p:cNvPr id="10" name="Hình chữ nhật: Góc Tròn 9">
                <a:extLst>
                  <a:ext uri="{FF2B5EF4-FFF2-40B4-BE49-F238E27FC236}">
                    <a16:creationId xmlns:a16="http://schemas.microsoft.com/office/drawing/2014/main" id="{DCBEEBB8-E362-261A-109F-84C19E3BA316}"/>
                  </a:ext>
                </a:extLst>
              </p:cNvPr>
              <p:cNvSpPr>
                <a:spLocks noRot="1" noChangeAspect="1" noMove="1" noResize="1" noEditPoints="1" noAdjustHandles="1" noChangeArrowheads="1" noChangeShapeType="1" noTextEdit="1"/>
              </p:cNvSpPr>
              <p:nvPr/>
            </p:nvSpPr>
            <p:spPr>
              <a:xfrm>
                <a:off x="6219054" y="3175224"/>
                <a:ext cx="5468532" cy="3192304"/>
              </a:xfrm>
              <a:prstGeom prst="roundRect">
                <a:avLst/>
              </a:prstGeom>
              <a:blipFill>
                <a:blip r:embed="rId3"/>
                <a:stretch>
                  <a:fillRect l="-1001"/>
                </a:stretch>
              </a:blipFill>
            </p:spPr>
            <p:txBody>
              <a:bodyPr/>
              <a:lstStyle/>
              <a:p>
                <a:r>
                  <a:rPr lang="vi-VN">
                    <a:noFill/>
                  </a:rPr>
                  <a:t> </a:t>
                </a:r>
              </a:p>
            </p:txBody>
          </p:sp>
        </mc:Fallback>
      </mc:AlternateContent>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2308324"/>
          </a:xfrm>
          <a:prstGeom prst="rect">
            <a:avLst/>
          </a:prstGeom>
          <a:noFill/>
        </p:spPr>
        <p:txBody>
          <a:bodyPr wrap="square" rtlCol="0">
            <a:spAutoFit/>
          </a:bodyPr>
          <a:lstStyle/>
          <a:p>
            <a:pPr lvl="0" algn="just"/>
            <a:r>
              <a:rPr lang="vi-VN" sz="3600" b="1">
                <a:solidFill>
                  <a:srgbClr val="002060"/>
                </a:solidFill>
                <a:latin typeface="+mj-lt"/>
                <a:ea typeface="Cambria" panose="02040503050406030204" pitchFamily="18" charset="0"/>
                <a:cs typeface="Arial" panose="020B0604020202020204" pitchFamily="34" charset="0"/>
              </a:rPr>
              <a:t>Một mảnh bìa hình thang được ghép bởi 3 mảnh bìa hình tam giác đều bằng nhau, có độ dài cạnh đáy bằng 10 cm, chiều cao bằng 8,7 cm. Tính diện tích mảnh bìa hình thang đó.</a:t>
            </a:r>
            <a:endParaRPr kumimoji="0" lang="fr-FR" sz="3600" b="1" i="0" u="none" strike="noStrike" kern="1200" cap="none" spc="0" normalizeH="0" baseline="0" noProof="0" dirty="0">
              <a:ln>
                <a:noFill/>
              </a:ln>
              <a:solidFill>
                <a:srgbClr val="002060"/>
              </a:solidFill>
              <a:effectLst/>
              <a:uLnTx/>
              <a:uFillTx/>
              <a:latin typeface="+mj-lt"/>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pic>
        <p:nvPicPr>
          <p:cNvPr id="3" name="Hình ảnh 2">
            <a:extLst>
              <a:ext uri="{FF2B5EF4-FFF2-40B4-BE49-F238E27FC236}">
                <a16:creationId xmlns:a16="http://schemas.microsoft.com/office/drawing/2014/main" id="{2744EB00-E636-4B8B-42B0-B750E5E8CBB8}"/>
              </a:ext>
            </a:extLst>
          </p:cNvPr>
          <p:cNvPicPr>
            <a:picLocks noChangeAspect="1"/>
          </p:cNvPicPr>
          <p:nvPr/>
        </p:nvPicPr>
        <p:blipFill>
          <a:blip r:embed="rId2"/>
          <a:srcRect l="59698"/>
          <a:stretch/>
        </p:blipFill>
        <p:spPr>
          <a:xfrm>
            <a:off x="2501463" y="2807147"/>
            <a:ext cx="7977352" cy="3383446"/>
          </a:xfrm>
          <a:prstGeom prst="rect">
            <a:avLst/>
          </a:prstGeom>
        </p:spPr>
      </p:pic>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TextBox 8">
                <a:extLst>
                  <a:ext uri="{FF2B5EF4-FFF2-40B4-BE49-F238E27FC236}">
                    <a16:creationId xmlns:a16="http://schemas.microsoft.com/office/drawing/2014/main" id="{23B730EB-9F9A-C368-9439-21837BB4B0EA}"/>
                  </a:ext>
                </a:extLst>
              </p:cNvPr>
              <p:cNvSpPr txBox="1"/>
              <p:nvPr/>
            </p:nvSpPr>
            <p:spPr>
              <a:xfrm>
                <a:off x="1513017" y="490472"/>
                <a:ext cx="10079893" cy="4961102"/>
              </a:xfrm>
              <a:prstGeom prst="rect">
                <a:avLst/>
              </a:prstGeom>
              <a:noFill/>
            </p:spPr>
            <p:txBody>
              <a:bodyPr wrap="square" rtlCol="0">
                <a:spAutoFit/>
              </a:bodyPr>
              <a:lstStyle/>
              <a:p>
                <a:pPr algn="ctr"/>
                <a:r>
                  <a:rPr lang="en-US" sz="4800">
                    <a:solidFill>
                      <a:srgbClr val="FF0000"/>
                    </a:solidFill>
                    <a:latin typeface="Cambria" panose="02040503050406030204" pitchFamily="18" charset="0"/>
                    <a:ea typeface="Cambria" panose="02040503050406030204" pitchFamily="18" charset="0"/>
                  </a:rPr>
                  <a:t>Bài giải</a:t>
                </a:r>
                <a:endParaRPr lang="en-US" sz="4800" b="0" i="0">
                  <a:solidFill>
                    <a:srgbClr val="FF0000"/>
                  </a:solidFill>
                  <a:effectLst/>
                  <a:latin typeface="Cambria" panose="02040503050406030204" pitchFamily="18" charset="0"/>
                  <a:ea typeface="Cambria" panose="02040503050406030204" pitchFamily="18" charset="0"/>
                </a:endParaRPr>
              </a:p>
              <a:p>
                <a:pPr algn="ctr"/>
                <a:r>
                  <a:rPr lang="en-US" sz="4800">
                    <a:solidFill>
                      <a:srgbClr val="FF0000"/>
                    </a:solidFill>
                    <a:latin typeface="Cambria" panose="02040503050406030204" pitchFamily="18" charset="0"/>
                    <a:ea typeface="Cambria" panose="02040503050406030204" pitchFamily="18" charset="0"/>
                  </a:rPr>
                  <a:t>Diện tích của hình tam giác đều đó là:</a:t>
                </a:r>
                <a:endParaRPr lang="en-US" sz="4800" b="0" i="0"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4800" b="0" i="1" smtClean="0">
                            <a:solidFill>
                              <a:srgbClr val="FF0000"/>
                            </a:solidFill>
                            <a:effectLst/>
                            <a:latin typeface="Cambria Math" panose="02040503050406030204" pitchFamily="18" charset="0"/>
                          </a:rPr>
                        </m:ctrlPr>
                      </m:fPr>
                      <m:num>
                        <m:r>
                          <m:rPr>
                            <m:nor/>
                          </m:rPr>
                          <a:rPr lang="en-US" sz="4800" b="0" i="0" smtClean="0">
                            <a:solidFill>
                              <a:srgbClr val="FF0000"/>
                            </a:solidFill>
                            <a:effectLst/>
                            <a:latin typeface="Cambria Math" panose="02040503050406030204" pitchFamily="18" charset="0"/>
                          </a:rPr>
                          <m:t>10 </m:t>
                        </m:r>
                        <m:r>
                          <m:rPr>
                            <m:nor/>
                          </m:rPr>
                          <a:rPr lang="en-US" sz="4800" b="0" i="0" smtClean="0">
                            <a:solidFill>
                              <a:srgbClr val="FF0000"/>
                            </a:solidFill>
                            <a:effectLst/>
                            <a:latin typeface="Cambria Math" panose="02040503050406030204" pitchFamily="18" charset="0"/>
                          </a:rPr>
                          <m:t>x</m:t>
                        </m:r>
                        <m:r>
                          <m:rPr>
                            <m:nor/>
                          </m:rPr>
                          <a:rPr lang="en-US" sz="4800" b="0" i="0" smtClean="0">
                            <a:solidFill>
                              <a:srgbClr val="FF0000"/>
                            </a:solidFill>
                            <a:effectLst/>
                            <a:latin typeface="Cambria Math" panose="02040503050406030204" pitchFamily="18" charset="0"/>
                          </a:rPr>
                          <m:t> 8,7</m:t>
                        </m:r>
                      </m:num>
                      <m:den>
                        <m:r>
                          <a:rPr lang="en-US" sz="4800" b="0" i="1" smtClean="0">
                            <a:solidFill>
                              <a:srgbClr val="FF0000"/>
                            </a:solidFill>
                            <a:latin typeface="Cambria Math" panose="02040503050406030204" pitchFamily="18" charset="0"/>
                            <a:ea typeface="Cambria" panose="02040503050406030204" pitchFamily="18" charset="0"/>
                          </a:rPr>
                          <m:t>2</m:t>
                        </m:r>
                      </m:den>
                    </m:f>
                  </m:oMath>
                </a14:m>
                <a:r>
                  <a:rPr lang="en-US" sz="4800" b="0" i="0" dirty="0">
                    <a:solidFill>
                      <a:srgbClr val="FF0000"/>
                    </a:solidFill>
                    <a:effectLst/>
                    <a:latin typeface="Cambria" panose="02040503050406030204" pitchFamily="18" charset="0"/>
                    <a:ea typeface="Cambria" panose="02040503050406030204" pitchFamily="18" charset="0"/>
                  </a:rPr>
                  <a:t> </a:t>
                </a:r>
                <a:r>
                  <a:rPr lang="en-US" sz="4800" b="0" i="0">
                    <a:solidFill>
                      <a:srgbClr val="FF0000"/>
                    </a:solidFill>
                    <a:effectLst/>
                    <a:latin typeface="Cambria" panose="02040503050406030204" pitchFamily="18" charset="0"/>
                    <a:ea typeface="Cambria" panose="02040503050406030204" pitchFamily="18" charset="0"/>
                  </a:rPr>
                  <a:t> = </a:t>
                </a:r>
                <a:r>
                  <a:rPr lang="en-US" sz="4800">
                    <a:solidFill>
                      <a:srgbClr val="FF0000"/>
                    </a:solidFill>
                    <a:latin typeface="Cambria" panose="02040503050406030204" pitchFamily="18" charset="0"/>
                    <a:ea typeface="Cambria" panose="02040503050406030204" pitchFamily="18" charset="0"/>
                  </a:rPr>
                  <a:t>43,5</a:t>
                </a:r>
                <a:r>
                  <a:rPr lang="en-US" sz="4800" b="0" i="0">
                    <a:solidFill>
                      <a:srgbClr val="FF0000"/>
                    </a:solidFill>
                    <a:effectLst/>
                    <a:latin typeface="Cambria" panose="02040503050406030204" pitchFamily="18" charset="0"/>
                    <a:ea typeface="Cambria" panose="02040503050406030204" pitchFamily="18" charset="0"/>
                  </a:rPr>
                  <a:t> (c</a:t>
                </a:r>
                <a:r>
                  <a:rPr lang="en-US" sz="4800">
                    <a:solidFill>
                      <a:srgbClr val="FF0000"/>
                    </a:solidFill>
                    <a:latin typeface="Cambria" panose="02040503050406030204" pitchFamily="18" charset="0"/>
                    <a:ea typeface="Cambria" panose="02040503050406030204" pitchFamily="18" charset="0"/>
                  </a:rPr>
                  <a:t>m</a:t>
                </a:r>
                <a:r>
                  <a:rPr lang="en-US" sz="4800" baseline="30000">
                    <a:solidFill>
                      <a:srgbClr val="FF0000"/>
                    </a:solidFill>
                    <a:latin typeface="Cambria" panose="02040503050406030204" pitchFamily="18" charset="0"/>
                    <a:ea typeface="Cambria" panose="02040503050406030204" pitchFamily="18" charset="0"/>
                  </a:rPr>
                  <a:t>2</a:t>
                </a:r>
                <a:r>
                  <a:rPr lang="en-US" sz="4800">
                    <a:solidFill>
                      <a:srgbClr val="FF0000"/>
                    </a:solidFill>
                    <a:latin typeface="Cambria" panose="02040503050406030204" pitchFamily="18" charset="0"/>
                    <a:ea typeface="Cambria" panose="02040503050406030204" pitchFamily="18" charset="0"/>
                  </a:rPr>
                  <a:t> )</a:t>
                </a:r>
              </a:p>
              <a:p>
                <a:pPr algn="ctr"/>
                <a:r>
                  <a:rPr lang="en-US" sz="4800">
                    <a:solidFill>
                      <a:srgbClr val="FF0000"/>
                    </a:solidFill>
                    <a:latin typeface="Cambria" panose="02040503050406030204" pitchFamily="18" charset="0"/>
                    <a:ea typeface="Cambria" panose="02040503050406030204" pitchFamily="18" charset="0"/>
                  </a:rPr>
                  <a:t>Diện tích mảnh bìa hình thang đó là:</a:t>
                </a:r>
              </a:p>
              <a:p>
                <a:pPr algn="ctr"/>
                <a:r>
                  <a:rPr lang="en-US" sz="4800">
                    <a:solidFill>
                      <a:srgbClr val="FF0000"/>
                    </a:solidFill>
                    <a:latin typeface="Cambria" panose="02040503050406030204" pitchFamily="18" charset="0"/>
                    <a:ea typeface="Cambria" panose="02040503050406030204" pitchFamily="18" charset="0"/>
                  </a:rPr>
                  <a:t> 43,5 x 3 = 130,5  (cm</a:t>
                </a:r>
                <a:r>
                  <a:rPr lang="en-US" sz="4800" baseline="30000">
                    <a:solidFill>
                      <a:srgbClr val="FF0000"/>
                    </a:solidFill>
                    <a:latin typeface="Cambria" panose="02040503050406030204" pitchFamily="18" charset="0"/>
                    <a:ea typeface="Cambria" panose="02040503050406030204" pitchFamily="18" charset="0"/>
                  </a:rPr>
                  <a:t>2</a:t>
                </a:r>
                <a:r>
                  <a:rPr lang="en-US" sz="4800">
                    <a:solidFill>
                      <a:srgbClr val="FF0000"/>
                    </a:solidFill>
                    <a:latin typeface="Cambria" panose="02040503050406030204" pitchFamily="18" charset="0"/>
                    <a:ea typeface="Cambria" panose="02040503050406030204" pitchFamily="18" charset="0"/>
                  </a:rPr>
                  <a:t> )</a:t>
                </a:r>
              </a:p>
              <a:p>
                <a:pPr algn="ctr"/>
                <a:r>
                  <a:rPr lang="en-US" sz="4800">
                    <a:solidFill>
                      <a:srgbClr val="FF0000"/>
                    </a:solidFill>
                    <a:latin typeface="Cambria" panose="02040503050406030204" pitchFamily="18" charset="0"/>
                    <a:ea typeface="Cambria" panose="02040503050406030204" pitchFamily="18" charset="0"/>
                  </a:rPr>
                  <a:t>Đáp số: 130,5  cm</a:t>
                </a:r>
                <a:r>
                  <a:rPr lang="en-US" sz="4800" baseline="30000">
                    <a:solidFill>
                      <a:srgbClr val="FF0000"/>
                    </a:solidFill>
                    <a:latin typeface="Cambria" panose="02040503050406030204" pitchFamily="18" charset="0"/>
                    <a:ea typeface="Cambria" panose="02040503050406030204" pitchFamily="18" charset="0"/>
                  </a:rPr>
                  <a:t>2</a:t>
                </a:r>
                <a:r>
                  <a:rPr lang="en-US" sz="4800">
                    <a:solidFill>
                      <a:srgbClr val="FF0000"/>
                    </a:solidFill>
                    <a:latin typeface="Cambria" panose="02040503050406030204" pitchFamily="18" charset="0"/>
                    <a:ea typeface="Cambria" panose="02040503050406030204" pitchFamily="18" charset="0"/>
                  </a:rPr>
                  <a:t> </a:t>
                </a:r>
              </a:p>
            </p:txBody>
          </p:sp>
        </mc:Choice>
        <mc:Fallback>
          <p:sp>
            <p:nvSpPr>
              <p:cNvPr id="7" name="TextBox 8">
                <a:extLst>
                  <a:ext uri="{FF2B5EF4-FFF2-40B4-BE49-F238E27FC236}">
                    <a16:creationId xmlns:a16="http://schemas.microsoft.com/office/drawing/2014/main" id="{23B730EB-9F9A-C368-9439-21837BB4B0EA}"/>
                  </a:ext>
                </a:extLst>
              </p:cNvPr>
              <p:cNvSpPr txBox="1">
                <a:spLocks noRot="1" noChangeAspect="1" noMove="1" noResize="1" noEditPoints="1" noAdjustHandles="1" noChangeArrowheads="1" noChangeShapeType="1" noTextEdit="1"/>
              </p:cNvSpPr>
              <p:nvPr/>
            </p:nvSpPr>
            <p:spPr>
              <a:xfrm>
                <a:off x="1513017" y="490472"/>
                <a:ext cx="10079893" cy="4961102"/>
              </a:xfrm>
              <a:prstGeom prst="rect">
                <a:avLst/>
              </a:prstGeom>
              <a:blipFill>
                <a:blip r:embed="rId2"/>
                <a:stretch>
                  <a:fillRect l="-1572" t="-2826" r="-1572" b="-5528"/>
                </a:stretch>
              </a:blipFill>
            </p:spPr>
            <p:txBody>
              <a:bodyPr/>
              <a:lstStyle/>
              <a:p>
                <a:r>
                  <a:rPr lang="vi-VN">
                    <a:noFill/>
                  </a:rPr>
                  <a:t> </a:t>
                </a:r>
              </a:p>
            </p:txBody>
          </p:sp>
        </mc:Fallback>
      </mc:AlternateContent>
    </p:spTree>
    <p:extLst>
      <p:ext uri="{BB962C8B-B14F-4D97-AF65-F5344CB8AC3E}">
        <p14:creationId xmlns:p14="http://schemas.microsoft.com/office/powerpoint/2010/main" val="970828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71301" y="490472"/>
            <a:ext cx="9958806" cy="5078313"/>
          </a:xfrm>
          <a:prstGeom prst="rect">
            <a:avLst/>
          </a:prstGeom>
          <a:noFill/>
        </p:spPr>
        <p:txBody>
          <a:bodyPr wrap="square" rtlCol="0">
            <a:spAutoFit/>
          </a:bodyPr>
          <a:lstStyle/>
          <a:p>
            <a:pPr lvl="0" algn="just"/>
            <a:r>
              <a:rPr lang="vi-VN" sz="5400" b="1">
                <a:solidFill>
                  <a:srgbClr val="002060"/>
                </a:solidFill>
                <a:latin typeface="Times New Roman" panose="02020603050405020304" pitchFamily="18" charset="0"/>
                <a:ea typeface="Cambria" panose="02040503050406030204" pitchFamily="18" charset="0"/>
                <a:cs typeface="Arial" panose="020B0604020202020204" pitchFamily="34" charset="0"/>
              </a:rPr>
              <a:t>Một tấm nhựa hình thang có chiều cao bằng 20 dm. Biết chiều cao bằng trung bình cộng của độ dài hai đáy. Hỏi diện tích tấm nhựa đó bằng bao nhiêu mét vuông? </a:t>
            </a:r>
            <a:endParaRPr kumimoji="0" lang="fr-FR" sz="5400" b="1" i="0" u="none" strike="noStrike" kern="1200" cap="none" spc="0" normalizeH="0" baseline="0" noProof="0" dirty="0">
              <a:ln>
                <a:noFill/>
              </a:ln>
              <a:solidFill>
                <a:srgbClr val="002060"/>
              </a:solidFill>
              <a:effectLst/>
              <a:uLnTx/>
              <a:uFillTx/>
              <a:latin typeface="Calibri Light" panose="020F0302020204030204"/>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1728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1277</TotalTime>
  <Words>342</Words>
  <Application>Microsoft Office PowerPoint</Application>
  <PresentationFormat>Màn hình rộng</PresentationFormat>
  <Paragraphs>39</Paragraphs>
  <Slides>16</Slides>
  <Notes>2</Notes>
  <HiddenSlides>0</HiddenSlides>
  <MMClips>1</MMClips>
  <ScaleCrop>false</ScaleCrop>
  <HeadingPairs>
    <vt:vector size="6" baseType="variant">
      <vt:variant>
        <vt:lpstr>Phông được Dùng</vt:lpstr>
      </vt:variant>
      <vt:variant>
        <vt:i4>13</vt:i4>
      </vt:variant>
      <vt:variant>
        <vt:lpstr>Chủ đề</vt:lpstr>
      </vt:variant>
      <vt:variant>
        <vt:i4>5</vt:i4>
      </vt:variant>
      <vt:variant>
        <vt:lpstr>Tiêu đề Bản chiếu</vt:lpstr>
      </vt:variant>
      <vt:variant>
        <vt:i4>16</vt:i4>
      </vt:variant>
    </vt:vector>
  </HeadingPairs>
  <TitlesOfParts>
    <vt:vector size="34" baseType="lpstr">
      <vt:lpstr>Arial</vt:lpstr>
      <vt:lpstr>Calibri</vt:lpstr>
      <vt:lpstr>Calibri Light</vt:lpstr>
      <vt:lpstr>Cambria</vt:lpstr>
      <vt:lpstr>Cambria Math</vt:lpstr>
      <vt:lpstr>Fredoka One</vt:lpstr>
      <vt:lpstr>Hachi Maru Pop</vt:lpstr>
      <vt:lpstr>HP001 4 hàng</vt:lpstr>
      <vt:lpstr>Lilita One</vt:lpstr>
      <vt:lpstr>Nunito</vt:lpstr>
      <vt:lpstr>Nunito SemiBold</vt:lpstr>
      <vt:lpstr>Times New Roman</vt:lpstr>
      <vt:lpstr>UTM Davida</vt:lpstr>
      <vt:lpstr>Office Theme</vt:lpstr>
      <vt:lpstr>2_Office Theme</vt:lpstr>
      <vt:lpstr>11_Office Theme</vt:lpstr>
      <vt:lpstr>Chibi Anime Characters for Pre-K by Slidesgo</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LÔ THỊ DI</cp:lastModifiedBy>
  <cp:revision>25</cp:revision>
  <dcterms:created xsi:type="dcterms:W3CDTF">2023-12-15T11:40:22Z</dcterms:created>
  <dcterms:modified xsi:type="dcterms:W3CDTF">2024-10-18T16:12:57Z</dcterms:modified>
  <cp:category>9Slide.vn</cp:category>
</cp:coreProperties>
</file>