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sldIdLst>
    <p:sldId id="257" r:id="rId5"/>
    <p:sldId id="267" r:id="rId6"/>
    <p:sldId id="268" r:id="rId7"/>
    <p:sldId id="269" r:id="rId8"/>
    <p:sldId id="270" r:id="rId9"/>
    <p:sldId id="271" r:id="rId10"/>
    <p:sldId id="272" r:id="rId11"/>
    <p:sldId id="1575" r:id="rId12"/>
    <p:sldId id="258" r:id="rId13"/>
    <p:sldId id="1580" r:id="rId14"/>
    <p:sldId id="1579" r:id="rId15"/>
    <p:sldId id="275" r:id="rId16"/>
    <p:sldId id="1600" r:id="rId17"/>
    <p:sldId id="1577" r:id="rId18"/>
    <p:sldId id="1601" r:id="rId19"/>
    <p:sldId id="1602" r:id="rId20"/>
    <p:sldId id="1585" r:id="rId21"/>
    <p:sldId id="1578" r:id="rId22"/>
    <p:sldId id="332" r:id="rId23"/>
    <p:sldId id="278" r:id="rId24"/>
    <p:sldId id="265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-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E6123-3B52-4331-A6C0-C60DADB856DA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5DC8A-E9DB-454E-B525-18AFBF4ACE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53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5DC8A-E9DB-454E-B525-18AFBF4ACE00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4371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1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7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45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60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4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23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3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2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14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49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29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451" y="3025150"/>
            <a:ext cx="8670000" cy="45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1000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4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4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4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4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4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4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4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104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45920" y="7882128"/>
            <a:ext cx="9491400" cy="896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4001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5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814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58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442680" y="1227035"/>
            <a:ext cx="1026252" cy="98939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665324" y="275993"/>
            <a:ext cx="801996" cy="77315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736806" y="443526"/>
            <a:ext cx="438000" cy="43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6833468" y="1227035"/>
            <a:ext cx="1026252" cy="98939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5835080" y="275993"/>
            <a:ext cx="801996" cy="77315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7127594" y="443526"/>
            <a:ext cx="438000" cy="43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6" name="Google Shape;226;p26"/>
          <p:cNvSpPr/>
          <p:nvPr/>
        </p:nvSpPr>
        <p:spPr>
          <a:xfrm flipH="1">
            <a:off x="16826268" y="8048393"/>
            <a:ext cx="1026252" cy="98939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7" name="Google Shape;227;p26"/>
          <p:cNvSpPr/>
          <p:nvPr/>
        </p:nvSpPr>
        <p:spPr>
          <a:xfrm flipH="1">
            <a:off x="15827880" y="9215674"/>
            <a:ext cx="801996" cy="77315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8" name="Google Shape;228;p26"/>
          <p:cNvSpPr/>
          <p:nvPr/>
        </p:nvSpPr>
        <p:spPr>
          <a:xfrm flipH="1">
            <a:off x="17120394" y="9383297"/>
            <a:ext cx="438000" cy="43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9" name="Google Shape;229;p26"/>
          <p:cNvSpPr/>
          <p:nvPr/>
        </p:nvSpPr>
        <p:spPr>
          <a:xfrm>
            <a:off x="435480" y="8048393"/>
            <a:ext cx="1026252" cy="98939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0" name="Google Shape;230;p26"/>
          <p:cNvSpPr/>
          <p:nvPr/>
        </p:nvSpPr>
        <p:spPr>
          <a:xfrm>
            <a:off x="1658124" y="9215674"/>
            <a:ext cx="801996" cy="77315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1" name="Google Shape;231;p26"/>
          <p:cNvSpPr/>
          <p:nvPr/>
        </p:nvSpPr>
        <p:spPr>
          <a:xfrm>
            <a:off x="729606" y="9383297"/>
            <a:ext cx="438000" cy="43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0844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13221065" y="-2502724"/>
            <a:ext cx="7607645" cy="6750878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352597" y="915737"/>
            <a:ext cx="1178408" cy="113606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1470686" y="322622"/>
            <a:ext cx="797891" cy="7692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9" name="Google Shape;239;p27"/>
          <p:cNvSpPr/>
          <p:nvPr/>
        </p:nvSpPr>
        <p:spPr>
          <a:xfrm flipH="1">
            <a:off x="1833599" y="1504481"/>
            <a:ext cx="396000" cy="396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6820468" y="9019001"/>
            <a:ext cx="994469" cy="95873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5873755" y="9341104"/>
            <a:ext cx="673344" cy="64914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6270122" y="8606999"/>
            <a:ext cx="333756" cy="333756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444569" y="8909252"/>
            <a:ext cx="994469" cy="95873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702748" y="9660449"/>
            <a:ext cx="333756" cy="333756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915055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7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762000"/>
            <a:ext cx="15422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22400" cy="6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563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11" Type="http://schemas.microsoft.com/office/2007/relationships/hdphoto" Target="../media/hdphoto4.wdp"/><Relationship Id="rId5" Type="http://schemas.openxmlformats.org/officeDocument/2006/relationships/image" Target="../media/image70.png"/><Relationship Id="rId10" Type="http://schemas.openxmlformats.org/officeDocument/2006/relationships/image" Target="../media/image63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18" Type="http://schemas.openxmlformats.org/officeDocument/2006/relationships/image" Target="../media/image30.gif"/><Relationship Id="rId3" Type="http://schemas.openxmlformats.org/officeDocument/2006/relationships/audio" Target="../media/media1.mp3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gif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5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12" Type="http://schemas.openxmlformats.org/officeDocument/2006/relationships/image" Target="../media/image13.png"/><Relationship Id="rId17" Type="http://schemas.openxmlformats.org/officeDocument/2006/relationships/image" Target="../media/image86.png"/><Relationship Id="rId2" Type="http://schemas.openxmlformats.org/officeDocument/2006/relationships/image" Target="../media/image1.png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4.svg"/><Relationship Id="rId15" Type="http://schemas.openxmlformats.org/officeDocument/2006/relationships/image" Target="../media/image84.png"/><Relationship Id="rId10" Type="http://schemas.openxmlformats.org/officeDocument/2006/relationships/image" Target="../media/image81.png"/><Relationship Id="rId4" Type="http://schemas.openxmlformats.org/officeDocument/2006/relationships/image" Target="../media/image3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m4a"/><Relationship Id="rId7" Type="http://schemas.openxmlformats.org/officeDocument/2006/relationships/image" Target="../media/image3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1.png"/><Relationship Id="rId18" Type="http://schemas.openxmlformats.org/officeDocument/2006/relationships/image" Target="../media/image26.png"/><Relationship Id="rId3" Type="http://schemas.openxmlformats.org/officeDocument/2006/relationships/image" Target="../media/image20.png"/><Relationship Id="rId21" Type="http://schemas.openxmlformats.org/officeDocument/2006/relationships/image" Target="../media/image37.gif"/><Relationship Id="rId7" Type="http://schemas.openxmlformats.org/officeDocument/2006/relationships/image" Target="../media/image24.png"/><Relationship Id="rId12" Type="http://schemas.openxmlformats.org/officeDocument/2006/relationships/image" Target="../media/image30.gif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9.gif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23" Type="http://schemas.openxmlformats.org/officeDocument/2006/relationships/image" Target="../media/image38.png"/><Relationship Id="rId10" Type="http://schemas.microsoft.com/office/2007/relationships/hdphoto" Target="../media/hdphoto3.wdp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slide" Target="slide7.xml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1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12" Type="http://schemas.openxmlformats.org/officeDocument/2006/relationships/image" Target="../media/image50.png"/><Relationship Id="rId17" Type="http://schemas.openxmlformats.org/officeDocument/2006/relationships/image" Target="../media/image53.sv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13.png"/><Relationship Id="rId19" Type="http://schemas.openxmlformats.org/officeDocument/2006/relationships/image" Target="../media/image55.svg"/><Relationship Id="rId4" Type="http://schemas.openxmlformats.org/officeDocument/2006/relationships/image" Target="../media/image3.png"/><Relationship Id="rId9" Type="http://schemas.openxmlformats.org/officeDocument/2006/relationships/image" Target="../media/image49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47700" y="16336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35">
            <a:extLst>
              <a:ext uri="{FF2B5EF4-FFF2-40B4-BE49-F238E27FC236}">
                <a16:creationId xmlns:a16="http://schemas.microsoft.com/office/drawing/2014/main" id="{64EA6986-45AB-AB9C-B9E3-8A387FF11691}"/>
              </a:ext>
            </a:extLst>
          </p:cNvPr>
          <p:cNvSpPr/>
          <p:nvPr/>
        </p:nvSpPr>
        <p:spPr>
          <a:xfrm rot="5400000">
            <a:off x="1516107" y="390855"/>
            <a:ext cx="4655638" cy="4655638"/>
          </a:xfrm>
          <a:prstGeom prst="ellipse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37">
            <a:extLst>
              <a:ext uri="{FF2B5EF4-FFF2-40B4-BE49-F238E27FC236}">
                <a16:creationId xmlns:a16="http://schemas.microsoft.com/office/drawing/2014/main" id="{50D97E04-AA43-B81F-4483-DCC44859F517}"/>
              </a:ext>
            </a:extLst>
          </p:cNvPr>
          <p:cNvGrpSpPr/>
          <p:nvPr/>
        </p:nvGrpSpPr>
        <p:grpSpPr>
          <a:xfrm>
            <a:off x="3531982" y="2095500"/>
            <a:ext cx="623889" cy="1103531"/>
            <a:chOff x="19082206" y="1769194"/>
            <a:chExt cx="623889" cy="1103531"/>
          </a:xfrm>
        </p:grpSpPr>
        <p:sp>
          <p:nvSpPr>
            <p:cNvPr id="12" name="TextBox 38">
              <a:extLst>
                <a:ext uri="{FF2B5EF4-FFF2-40B4-BE49-F238E27FC236}">
                  <a16:creationId xmlns:a16="http://schemas.microsoft.com/office/drawing/2014/main" id="{0EBBC81D-257F-DDDE-A95E-479AB5A2F18B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39">
              <a:extLst>
                <a:ext uri="{FF2B5EF4-FFF2-40B4-BE49-F238E27FC236}">
                  <a16:creationId xmlns:a16="http://schemas.microsoft.com/office/drawing/2014/main" id="{21480633-05E0-AAA2-6438-262EAF1E6D7B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Oval 35">
            <a:extLst>
              <a:ext uri="{FF2B5EF4-FFF2-40B4-BE49-F238E27FC236}">
                <a16:creationId xmlns:a16="http://schemas.microsoft.com/office/drawing/2014/main" id="{869E82B0-9FBE-511A-7393-924E4F3BDBC8}"/>
              </a:ext>
            </a:extLst>
          </p:cNvPr>
          <p:cNvSpPr/>
          <p:nvPr/>
        </p:nvSpPr>
        <p:spPr>
          <a:xfrm rot="5400000">
            <a:off x="9448800" y="731136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37">
            <a:extLst>
              <a:ext uri="{FF2B5EF4-FFF2-40B4-BE49-F238E27FC236}">
                <a16:creationId xmlns:a16="http://schemas.microsoft.com/office/drawing/2014/main" id="{AEAB79E2-B3CB-8339-EFC1-D7910128F53C}"/>
              </a:ext>
            </a:extLst>
          </p:cNvPr>
          <p:cNvGrpSpPr/>
          <p:nvPr/>
        </p:nvGrpSpPr>
        <p:grpSpPr>
          <a:xfrm>
            <a:off x="11430000" y="2178936"/>
            <a:ext cx="623889" cy="1103531"/>
            <a:chOff x="19082206" y="1769194"/>
            <a:chExt cx="623889" cy="1103531"/>
          </a:xfrm>
        </p:grpSpPr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F6C1B0D2-28A0-131A-3F53-F983F8049BD3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81F35BBF-9517-7029-9AFB-65A589111BE5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Rectangle 7">
            <a:extLst>
              <a:ext uri="{FF2B5EF4-FFF2-40B4-BE49-F238E27FC236}">
                <a16:creationId xmlns:a16="http://schemas.microsoft.com/office/drawing/2014/main" id="{D3C926A0-9671-5614-9F41-BDD4171AB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787" y="6198137"/>
            <a:ext cx="12791565" cy="127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 anchor="ctr">
            <a:spAutoFit/>
          </a:bodyPr>
          <a:lstStyle/>
          <a:p>
            <a:r>
              <a:rPr lang="en-US" altLang="en-US" sz="36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-Cho đường tròn tâm O</a:t>
            </a:r>
          </a:p>
          <a:p>
            <a:r>
              <a:rPr lang="en-US" altLang="en-US" sz="36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Đường bao quanh hình tròn tâm O gọi là đường tròn tâm O</a:t>
            </a:r>
            <a:endParaRPr lang="en-US" altLang="en-US" sz="36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F6FD8FB-2558-FF33-3212-C91CE63A0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3610" y="1056934"/>
            <a:ext cx="4550191" cy="3962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FB6B1D9-63B3-9AF2-3791-504418089E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6660"/>
          <a:stretch/>
        </p:blipFill>
        <p:spPr>
          <a:xfrm>
            <a:off x="2875924" y="1061997"/>
            <a:ext cx="4550191" cy="4033571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E7325CC5-C83B-36BC-7D37-22DE7060D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574549"/>
            <a:ext cx="15166319" cy="238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pPr marL="571500" indent="-571500">
              <a:buFontTx/>
              <a:buChar char="-"/>
            </a:pPr>
            <a:r>
              <a:rPr lang="en-US" altLang="en-US" sz="36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Lấy điểm A trên đường tròn, nối tâm O với điểm A ta được bán kính OA</a:t>
            </a:r>
          </a:p>
          <a:p>
            <a:r>
              <a:rPr lang="en-US" altLang="en-US" sz="36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của hình tròn.</a:t>
            </a:r>
          </a:p>
          <a:p>
            <a:pPr marL="571500" indent="-571500">
              <a:buFontTx/>
              <a:buChar char="-"/>
            </a:pPr>
            <a:r>
              <a:rPr lang="en-US" altLang="en-US" sz="36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Tâm, bán kính, dường kính của hình tròn cũng là tâm, bán kính </a:t>
            </a:r>
          </a:p>
          <a:p>
            <a:r>
              <a:rPr lang="en-US" altLang="en-US" sz="36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 đường kính của đường tròn đó.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D6FF324-34E9-98F7-43B2-848B4212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874197"/>
            <a:ext cx="12791565" cy="127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 anchor="ctr">
            <a:spAutoFit/>
          </a:bodyPr>
          <a:lstStyle/>
          <a:p>
            <a:r>
              <a:rPr lang="en-US" altLang="en-US" sz="36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Trong hình tròn trên: O là tâm, AB là đường kính và OA, OB, OC là các bán kính của đường tròn</a:t>
            </a:r>
            <a:endParaRPr lang="en-US" altLang="en-US" sz="36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 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 tròn tâm O bán kính 3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11201400" y="1562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11206643" y="235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18F3FC-393C-2337-9824-9C5B66CD9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9660" r="8574" b="42282"/>
          <a:stretch/>
        </p:blipFill>
        <p:spPr>
          <a:xfrm>
            <a:off x="962125" y="5645003"/>
            <a:ext cx="7924800" cy="140349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44CA37D-92B7-C619-361C-53166669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5" y="7088339"/>
            <a:ext cx="491915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BCEF88-B6BF-C88B-6B62-AC4CA7BAADAF}"/>
              </a:ext>
            </a:extLst>
          </p:cNvPr>
          <p:cNvGrpSpPr/>
          <p:nvPr/>
        </p:nvGrpSpPr>
        <p:grpSpPr>
          <a:xfrm>
            <a:off x="-716470" y="2327384"/>
            <a:ext cx="4650395" cy="7308631"/>
            <a:chOff x="1752600" y="120869"/>
            <a:chExt cx="4650395" cy="73086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A960C8-B496-75B4-9D6A-C666FC036F46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03D45A3-8B6B-4E4C-F72A-C944CB229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13244511" y="3054910"/>
            <a:ext cx="623889" cy="1174190"/>
            <a:chOff x="14038717" y="1814204"/>
            <a:chExt cx="62388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7">
            <a:extLst>
              <a:ext uri="{FF2B5EF4-FFF2-40B4-BE49-F238E27FC236}">
                <a16:creationId xmlns:a16="http://schemas.microsoft.com/office/drawing/2014/main" id="{95722CDC-481D-4D6D-F916-49DEFAC1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591300"/>
            <a:ext cx="385636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75385-BE31-21EA-4662-511CC8C9C0E3}"/>
              </a:ext>
            </a:extLst>
          </p:cNvPr>
          <p:cNvSpPr/>
          <p:nvPr/>
        </p:nvSpPr>
        <p:spPr>
          <a:xfrm>
            <a:off x="9835055" y="7465861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13552738" y="3905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435412" y="6210300"/>
              <a:ext cx="97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13552738" y="3905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48148E-6 L 0.65217 -0.199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"/>
            <a:ext cx="18288000" cy="10285715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996044" y="2381819"/>
            <a:ext cx="15969342" cy="3831816"/>
          </a:xfrm>
          <a:prstGeom prst="rect">
            <a:avLst/>
          </a:prstGeom>
          <a:noFill/>
          <a:ln>
            <a:noFill/>
          </a:ln>
        </p:spPr>
        <p:txBody>
          <a:bodyPr wrap="square" lIns="137159" tIns="68579" rIns="137159" bIns="68579" rtlCol="0">
            <a:spAutoFit/>
          </a:bodyPr>
          <a:lstStyle/>
          <a:p>
            <a:pPr algn="ctr" defTabSz="1371498">
              <a:defRPr/>
            </a:pPr>
            <a:r>
              <a:rPr lang="en-GB" altLang="zh-CN" sz="12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algn="ctr" defTabSz="1371498">
              <a:defRPr/>
            </a:pPr>
            <a:r>
              <a:rPr lang="en-GB" altLang="zh-CN" sz="12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lang="zh-CN" altLang="en-US" sz="12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3" y="552254"/>
            <a:ext cx="1977359" cy="19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DB46BE7-3584-D9AD-0201-79C2CDDCB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800100"/>
            <a:ext cx="15087600" cy="83058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FC42333-04A8-00C0-7802-67B2227F8ED8}"/>
              </a:ext>
            </a:extLst>
          </p:cNvPr>
          <p:cNvSpPr/>
          <p:nvPr/>
        </p:nvSpPr>
        <p:spPr>
          <a:xfrm>
            <a:off x="11734800" y="3848100"/>
            <a:ext cx="6858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A517A6E-A840-3527-70B6-5E2BDDE8D24A}"/>
              </a:ext>
            </a:extLst>
          </p:cNvPr>
          <p:cNvSpPr/>
          <p:nvPr/>
        </p:nvSpPr>
        <p:spPr>
          <a:xfrm>
            <a:off x="11760567" y="6433984"/>
            <a:ext cx="6858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F0928C6-3E96-74AF-D263-392292701681}"/>
              </a:ext>
            </a:extLst>
          </p:cNvPr>
          <p:cNvSpPr/>
          <p:nvPr/>
        </p:nvSpPr>
        <p:spPr>
          <a:xfrm>
            <a:off x="11734800" y="5177175"/>
            <a:ext cx="6858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DFB14FA-404D-0DCC-186E-A6FD15A607EE}"/>
              </a:ext>
            </a:extLst>
          </p:cNvPr>
          <p:cNvSpPr/>
          <p:nvPr/>
        </p:nvSpPr>
        <p:spPr>
          <a:xfrm>
            <a:off x="11763025" y="7729384"/>
            <a:ext cx="6858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47700" y="5715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65F7B00-419D-B930-B6D4-671E314D6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53190"/>
            <a:ext cx="15087600" cy="262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 anchor="ctr">
            <a:spAutoFit/>
          </a:bodyPr>
          <a:lstStyle/>
          <a:p>
            <a:r>
              <a:rPr lang="en-US" altLang="en-US" sz="4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altLang="en-US" sz="4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Cho các đường tròn tâm O, tâm I và tâm T như hình dưới. Biết bán kính của đường tròn tâm T có độ dài bằng 2 cm. Tính:</a:t>
            </a:r>
          </a:p>
          <a:p>
            <a:pPr marL="742950" indent="-742950">
              <a:buAutoNum type="alphaLcParenR"/>
            </a:pPr>
            <a:r>
              <a:rPr lang="vi-VN" altLang="en-US" sz="4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Độ dài đường kính của các đường tròn tâm T, tâm I và tâm O.</a:t>
            </a:r>
          </a:p>
          <a:p>
            <a:pPr marL="742950" indent="-742950">
              <a:buAutoNum type="alphaLcParenR"/>
            </a:pPr>
            <a:r>
              <a:rPr lang="vi-VN" altLang="en-US" sz="4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b) Độ dài bán kính của các đường tròn tâm O và tâm I. </a:t>
            </a:r>
            <a:endParaRPr lang="en-US" altLang="en-US" sz="40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8CBC174-2D28-0591-B4B5-24FFACD3C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695700"/>
            <a:ext cx="75437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vi-VN" sz="4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dài đường kính của đường tròn tâm T = 2 × 2 = 4 (cm)</a:t>
            </a: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dài đường kính của đường tròn tâm I = 2 × đường kính đường tròn tâm T = 2 × 4 = 8 (cm)</a:t>
            </a: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dài đường kính của đường tròn tâm O = 2 × đường kính đường tròn tâm I =  2 × 8 = 16 (cm)</a:t>
            </a: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Độ dài bán kính của đường tròn tâm O là:</a:t>
            </a: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4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: 2 = 8 (cm)</a:t>
            </a: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4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dài bán kính của đường tròn tâm I là:</a:t>
            </a: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vi-VN" sz="4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: 2 = 4 (cm)</a:t>
            </a:r>
            <a:endParaRPr lang="vi-VN" sz="4800" b="1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66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"/>
            <a:ext cx="18288000" cy="10285715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772493" y="3426846"/>
            <a:ext cx="9765006" cy="1985157"/>
          </a:xfrm>
          <a:prstGeom prst="rect">
            <a:avLst/>
          </a:prstGeom>
          <a:noFill/>
          <a:ln>
            <a:noFill/>
          </a:ln>
        </p:spPr>
        <p:txBody>
          <a:bodyPr wrap="square" lIns="137159" tIns="68579" rIns="137159" bIns="68579" rtlCol="0">
            <a:spAutoFit/>
          </a:bodyPr>
          <a:lstStyle/>
          <a:p>
            <a:pPr algn="ctr" defTabSz="1371498">
              <a:defRPr/>
            </a:pPr>
            <a:r>
              <a:rPr lang="en-US" altLang="zh-CN" sz="12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12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12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12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3" y="552254"/>
            <a:ext cx="1977359" cy="19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599" y="495299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D373BD8-EF1B-BFBF-B6A8-36DE98BEB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782" y="800100"/>
            <a:ext cx="15289418" cy="304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84DDCAD-088E-19E9-F0A5-F7CA217D2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861619"/>
            <a:ext cx="8915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04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28576"/>
            <a:ext cx="18288000" cy="10315577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endParaRPr lang="zh-CN" altLang="en-US" sz="21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30" y="471489"/>
            <a:ext cx="17391698" cy="931545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285" y="-1367790"/>
            <a:ext cx="11918633" cy="9168767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636" y="5760263"/>
            <a:ext cx="8106728" cy="4418648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8677" y="471488"/>
            <a:ext cx="1771650" cy="3429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28" y="3343277"/>
            <a:ext cx="3224213" cy="6443663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6313064" y="2283467"/>
            <a:ext cx="7250724" cy="16158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371566">
              <a:defRPr/>
            </a:pPr>
            <a:r>
              <a:rPr lang="en-US" altLang="zh-CN" sz="99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99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6162" y="678039"/>
            <a:ext cx="1062264" cy="148461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7" y="206738"/>
            <a:ext cx="2636478" cy="263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tô màu và trang trí các hình tròn để được mô hình Trái Đất, Mặt Trời và Mặt Trăng (theo mẫu)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4B977-C9A2-CD6A-BD11-F11628DAA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476500"/>
            <a:ext cx="8305800" cy="68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4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7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2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4343400" y="6362700"/>
            <a:ext cx="102108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5486400" y="6286500"/>
            <a:ext cx="72390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3428" cy="10287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2123128" y="2978702"/>
            <a:ext cx="14417750" cy="3388618"/>
          </a:xfrm>
          <a:prstGeom prst="rect">
            <a:avLst/>
          </a:prstGeom>
          <a:noFill/>
          <a:ln>
            <a:noFill/>
          </a:ln>
        </p:spPr>
        <p:txBody>
          <a:bodyPr wrap="square" lIns="137159" tIns="68579" rIns="137159" bIns="68579" rtlCol="0">
            <a:spAutoFit/>
          </a:bodyPr>
          <a:lstStyle/>
          <a:p>
            <a:pPr algn="ctr" defTabSz="1371600">
              <a:lnSpc>
                <a:spcPct val="110000"/>
              </a:lnSpc>
              <a:spcBef>
                <a:spcPts val="1500"/>
              </a:spcBef>
              <a:defRPr/>
            </a:pPr>
            <a:r>
              <a:rPr lang="vi-VN" altLang="zh-CN" sz="7200" b="1" kern="800" dirty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en-US" altLang="zh-CN" sz="7200" b="1" kern="800" err="1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lang="vi-VN" altLang="zh-CN" sz="72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72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75</a:t>
            </a:r>
            <a:r>
              <a:rPr lang="vi-VN" altLang="zh-CN" sz="72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 defTabSz="1371669"/>
            <a:r>
              <a:rPr lang="vi-VN" sz="6600" b="1">
                <a:solidFill>
                  <a:srgbClr val="FF0000"/>
                </a:solidFill>
                <a:latin typeface="Times New Roman" panose="02020603050405020304" pitchFamily="18" charset="0"/>
              </a:rPr>
              <a:t>ĐƯỜNG TRÒN. THỰC HÀNH VẼ ĐƯỜNG TRÒN</a:t>
            </a:r>
            <a:endParaRPr lang="vi-VN" sz="6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3669211" y="1540469"/>
            <a:ext cx="10577438" cy="886397"/>
          </a:xfrm>
          <a:prstGeom prst="rect">
            <a:avLst/>
          </a:prstGeom>
        </p:spPr>
        <p:txBody>
          <a:bodyPr vert="horz" wrap="square" lIns="137160" tIns="68580" rIns="137160" bIns="6858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35">
              <a:spcBef>
                <a:spcPts val="1500"/>
              </a:spcBef>
              <a:buNone/>
            </a:pPr>
            <a:r>
              <a:rPr lang="en-US" sz="5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5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5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5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5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54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5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5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2024</a:t>
            </a: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515106D2-070D-02B3-09E3-A5E4F955C6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0347" y="5143500"/>
            <a:ext cx="4437728" cy="4437728"/>
          </a:xfrm>
          <a:prstGeom prst="rect">
            <a:avLst/>
          </a:prstGeom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689AE462-599F-46BA-5E55-7E2062B64D15}"/>
              </a:ext>
            </a:extLst>
          </p:cNvPr>
          <p:cNvSpPr/>
          <p:nvPr/>
        </p:nvSpPr>
        <p:spPr>
          <a:xfrm rot="160133">
            <a:off x="1685793" y="1735529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EF5146BD-26D7-3E47-7F21-23FB3C67E015}"/>
              </a:ext>
            </a:extLst>
          </p:cNvPr>
          <p:cNvSpPr/>
          <p:nvPr/>
        </p:nvSpPr>
        <p:spPr>
          <a:xfrm rot="3413313">
            <a:off x="14652919" y="2964716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03114" y="-85725"/>
            <a:ext cx="9510890" cy="8367266"/>
            <a:chOff x="0" y="0"/>
            <a:chExt cx="2504926" cy="220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04926" cy="2203724"/>
            </a:xfrm>
            <a:custGeom>
              <a:avLst/>
              <a:gdLst/>
              <a:ahLst/>
              <a:cxnLst/>
              <a:rect l="l" t="t" r="r" b="b"/>
              <a:pathLst>
                <a:path w="2504926" h="2203724">
                  <a:moveTo>
                    <a:pt x="0" y="0"/>
                  </a:moveTo>
                  <a:lnTo>
                    <a:pt x="2504926" y="0"/>
                  </a:lnTo>
                  <a:lnTo>
                    <a:pt x="2504926" y="2203724"/>
                  </a:lnTo>
                  <a:lnTo>
                    <a:pt x="0" y="2203724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04926" cy="224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70800" y="7589995"/>
            <a:ext cx="10408466" cy="841566"/>
            <a:chOff x="0" y="0"/>
            <a:chExt cx="2741324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1325" cy="221647"/>
            </a:xfrm>
            <a:custGeom>
              <a:avLst/>
              <a:gdLst/>
              <a:ahLst/>
              <a:cxnLst/>
              <a:rect l="l" t="t" r="r" b="b"/>
              <a:pathLst>
                <a:path w="2741325" h="221647">
                  <a:moveTo>
                    <a:pt x="0" y="0"/>
                  </a:moveTo>
                  <a:lnTo>
                    <a:pt x="2741325" y="0"/>
                  </a:lnTo>
                  <a:lnTo>
                    <a:pt x="2741325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1324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4711733" y="1965880"/>
            <a:ext cx="4220644" cy="9836247"/>
          </a:xfrm>
          <a:custGeom>
            <a:avLst/>
            <a:gdLst/>
            <a:ahLst/>
            <a:cxnLst/>
            <a:rect l="l" t="t" r="r" b="b"/>
            <a:pathLst>
              <a:path w="4220644" h="9836247">
                <a:moveTo>
                  <a:pt x="4220644" y="0"/>
                </a:moveTo>
                <a:lnTo>
                  <a:pt x="0" y="0"/>
                </a:lnTo>
                <a:lnTo>
                  <a:pt x="0" y="9836247"/>
                </a:lnTo>
                <a:lnTo>
                  <a:pt x="4220644" y="9836247"/>
                </a:lnTo>
                <a:lnTo>
                  <a:pt x="42206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44705" y="4762450"/>
            <a:ext cx="2082101" cy="2827545"/>
          </a:xfrm>
          <a:custGeom>
            <a:avLst/>
            <a:gdLst/>
            <a:ahLst/>
            <a:cxnLst/>
            <a:rect l="l" t="t" r="r" b="b"/>
            <a:pathLst>
              <a:path w="2082101" h="2827545">
                <a:moveTo>
                  <a:pt x="0" y="0"/>
                </a:moveTo>
                <a:lnTo>
                  <a:pt x="2082101" y="0"/>
                </a:lnTo>
                <a:lnTo>
                  <a:pt x="2082101" y="2827545"/>
                </a:lnTo>
                <a:lnTo>
                  <a:pt x="0" y="28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290849">
            <a:off x="-755304" y="-1542236"/>
            <a:ext cx="4630364" cy="3134056"/>
          </a:xfrm>
          <a:custGeom>
            <a:avLst/>
            <a:gdLst/>
            <a:ahLst/>
            <a:cxnLst/>
            <a:rect l="l" t="t" r="r" b="b"/>
            <a:pathLst>
              <a:path w="4630364" h="3134056">
                <a:moveTo>
                  <a:pt x="0" y="0"/>
                </a:moveTo>
                <a:lnTo>
                  <a:pt x="4630364" y="0"/>
                </a:lnTo>
                <a:lnTo>
                  <a:pt x="4630364" y="3134057"/>
                </a:lnTo>
                <a:lnTo>
                  <a:pt x="0" y="31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023620" y="1413947"/>
            <a:ext cx="3633623" cy="9516633"/>
          </a:xfrm>
          <a:custGeom>
            <a:avLst/>
            <a:gdLst/>
            <a:ahLst/>
            <a:cxnLst/>
            <a:rect l="l" t="t" r="r" b="b"/>
            <a:pathLst>
              <a:path w="3633623" h="9516633">
                <a:moveTo>
                  <a:pt x="3633623" y="0"/>
                </a:moveTo>
                <a:lnTo>
                  <a:pt x="0" y="0"/>
                </a:lnTo>
                <a:lnTo>
                  <a:pt x="0" y="9516633"/>
                </a:lnTo>
                <a:lnTo>
                  <a:pt x="3633623" y="9516633"/>
                </a:lnTo>
                <a:lnTo>
                  <a:pt x="36336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246503" y="154086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067983" y="102870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100511">
            <a:off x="1010950" y="4996077"/>
            <a:ext cx="297586" cy="2518034"/>
          </a:xfrm>
          <a:custGeom>
            <a:avLst/>
            <a:gdLst/>
            <a:ahLst/>
            <a:cxnLst/>
            <a:rect l="l" t="t" r="r" b="b"/>
            <a:pathLst>
              <a:path w="297586" h="2518034">
                <a:moveTo>
                  <a:pt x="0" y="0"/>
                </a:moveTo>
                <a:lnTo>
                  <a:pt x="297586" y="0"/>
                </a:lnTo>
                <a:lnTo>
                  <a:pt x="297586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0800" y="2613656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2" y="0"/>
                </a:lnTo>
                <a:lnTo>
                  <a:pt x="1146152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7C40D7-D1F4-702E-DB65-882E9835DF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52500"/>
            <a:ext cx="8880395" cy="665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471</Words>
  <Application>Microsoft Office PowerPoint</Application>
  <PresentationFormat>Tùy chỉnh</PresentationFormat>
  <Paragraphs>56</Paragraphs>
  <Slides>21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21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Tahoma</vt:lpstr>
      <vt:lpstr>Times New Roman</vt:lpstr>
      <vt:lpstr>UTM Davida</vt:lpstr>
      <vt:lpstr>Office Theme</vt:lpstr>
      <vt:lpstr>1_Office Theme</vt:lpstr>
      <vt:lpstr>2_Office Theme</vt:lpstr>
      <vt:lpstr>Chibi Anime Characters for Pre-K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LÔ THỊ DI</cp:lastModifiedBy>
  <cp:revision>27</cp:revision>
  <dcterms:created xsi:type="dcterms:W3CDTF">2006-08-16T00:00:00Z</dcterms:created>
  <dcterms:modified xsi:type="dcterms:W3CDTF">2024-10-20T09:31:01Z</dcterms:modified>
  <dc:identifier>DAGSGSjGnWM</dc:identifier>
</cp:coreProperties>
</file>