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79" r:id="rId3"/>
    <p:sldMasterId id="2147483691" r:id="rId4"/>
    <p:sldMasterId id="2147483704" r:id="rId5"/>
    <p:sldMasterId id="2147483716" r:id="rId6"/>
    <p:sldMasterId id="2147483728" r:id="rId7"/>
  </p:sldMasterIdLst>
  <p:notesMasterIdLst>
    <p:notesMasterId r:id="rId31"/>
  </p:notesMasterIdLst>
  <p:sldIdLst>
    <p:sldId id="1582" r:id="rId8"/>
    <p:sldId id="1625" r:id="rId9"/>
    <p:sldId id="1626" r:id="rId10"/>
    <p:sldId id="1627" r:id="rId11"/>
    <p:sldId id="1614" r:id="rId12"/>
    <p:sldId id="339" r:id="rId13"/>
    <p:sldId id="286" r:id="rId14"/>
    <p:sldId id="1593" r:id="rId15"/>
    <p:sldId id="1599" r:id="rId16"/>
    <p:sldId id="269" r:id="rId17"/>
    <p:sldId id="259" r:id="rId18"/>
    <p:sldId id="1617" r:id="rId19"/>
    <p:sldId id="1621" r:id="rId20"/>
    <p:sldId id="1620" r:id="rId21"/>
    <p:sldId id="1600" r:id="rId22"/>
    <p:sldId id="1622" r:id="rId23"/>
    <p:sldId id="1605" r:id="rId24"/>
    <p:sldId id="1623" r:id="rId25"/>
    <p:sldId id="1585" r:id="rId26"/>
    <p:sldId id="1624" r:id="rId27"/>
    <p:sldId id="332" r:id="rId28"/>
    <p:sldId id="285" r:id="rId29"/>
    <p:sldId id="15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1625"/>
            <p14:sldId id="1626"/>
            <p14:sldId id="1627"/>
            <p14:sldId id="1614"/>
            <p14:sldId id="339"/>
            <p14:sldId id="286"/>
            <p14:sldId id="1593"/>
            <p14:sldId id="1599"/>
            <p14:sldId id="269"/>
            <p14:sldId id="259"/>
            <p14:sldId id="1617"/>
            <p14:sldId id="1621"/>
            <p14:sldId id="1620"/>
            <p14:sldId id="1600"/>
            <p14:sldId id="1622"/>
            <p14:sldId id="1605"/>
            <p14:sldId id="1623"/>
            <p14:sldId id="1585"/>
            <p14:sldId id="1624"/>
            <p14:sldId id="332"/>
            <p14:sldId id="285"/>
          </p14:sldIdLst>
        </p14:section>
        <p14:section name="Untitled Section" id="{18B50D7D-084A-40E4-9738-159A5B75918F}">
          <p14:sldIdLst>
            <p14:sldId id="15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105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2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 Hân Di zalo 0948607584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317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498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61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882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0868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046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3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5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15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75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09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5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19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69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80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52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438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696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8538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4349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9487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5141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8520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8478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5783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753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2471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7634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6896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83001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12870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43998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4294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82703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4" y="26637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436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62499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679296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66921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81664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7C1D22-5804-DF9A-FFB6-23473B81E38D}"/>
              </a:ext>
            </a:extLst>
          </p:cNvPr>
          <p:cNvGrpSpPr>
            <a:grpSpLocks/>
          </p:cNvGrpSpPr>
          <p:nvPr/>
        </p:nvGrpSpPr>
        <p:grpSpPr bwMode="auto">
          <a:xfrm>
            <a:off x="425451" y="1752601"/>
            <a:ext cx="11766549" cy="5129213"/>
            <a:chOff x="201" y="1104"/>
            <a:chExt cx="5559" cy="323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58F9594-04A1-432A-B33D-6958452BA5E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15783D7-AFE0-D15E-5408-F686A46EFC1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F096CD0-05DD-9E03-B1E1-684483214B7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80B5DD4-219A-A0C0-869B-96254673F88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DA693BE-08A8-921A-550D-698DD879E70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D385C00-5094-F897-613A-2335915D401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</p:grpSp>
      <p:pic>
        <p:nvPicPr>
          <p:cNvPr id="9" name="Picture 14" descr="netease-10-1024x768-org86658">
            <a:extLst>
              <a:ext uri="{FF2B5EF4-FFF2-40B4-BE49-F238E27FC236}">
                <a16:creationId xmlns:a16="http://schemas.microsoft.com/office/drawing/2014/main" id="{676276CC-AE91-4DBA-904E-442569B46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1320800" y="1905001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7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3962400"/>
            <a:ext cx="9042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4C3AA3B5-E0B5-3CF3-ADC0-D9FDA16F922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1320801" y="6245225"/>
            <a:ext cx="2535767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A3EEA09F-EF9C-30D6-7EC2-6BB173E04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624917" y="6245225"/>
            <a:ext cx="3860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B1D4C069-CCEF-D941-5F5A-3D3C9C4F6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A809B-2140-40BF-B632-00E6461EA0B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1458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9FF4E0F-D9A1-6DBD-E770-8C2195C095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237E160-3EB4-2052-120C-E34914145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68E48FE-FDFD-512D-2840-F3C543523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F950D-4F5B-4EDE-AF1C-63F222353FE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84323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82CB09C-354E-2961-592B-FD03556956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B57863C9-94F6-3E24-3B41-317F662A27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33AA447-FCA2-9F48-3CB5-AA3B66B86E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19FE4-11EB-42C8-AFA8-CF9AA1731D6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97153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90F37DC-F8DC-568A-2301-AA9EDC607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A7FFBCF-5D3B-276F-FA68-F2DC1EEF8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49208CFC-51F6-4FE9-C7E2-D316230C95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0E5CE-F613-4CC2-A611-25EC22A724B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59534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E261E50-F133-CAC8-D8B5-75515943F5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2F6F985-4DF2-1F7D-1D8B-D95B04C0A5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B02F2A7-E859-431E-2C01-7A55C9565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DAA22-39C9-49FD-94F5-46601F9244C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1855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FAF98AC-BD83-D6C5-4E77-180765DA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5A27135-99D4-1750-5E61-DF1CDE5CF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A489E00-8435-B239-69FB-4013667F0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A22A9-B2C5-45A4-ADBD-1658E775240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4617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CF15A648-CBAB-C97B-5EB2-2F6E001CA5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D8F18BB4-5331-E2B6-03F8-C681E64C9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58DACB0-24F8-82F4-79A6-BA0461CDB6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30061-D2A0-4C0D-AC05-86175F8CE9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06748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F1F410D-B35F-4A15-DD17-6DADFC5D3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37951EE-AA01-2A90-2B54-0BBCD4A07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9A071E8-6E50-F5AC-9700-D8E881FA7B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FAA5D-B4FB-49A5-9085-5241FEBAC77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83740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3F838CC-21BC-0234-5A93-7222DF816E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27C42F5-2930-938D-05C3-DD47B5250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E85C0F48-B746-7AE4-1B87-13CF49EA7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D59AE-FC18-4683-A88B-6841A4A54F9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637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C04F5E1-F194-9FAB-ADB0-13B2B2B6F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9D706D3-9EAB-83BC-1449-0CBADE1628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B880E0A-6A42-463A-25A3-2F5F23BC1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06F5D-6CAC-44DF-8B34-4ED7356EA04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15044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951" y="244476"/>
            <a:ext cx="27961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44476"/>
            <a:ext cx="818515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D99E0C4-14AA-6B64-4969-556474A4E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6595E0E-F4B8-6CD1-E95E-2626CD293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86B346C-A51B-909E-78E9-BE726AEBE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4E723A-9040-45D2-869C-B957E2B1205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36197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A3F860-1DD5-450B-903B-1310051C7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F16E7C0-D9A3-B69B-D2AC-3CAC7DDA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274FF5-B674-2CCB-AF96-3D21C67F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838147-78F2-9397-8E76-D8A432A3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BE9329-9E86-9695-B224-7D0B96FF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324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D445F0-40F3-6774-B911-C9FDB383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63947A4-74CF-2425-0491-D2F8A900B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3EC131-ADB0-5715-2E1A-E3256BB8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502214-ACE0-7EEA-209B-F26EA0F6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4AF45B-5EF2-1EB4-020E-640DFD17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9911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AFDF3F-16EF-1A50-190F-8257FCE7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18107F5-3F36-1C06-9622-85610BAEB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D7A064-E89F-F26E-29E6-0121CD4F3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E0D111C-D73B-FF88-33AA-42461EFC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8868DB-7DE2-84EC-E2D0-FB43F4D9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74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612317-58DE-677E-1F78-B58384D0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1B57C0-30CE-EFAC-0FAC-09B2918F3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461942-FFC8-9055-A8F1-37709FC50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1EEC6D-F1F2-53AC-54B0-1C8019E5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13525-B195-1B74-80D9-DD42DC1D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F7CBE7-F1CD-A16C-5018-FDDB06B0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622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BE800F-F0C4-0A2A-70B2-C11ADD27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2A4B0C-203A-5DD1-D4CE-412802D1E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8B3BBA-6BBD-EDF6-D67E-B014E4C7F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093EB64-EBB9-DE80-AE88-163B7AD5D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34B858E-C3BF-F335-BE54-A630ACC47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85D710A-9B00-F877-4C88-C22A1C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625B939-AA21-9861-FA88-8F9D9F97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667E3F-5693-651C-647C-F6EF1BA3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739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439CF9-F9BE-BDD8-56CE-74D54A3F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3D333E-DB82-BE58-4B07-7BB3B359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B44947-B425-E638-EC94-E865B129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C5961B-B809-0C64-A65B-BDD1BCE1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561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A5D371-B879-A6E9-8096-F49981AA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3A75E46-92BB-F41B-B34F-B987E639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DBA48C6-3B26-CE44-A8E4-A2CF1768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9239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898F2B-A6C9-5F43-6FD4-85FC081A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789A91-92CD-CF44-CCE1-0F3006AF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38860-CED4-2A8E-CC93-F672BF5D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26C75B1-983D-F86C-8000-F20E3BD1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C571B0-5E21-66FC-DD22-D8A19272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B13712D-D00E-CF9E-410F-409DD295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23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C99E29-572B-DE83-2DE9-6F64B89F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F98669-A4B7-00BB-27B1-AFB0B2F04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D937-E35F-6C9F-420E-9C7DFFE36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E6AAE7-9D77-52BE-D6E7-CF45658A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F090E-8B18-5DE6-A267-B2C95AE9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620BA1C-C765-D26F-4A4E-0A95430C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8960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AA77DD-1E9B-49D2-8E30-80DC7747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2BAD9C-26AC-1B05-A225-58F7714BD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A476D5-D77D-E3F1-9C7B-83E9711D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E4CDFB-2A1B-94B8-262C-B25B19E5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9B8BAB-C826-92B5-FDCC-FD53131F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658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8DD5084-0347-BEE2-6CE0-5484EACFD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3E9E8B-9601-F60E-4823-8AE64E39B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F7F7B1-1AAB-B04F-6B5E-74A0583E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E4E1870-F8F0-EC54-1216-0A1C9AB9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906DB1-3413-A921-29BD-69E9C9E2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67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05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24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8E91D563-24D8-81D2-5575-B1B60005EC06}"/>
              </a:ext>
            </a:extLst>
          </p:cNvPr>
          <p:cNvGrpSpPr>
            <a:grpSpLocks/>
          </p:cNvGrpSpPr>
          <p:nvPr/>
        </p:nvGrpSpPr>
        <p:grpSpPr bwMode="auto">
          <a:xfrm>
            <a:off x="425451" y="1828800"/>
            <a:ext cx="11766549" cy="5029200"/>
            <a:chOff x="201" y="1152"/>
            <a:chExt cx="5559" cy="3168"/>
          </a:xfrm>
        </p:grpSpPr>
        <p:sp>
          <p:nvSpPr>
            <p:cNvPr id="57347" name="Freeform 3">
              <a:extLst>
                <a:ext uri="{FF2B5EF4-FFF2-40B4-BE49-F238E27FC236}">
                  <a16:creationId xmlns:a16="http://schemas.microsoft.com/office/drawing/2014/main" id="{419270F3-FAC6-BAF3-A654-3795F2FE261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7348" name="Freeform 4">
              <a:extLst>
                <a:ext uri="{FF2B5EF4-FFF2-40B4-BE49-F238E27FC236}">
                  <a16:creationId xmlns:a16="http://schemas.microsoft.com/office/drawing/2014/main" id="{FA0484AF-6DE7-D0AE-6FC4-5847EB87D96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7349" name="Freeform 5">
              <a:extLst>
                <a:ext uri="{FF2B5EF4-FFF2-40B4-BE49-F238E27FC236}">
                  <a16:creationId xmlns:a16="http://schemas.microsoft.com/office/drawing/2014/main" id="{FA17A619-389D-00F7-5962-7C9B42970D4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7350" name="Freeform 6">
              <a:extLst>
                <a:ext uri="{FF2B5EF4-FFF2-40B4-BE49-F238E27FC236}">
                  <a16:creationId xmlns:a16="http://schemas.microsoft.com/office/drawing/2014/main" id="{95B519DA-3AAB-8B5A-386B-3B028E6C2FD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7351" name="Freeform 7">
              <a:extLst>
                <a:ext uri="{FF2B5EF4-FFF2-40B4-BE49-F238E27FC236}">
                  <a16:creationId xmlns:a16="http://schemas.microsoft.com/office/drawing/2014/main" id="{71F00B25-6308-1A4F-E62C-34FB7ACE07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7352" name="Freeform 8">
              <a:extLst>
                <a:ext uri="{FF2B5EF4-FFF2-40B4-BE49-F238E27FC236}">
                  <a16:creationId xmlns:a16="http://schemas.microsoft.com/office/drawing/2014/main" id="{219A22EA-18D4-B18E-21B9-A723861A4D1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7353" name="Freeform 9">
              <a:extLst>
                <a:ext uri="{FF2B5EF4-FFF2-40B4-BE49-F238E27FC236}">
                  <a16:creationId xmlns:a16="http://schemas.microsoft.com/office/drawing/2014/main" id="{46E63B4C-3A50-5722-5639-48AAA34C8D2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7354" name="Freeform 10">
              <a:extLst>
                <a:ext uri="{FF2B5EF4-FFF2-40B4-BE49-F238E27FC236}">
                  <a16:creationId xmlns:a16="http://schemas.microsoft.com/office/drawing/2014/main" id="{8E98932A-B1B9-6307-3580-DBE8620D302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</p:grpSp>
      <p:sp>
        <p:nvSpPr>
          <p:cNvPr id="57355" name="Rectangle 11">
            <a:extLst>
              <a:ext uri="{FF2B5EF4-FFF2-40B4-BE49-F238E27FC236}">
                <a16:creationId xmlns:a16="http://schemas.microsoft.com/office/drawing/2014/main" id="{041ECC35-8BF9-12B7-4CA6-D5093276B2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1" y="6245225"/>
            <a:ext cx="25357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6" name="Rectangle 12">
            <a:extLst>
              <a:ext uri="{FF2B5EF4-FFF2-40B4-BE49-F238E27FC236}">
                <a16:creationId xmlns:a16="http://schemas.microsoft.com/office/drawing/2014/main" id="{F33E1492-5BDA-FF54-49D1-469BE21247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7" name="Rectangle 13">
            <a:extLst>
              <a:ext uri="{FF2B5EF4-FFF2-40B4-BE49-F238E27FC236}">
                <a16:creationId xmlns:a16="http://schemas.microsoft.com/office/drawing/2014/main" id="{D7C53D52-FFB3-2775-5A3E-24B933D7EF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9834" y="6245225"/>
            <a:ext cx="25357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8F56159-5464-4DB1-9A9E-9832E244DD2B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57358" name="Rectangle 14">
            <a:extLst>
              <a:ext uri="{FF2B5EF4-FFF2-40B4-BE49-F238E27FC236}">
                <a16:creationId xmlns:a16="http://schemas.microsoft.com/office/drawing/2014/main" id="{F1FC38DF-8803-8F29-97DC-5F2A2C50A8F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1" y="244476"/>
            <a:ext cx="1118023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59" name="Rectangle 15">
            <a:extLst>
              <a:ext uri="{FF2B5EF4-FFF2-40B4-BE49-F238E27FC236}">
                <a16:creationId xmlns:a16="http://schemas.microsoft.com/office/drawing/2014/main" id="{EE281F67-2E3A-ACC5-EA24-CA60B4F8BD8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117600" y="1905000"/>
            <a:ext cx="1067646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2" name="Picture 16" descr="netease-10-1024x768-org86658">
            <a:extLst>
              <a:ext uri="{FF2B5EF4-FFF2-40B4-BE49-F238E27FC236}">
                <a16:creationId xmlns:a16="http://schemas.microsoft.com/office/drawing/2014/main" id="{171DFCBB-DE88-3E4A-9B3B-C76F7A9FF6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9029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503F43E-17E2-C8C2-61E7-8A37F5D4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42B2A7-F310-8480-7FBD-04F3F419E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F6E058-3F07-4596-9E71-8201BD542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B95A6-D6D1-40CD-8454-58815A1D2DBD}" type="datetimeFigureOut">
              <a:rPr lang="vi-VN" smtClean="0"/>
              <a:t>06-08-2024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5703EA-8DD4-8203-C642-370B30F38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ADE000-9AFE-CD90-9572-A4FFA4E9C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06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pixnio.com/vi/canh-quan/duong/go-thien-nhien-cay-duong-la-phong-canh-mua-thu-nha-ma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 descr="Picture1">
            <a:extLst>
              <a:ext uri="{FF2B5EF4-FFF2-40B4-BE49-F238E27FC236}">
                <a16:creationId xmlns:a16="http://schemas.microsoft.com/office/drawing/2014/main" id="{9EF11D74-905A-07D0-1F66-9B5E5CE4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1"/>
            <a:ext cx="5943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22">
            <a:extLst>
              <a:ext uri="{FF2B5EF4-FFF2-40B4-BE49-F238E27FC236}">
                <a16:creationId xmlns:a16="http://schemas.microsoft.com/office/drawing/2014/main" id="{04541DF6-7822-CE38-B0A3-010C385D7FF9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412876"/>
            <a:ext cx="1676400" cy="1558925"/>
            <a:chOff x="432" y="890"/>
            <a:chExt cx="1056" cy="982"/>
          </a:xfrm>
        </p:grpSpPr>
        <p:grpSp>
          <p:nvGrpSpPr>
            <p:cNvPr id="11268" name="Group 7">
              <a:extLst>
                <a:ext uri="{FF2B5EF4-FFF2-40B4-BE49-F238E27FC236}">
                  <a16:creationId xmlns:a16="http://schemas.microsoft.com/office/drawing/2014/main" id="{438539E9-7584-854B-5295-BA00FB559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890"/>
              <a:ext cx="974" cy="982"/>
              <a:chOff x="576" y="1584"/>
              <a:chExt cx="720" cy="726"/>
            </a:xfrm>
          </p:grpSpPr>
          <p:sp>
            <p:nvSpPr>
              <p:cNvPr id="11271" name="Oval 8">
                <a:extLst>
                  <a:ext uri="{FF2B5EF4-FFF2-40B4-BE49-F238E27FC236}">
                    <a16:creationId xmlns:a16="http://schemas.microsoft.com/office/drawing/2014/main" id="{9572F22F-35E3-6754-B091-409BEA7B9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720" cy="720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vi-VN" altLang="vi-VN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2" name="Oval 9">
                <a:extLst>
                  <a:ext uri="{FF2B5EF4-FFF2-40B4-BE49-F238E27FC236}">
                    <a16:creationId xmlns:a16="http://schemas.microsoft.com/office/drawing/2014/main" id="{E2840515-03EF-1B03-79C1-BA3B7C772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2262"/>
                <a:ext cx="48" cy="48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vi-VN" altLang="vi-VN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3" name="WordArt 10">
                <a:extLst>
                  <a:ext uri="{FF2B5EF4-FFF2-40B4-BE49-F238E27FC236}">
                    <a16:creationId xmlns:a16="http://schemas.microsoft.com/office/drawing/2014/main" id="{926F68CA-915B-0545-E658-E37B386684F5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864" y="2112"/>
                <a:ext cx="96" cy="111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3600" kern="10">
                    <a:ln w="38100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00FFFF"/>
                    </a:soli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11269" name="Rectangle 16">
              <a:extLst>
                <a:ext uri="{FF2B5EF4-FFF2-40B4-BE49-F238E27FC236}">
                  <a16:creationId xmlns:a16="http://schemas.microsoft.com/office/drawing/2014/main" id="{EEE78056-13A7-B61F-5BF7-135B27143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104"/>
              <a:ext cx="6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>
                  <a:solidFill>
                    <a:srgbClr val="33179B"/>
                  </a:solidFill>
                  <a:latin typeface="Tahoma" panose="020B0604030504040204" pitchFamily="34" charset="0"/>
                </a:rPr>
                <a:t>2 cm</a:t>
              </a:r>
            </a:p>
          </p:txBody>
        </p:sp>
        <p:sp>
          <p:nvSpPr>
            <p:cNvPr id="11270" name="Line 21">
              <a:extLst>
                <a:ext uri="{FF2B5EF4-FFF2-40B4-BE49-F238E27FC236}">
                  <a16:creationId xmlns:a16="http://schemas.microsoft.com/office/drawing/2014/main" id="{48E93207-A779-2BA6-B999-2952C4E2D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1392"/>
              <a:ext cx="432" cy="0"/>
            </a:xfrm>
            <a:prstGeom prst="line">
              <a:avLst/>
            </a:prstGeom>
            <a:noFill/>
            <a:ln w="28575">
              <a:solidFill>
                <a:srgbClr val="33179B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图片 44" descr="sfd">
            <a:extLst>
              <a:ext uri="{FF2B5EF4-FFF2-40B4-BE49-F238E27FC236}">
                <a16:creationId xmlns:a16="http://schemas.microsoft.com/office/drawing/2014/main" id="{CF3FB8F9-003E-4B99-06C8-86A495BE8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3" name="图片 44" descr="sfd">
            <a:extLst>
              <a:ext uri="{FF2B5EF4-FFF2-40B4-BE49-F238E27FC236}">
                <a16:creationId xmlns:a16="http://schemas.microsoft.com/office/drawing/2014/main" id="{23905593-5DA9-8744-7877-7F8D9A276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509" y="5093872"/>
            <a:ext cx="4798143" cy="1952999"/>
          </a:xfrm>
          <a:prstGeom prst="rect">
            <a:avLst/>
          </a:prstGeom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C80EF6CA-897B-0C63-6ABC-64C7873B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213396C1-2051-27DA-D84C-4BEA86F63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73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>
            <a:extLst>
              <a:ext uri="{FF2B5EF4-FFF2-40B4-BE49-F238E27FC236}">
                <a16:creationId xmlns:a16="http://schemas.microsoft.com/office/drawing/2014/main" id="{8C304246-3FA7-AFB1-9E21-4D65F4C97DB5}"/>
              </a:ext>
            </a:extLst>
          </p:cNvPr>
          <p:cNvGrpSpPr>
            <a:grpSpLocks/>
          </p:cNvGrpSpPr>
          <p:nvPr/>
        </p:nvGrpSpPr>
        <p:grpSpPr bwMode="auto">
          <a:xfrm>
            <a:off x="2641601" y="381001"/>
            <a:ext cx="1546225" cy="1558925"/>
            <a:chOff x="576" y="1584"/>
            <a:chExt cx="720" cy="726"/>
          </a:xfrm>
        </p:grpSpPr>
        <p:sp>
          <p:nvSpPr>
            <p:cNvPr id="12306" name="Oval 5">
              <a:extLst>
                <a:ext uri="{FF2B5EF4-FFF2-40B4-BE49-F238E27FC236}">
                  <a16:creationId xmlns:a16="http://schemas.microsoft.com/office/drawing/2014/main" id="{F20FCC25-9064-864B-5E71-19CB72AC9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84"/>
              <a:ext cx="720" cy="72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2307" name="Oval 6">
              <a:extLst>
                <a:ext uri="{FF2B5EF4-FFF2-40B4-BE49-F238E27FC236}">
                  <a16:creationId xmlns:a16="http://schemas.microsoft.com/office/drawing/2014/main" id="{A693FBCD-6B14-0846-F045-F0A5C60DF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" y="2262"/>
              <a:ext cx="48" cy="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99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FFFFFF"/>
                </a:solidFill>
              </a:endParaRPr>
            </a:p>
          </p:txBody>
        </p:sp>
        <p:sp>
          <p:nvSpPr>
            <p:cNvPr id="12308" name="WordArt 7">
              <a:extLst>
                <a:ext uri="{FF2B5EF4-FFF2-40B4-BE49-F238E27FC236}">
                  <a16:creationId xmlns:a16="http://schemas.microsoft.com/office/drawing/2014/main" id="{F381BF85-CDC3-C1F2-9CAC-253AC10C76B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64" y="2112"/>
              <a:ext cx="96" cy="1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kern="10">
                  <a:ln w="12700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FF"/>
                      </a:gs>
                      <a:gs pos="100000">
                        <a:srgbClr val="FF3300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C256D3E6-E692-7CB6-7181-9FCD6C00E8F4}"/>
              </a:ext>
            </a:extLst>
          </p:cNvPr>
          <p:cNvGrpSpPr>
            <a:grpSpLocks/>
          </p:cNvGrpSpPr>
          <p:nvPr/>
        </p:nvGrpSpPr>
        <p:grpSpPr bwMode="auto">
          <a:xfrm>
            <a:off x="2641601" y="377826"/>
            <a:ext cx="1546225" cy="1558925"/>
            <a:chOff x="576" y="1584"/>
            <a:chExt cx="720" cy="726"/>
          </a:xfrm>
        </p:grpSpPr>
        <p:sp>
          <p:nvSpPr>
            <p:cNvPr id="12303" name="Oval 9">
              <a:extLst>
                <a:ext uri="{FF2B5EF4-FFF2-40B4-BE49-F238E27FC236}">
                  <a16:creationId xmlns:a16="http://schemas.microsoft.com/office/drawing/2014/main" id="{722029D2-3B53-ACD6-081F-C8A9C8543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84"/>
              <a:ext cx="720" cy="720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FFFFFF"/>
                </a:solidFill>
              </a:endParaRPr>
            </a:p>
          </p:txBody>
        </p:sp>
        <p:sp>
          <p:nvSpPr>
            <p:cNvPr id="12304" name="Oval 10">
              <a:extLst>
                <a:ext uri="{FF2B5EF4-FFF2-40B4-BE49-F238E27FC236}">
                  <a16:creationId xmlns:a16="http://schemas.microsoft.com/office/drawing/2014/main" id="{D8ED1EBC-2802-D853-4C9D-D5023F51A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" y="2262"/>
              <a:ext cx="48" cy="48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FFFFFF"/>
                </a:solidFill>
              </a:endParaRPr>
            </a:p>
          </p:txBody>
        </p:sp>
        <p:sp>
          <p:nvSpPr>
            <p:cNvPr id="12305" name="WordArt 11">
              <a:extLst>
                <a:ext uri="{FF2B5EF4-FFF2-40B4-BE49-F238E27FC236}">
                  <a16:creationId xmlns:a16="http://schemas.microsoft.com/office/drawing/2014/main" id="{42D0CFFA-B1E3-2339-D271-B9A3F55E225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64" y="2112"/>
              <a:ext cx="96" cy="1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kern="10"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00FFFF"/>
                  </a:soli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877AB35D-5D4C-3887-3ED6-9B781F2063A1}"/>
              </a:ext>
            </a:extLst>
          </p:cNvPr>
          <p:cNvGrpSpPr>
            <a:grpSpLocks/>
          </p:cNvGrpSpPr>
          <p:nvPr/>
        </p:nvGrpSpPr>
        <p:grpSpPr bwMode="auto">
          <a:xfrm>
            <a:off x="7673976" y="381001"/>
            <a:ext cx="1546225" cy="1558925"/>
            <a:chOff x="3120" y="2832"/>
            <a:chExt cx="720" cy="726"/>
          </a:xfrm>
        </p:grpSpPr>
        <p:sp>
          <p:nvSpPr>
            <p:cNvPr id="12300" name="Oval 13">
              <a:extLst>
                <a:ext uri="{FF2B5EF4-FFF2-40B4-BE49-F238E27FC236}">
                  <a16:creationId xmlns:a16="http://schemas.microsoft.com/office/drawing/2014/main" id="{D13F7BFD-F6A2-0A79-EE80-DAA03CA31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720" cy="720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FFFFFF"/>
                </a:solidFill>
              </a:endParaRPr>
            </a:p>
          </p:txBody>
        </p:sp>
        <p:sp>
          <p:nvSpPr>
            <p:cNvPr id="12301" name="Oval 14">
              <a:extLst>
                <a:ext uri="{FF2B5EF4-FFF2-40B4-BE49-F238E27FC236}">
                  <a16:creationId xmlns:a16="http://schemas.microsoft.com/office/drawing/2014/main" id="{B1358E44-8ECF-7BF8-403F-3BF8938A3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0" y="3510"/>
              <a:ext cx="48" cy="48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FFFFFF"/>
                </a:solidFill>
              </a:endParaRPr>
            </a:p>
          </p:txBody>
        </p:sp>
        <p:sp>
          <p:nvSpPr>
            <p:cNvPr id="12302" name="WordArt 15">
              <a:extLst>
                <a:ext uri="{FF2B5EF4-FFF2-40B4-BE49-F238E27FC236}">
                  <a16:creationId xmlns:a16="http://schemas.microsoft.com/office/drawing/2014/main" id="{A1B6F0D7-8D17-DCEF-8935-FBF1584184D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08" y="3360"/>
              <a:ext cx="96" cy="1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kern="10"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00FFFF"/>
                  </a:soli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12293" name="Picture 16" descr="Picture1">
            <a:extLst>
              <a:ext uri="{FF2B5EF4-FFF2-40B4-BE49-F238E27FC236}">
                <a16:creationId xmlns:a16="http://schemas.microsoft.com/office/drawing/2014/main" id="{8D6E805F-B24E-D06C-2023-31FAF2F45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936751"/>
            <a:ext cx="5943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" name="Line 20">
            <a:extLst>
              <a:ext uri="{FF2B5EF4-FFF2-40B4-BE49-F238E27FC236}">
                <a16:creationId xmlns:a16="http://schemas.microsoft.com/office/drawing/2014/main" id="{1CC2BB92-D773-D10D-7FCE-25171D6C7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1965325"/>
            <a:ext cx="0" cy="1752600"/>
          </a:xfrm>
          <a:prstGeom prst="line">
            <a:avLst/>
          </a:prstGeom>
          <a:noFill/>
          <a:ln w="38100">
            <a:solidFill>
              <a:srgbClr val="00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1" name="Line 21">
            <a:extLst>
              <a:ext uri="{FF2B5EF4-FFF2-40B4-BE49-F238E27FC236}">
                <a16:creationId xmlns:a16="http://schemas.microsoft.com/office/drawing/2014/main" id="{51AE2E52-71EF-8059-3037-F170602E10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9625" y="1922463"/>
            <a:ext cx="0" cy="1752600"/>
          </a:xfrm>
          <a:prstGeom prst="line">
            <a:avLst/>
          </a:prstGeom>
          <a:noFill/>
          <a:ln w="38100">
            <a:solidFill>
              <a:srgbClr val="00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2" name="Line 22">
            <a:extLst>
              <a:ext uri="{FF2B5EF4-FFF2-40B4-BE49-F238E27FC236}">
                <a16:creationId xmlns:a16="http://schemas.microsoft.com/office/drawing/2014/main" id="{EFEF004D-0CEC-62B1-74D1-99908494F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3578225"/>
            <a:ext cx="49530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3535DBBA-73AC-A512-2F00-5EA3156F4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565526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1" i="1">
                <a:solidFill>
                  <a:srgbClr val="0000CC"/>
                </a:solidFill>
                <a:latin typeface="Times New Roman" panose="02020603050405020304" pitchFamily="18" charset="0"/>
              </a:rPr>
              <a:t>Chu vi hình tròn</a:t>
            </a:r>
          </a:p>
        </p:txBody>
      </p:sp>
      <p:sp>
        <p:nvSpPr>
          <p:cNvPr id="5144" name="Text Box 24">
            <a:extLst>
              <a:ext uri="{FF2B5EF4-FFF2-40B4-BE49-F238E27FC236}">
                <a16:creationId xmlns:a16="http://schemas.microsoft.com/office/drawing/2014/main" id="{96DDC9AC-8880-1028-A026-BFB1340CC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191000"/>
            <a:ext cx="8534400" cy="528638"/>
          </a:xfrm>
          <a:prstGeom prst="rect">
            <a:avLst/>
          </a:prstGeom>
          <a:solidFill>
            <a:srgbClr val="FFCCCC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0000"/>
                </a:solidFill>
              </a:rPr>
              <a:t>   - Độ dài của đường tròn là chu vi của hình tròn đó.</a:t>
            </a:r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A819600E-F7C8-5D39-C0AB-AC35F0EE4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184525"/>
            <a:ext cx="403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Khoảng 12,5cm đến 12,6cm</a:t>
            </a:r>
          </a:p>
        </p:txBody>
      </p:sp>
      <p:pic>
        <p:nvPicPr>
          <p:cNvPr id="2" name="Picture 2" descr="Sách Giáo Khoa Bình Minh. | Ha Loi">
            <a:extLst>
              <a:ext uri="{FF2B5EF4-FFF2-40B4-BE49-F238E27FC236}">
                <a16:creationId xmlns:a16="http://schemas.microsoft.com/office/drawing/2014/main" id="{A6EBD9F4-614F-3FDE-9F38-5BFA134B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AA9FCB0-2217-6FBF-7FD1-5054C8F8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583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4" descr="sfd">
            <a:extLst>
              <a:ext uri="{FF2B5EF4-FFF2-40B4-BE49-F238E27FC236}">
                <a16:creationId xmlns:a16="http://schemas.microsoft.com/office/drawing/2014/main" id="{74C1B06D-57FE-36D3-6EBC-105D03D25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13A431FC-89C8-65A7-6A4F-92444379C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120" y="5192713"/>
            <a:ext cx="4798143" cy="19529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208 L 0.41588 0.00046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5144" grpId="0" animBg="1"/>
      <p:bldP spid="51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492352" y="4987636"/>
            <a:ext cx="5397910" cy="17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080633"/>
            <a:ext cx="4798143" cy="19529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65D5406-E883-7C4A-A3FA-97E7FD827B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33370" r="51119" b="26639"/>
          <a:stretch/>
        </p:blipFill>
        <p:spPr bwMode="auto">
          <a:xfrm>
            <a:off x="1344899" y="446809"/>
            <a:ext cx="4463619" cy="4633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9078454-C563-8C48-49D3-2E156E74E2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t="32317" b="25246"/>
          <a:stretch/>
        </p:blipFill>
        <p:spPr bwMode="auto">
          <a:xfrm>
            <a:off x="6096000" y="446809"/>
            <a:ext cx="4928755" cy="4633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39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492352" y="4987636"/>
            <a:ext cx="5397910" cy="17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080633"/>
            <a:ext cx="4798143" cy="19529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65D5406-E883-7C4A-A3FA-97E7FD827B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33370" r="51119" b="26639"/>
          <a:stretch/>
        </p:blipFill>
        <p:spPr bwMode="auto">
          <a:xfrm>
            <a:off x="1344899" y="446809"/>
            <a:ext cx="4463619" cy="3241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9078454-C563-8C48-49D3-2E156E74E2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t="32317" b="25246"/>
          <a:stretch/>
        </p:blipFill>
        <p:spPr bwMode="auto">
          <a:xfrm>
            <a:off x="6096000" y="446810"/>
            <a:ext cx="4928755" cy="3241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E438722F-6638-04FE-FD78-4EE23E3735A2}"/>
              </a:ext>
            </a:extLst>
          </p:cNvPr>
          <p:cNvSpPr txBox="1"/>
          <p:nvPr/>
        </p:nvSpPr>
        <p:spPr>
          <a:xfrm>
            <a:off x="308264" y="4151966"/>
            <a:ext cx="5942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>
                <a:solidFill>
                  <a:srgbClr val="FF0000"/>
                </a:solidFill>
              </a:rPr>
              <a:t>? Em có nhận xét gì khi chia chu vi </a:t>
            </a:r>
          </a:p>
          <a:p>
            <a:r>
              <a:rPr lang="pt-BR" sz="3200">
                <a:solidFill>
                  <a:srgbClr val="FF0000"/>
                </a:solidFill>
              </a:rPr>
              <a:t>hình tròn cho đường kính của nó?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A4428B2-DA2A-2878-20C5-3EA258F5FC09}"/>
              </a:ext>
            </a:extLst>
          </p:cNvPr>
          <p:cNvSpPr txBox="1"/>
          <p:nvPr/>
        </p:nvSpPr>
        <p:spPr>
          <a:xfrm>
            <a:off x="6186930" y="4315156"/>
            <a:ext cx="5469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Đều có kết quả bằng 3,14</a:t>
            </a:r>
            <a:endParaRPr lang="vi-VN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492352" y="4987636"/>
            <a:ext cx="5397910" cy="17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080633"/>
            <a:ext cx="4798143" cy="195299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D1EA3E4-E67D-E363-A556-B737570FF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258" y="356234"/>
            <a:ext cx="9322033" cy="475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38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492352" y="4987636"/>
            <a:ext cx="5397910" cy="17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080633"/>
            <a:ext cx="4798143" cy="195299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D1EA3E4-E67D-E363-A556-B737570FF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258" y="356234"/>
            <a:ext cx="9322033" cy="475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0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5081"/>
            <a:ext cx="12420599" cy="6858000"/>
          </a:xfrm>
          <a:prstGeom prst="rect">
            <a:avLst/>
          </a:prstGeom>
        </p:spPr>
      </p:pic>
      <p:pic>
        <p:nvPicPr>
          <p:cNvPr id="17" name="Picture 2" descr="Sách Giáo Khoa Bình Minh. | Ha Loi">
            <a:extLst>
              <a:ext uri="{FF2B5EF4-FFF2-40B4-BE49-F238E27FC236}">
                <a16:creationId xmlns:a16="http://schemas.microsoft.com/office/drawing/2014/main" id="{CFA00D43-0508-F690-85BA-E1EDA4A02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8" y="-13508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ách Giáo Khoa Bình Minh. | Ha Loi">
            <a:extLst>
              <a:ext uri="{FF2B5EF4-FFF2-40B4-BE49-F238E27FC236}">
                <a16:creationId xmlns:a16="http://schemas.microsoft.com/office/drawing/2014/main" id="{8130E7C3-8386-F39C-D0A1-453D41DF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761" y="-13508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D88AE95-0376-1B47-C2E0-85334DCCF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175" y="1005048"/>
            <a:ext cx="9022769" cy="2881151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94F255C2-746B-E867-3F88-7EBC949E4500}"/>
              </a:ext>
            </a:extLst>
          </p:cNvPr>
          <p:cNvSpPr txBox="1"/>
          <p:nvPr/>
        </p:nvSpPr>
        <p:spPr>
          <a:xfrm>
            <a:off x="2791089" y="4021280"/>
            <a:ext cx="6864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Chu vi hình tròn đó là: 8 × 3,14 = 25,12 cm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8C53517-4DA6-3190-A363-B393786265F0}"/>
              </a:ext>
            </a:extLst>
          </p:cNvPr>
          <p:cNvSpPr txBox="1"/>
          <p:nvPr/>
        </p:nvSpPr>
        <p:spPr>
          <a:xfrm>
            <a:off x="2885665" y="4618026"/>
            <a:ext cx="7546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hình tròn đó là: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 × 3,14 = 3,768 dm</a:t>
            </a:r>
            <a:endParaRPr lang="vi-V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06C470A-D9BB-8D52-835A-8EA52F3580DC}"/>
              </a:ext>
            </a:extLst>
          </p:cNvPr>
          <p:cNvSpPr txBox="1"/>
          <p:nvPr/>
        </p:nvSpPr>
        <p:spPr>
          <a:xfrm>
            <a:off x="2885665" y="5150194"/>
            <a:ext cx="7546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Chu vi hình tròn đó là: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0,75 × 2 × 3,14 = 4,71 m</a:t>
            </a:r>
            <a:endParaRPr lang="vi-V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C21E94BD-5615-6F4A-804E-0D2DC9DFF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517" y="1543326"/>
            <a:ext cx="2467632" cy="330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5081"/>
            <a:ext cx="12420599" cy="6858000"/>
          </a:xfrm>
          <a:prstGeom prst="rect">
            <a:avLst/>
          </a:prstGeom>
        </p:spPr>
      </p:pic>
      <p:pic>
        <p:nvPicPr>
          <p:cNvPr id="17" name="Picture 2" descr="Sách Giáo Khoa Bình Minh. | Ha Loi">
            <a:extLst>
              <a:ext uri="{FF2B5EF4-FFF2-40B4-BE49-F238E27FC236}">
                <a16:creationId xmlns:a16="http://schemas.microsoft.com/office/drawing/2014/main" id="{CFA00D43-0508-F690-85BA-E1EDA4A02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8" y="-13508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ách Giáo Khoa Bình Minh. | Ha Loi">
            <a:extLst>
              <a:ext uri="{FF2B5EF4-FFF2-40B4-BE49-F238E27FC236}">
                <a16:creationId xmlns:a16="http://schemas.microsoft.com/office/drawing/2014/main" id="{8130E7C3-8386-F39C-D0A1-453D41DF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761" y="-13508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F54674E-0C3C-D276-A5EE-E3735155D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902" y="524038"/>
            <a:ext cx="8842663" cy="2769261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0C27874-C915-23AD-BCC9-8ADA09C5CF37}"/>
              </a:ext>
            </a:extLst>
          </p:cNvPr>
          <p:cNvSpPr txBox="1"/>
          <p:nvPr/>
        </p:nvSpPr>
        <p:spPr>
          <a:xfrm>
            <a:off x="1924050" y="3108969"/>
            <a:ext cx="8343900" cy="291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690245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690245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 3,14 m = 31,4 dm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690245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 kính của bánh xe đó bằng số đề-xi-mét là: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690245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31,4 : (2 × 3,14) = 5 (dm)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 số: 5 dm.</a:t>
            </a:r>
            <a:endParaRPr lang="vi-VN" sz="2800">
              <a:solidFill>
                <a:srgbClr val="FF0000"/>
              </a:solidFill>
            </a:endParaRPr>
          </a:p>
        </p:txBody>
      </p:sp>
      <p:pic>
        <p:nvPicPr>
          <p:cNvPr id="12" name="Picture 2" descr="MỘT SỐ KĨ THUẬT DẠY HỌC TÍCH CỰC">
            <a:extLst>
              <a:ext uri="{FF2B5EF4-FFF2-40B4-BE49-F238E27FC236}">
                <a16:creationId xmlns:a16="http://schemas.microsoft.com/office/drawing/2014/main" id="{203B4951-FFFD-652D-9BBA-AFD8DEC8E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8093347" y="4750595"/>
            <a:ext cx="4252960" cy="183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2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" y="174623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548640"/>
            <a:ext cx="1660525" cy="521971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2" y="473077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696203" y="4603110"/>
            <a:ext cx="3092524" cy="30925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120688" y="3803633"/>
            <a:ext cx="3975811" cy="1238700"/>
            <a:chOff x="5888071" y="3803632"/>
            <a:chExt cx="2930690" cy="1238700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4" y="4748725"/>
              <a:ext cx="2245987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</p:grpSp>
      <p:pic>
        <p:nvPicPr>
          <p:cNvPr id="8" name="Picture 2" descr="Sách Giáo Khoa Bình Minh. | Ha Loi">
            <a:extLst>
              <a:ext uri="{FF2B5EF4-FFF2-40B4-BE49-F238E27FC236}">
                <a16:creationId xmlns:a16="http://schemas.microsoft.com/office/drawing/2014/main" id="{A543FE91-05C1-F1C7-9C2D-0ECBB9C8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34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5F330EB-BD4D-E10C-147A-0D549D243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820028" y="4719845"/>
            <a:ext cx="3092524" cy="30925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4BC8837A-BBE4-95DD-CB3E-C1977717D1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2394" flipH="1">
            <a:off x="-1063661" y="4719844"/>
            <a:ext cx="3092524" cy="3092524"/>
          </a:xfrm>
          <a:prstGeom prst="rect">
            <a:avLst/>
          </a:prstGeom>
        </p:spPr>
      </p:pic>
      <p:sp>
        <p:nvSpPr>
          <p:cNvPr id="5" name="Rectangle 25">
            <a:extLst>
              <a:ext uri="{FF2B5EF4-FFF2-40B4-BE49-F238E27FC236}">
                <a16:creationId xmlns:a16="http://schemas.microsoft.com/office/drawing/2014/main" id="{9987947B-66EE-0682-33A6-78F8B782542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085975" y="1089133"/>
            <a:ext cx="784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	Hãy chọn đáp án đúng nhất và ghi vào bảng con chữ cái trước câu trả lời đúng.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ED06485-3907-4770-5F7C-74C737520CD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416177" y="1497587"/>
            <a:ext cx="7531100" cy="8001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Câu 1</a:t>
            </a: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 Hình tròn gồm những yếu tố nào?</a:t>
            </a: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2612AD64-D54E-1B02-CF12-021E7AAD5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390" y="2902461"/>
            <a:ext cx="8305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A.  Đường kính, bán kính.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B.  Tâm, đường tròn.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C.  Đường tròn, đường kính, bán kính và tâm.</a:t>
            </a:r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C77724C3-F9B5-D1F1-1539-1759D92BCFF2}"/>
              </a:ext>
            </a:extLst>
          </p:cNvPr>
          <p:cNvGrpSpPr>
            <a:grpSpLocks/>
          </p:cNvGrpSpPr>
          <p:nvPr/>
        </p:nvGrpSpPr>
        <p:grpSpPr bwMode="auto">
          <a:xfrm>
            <a:off x="2327001" y="3677269"/>
            <a:ext cx="762000" cy="762000"/>
            <a:chOff x="2592" y="1728"/>
            <a:chExt cx="1475" cy="1449"/>
          </a:xfrm>
        </p:grpSpPr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CC8A55F3-CA69-DE35-AAC4-1FA13F9A1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3EEFAA45-128B-563B-EBBB-84AA641C1C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27" name="Oval 17">
              <a:extLst>
                <a:ext uri="{FF2B5EF4-FFF2-40B4-BE49-F238E27FC236}">
                  <a16:creationId xmlns:a16="http://schemas.microsoft.com/office/drawing/2014/main" id="{6C5503C9-6125-BE87-7515-44CA2A5E20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" name="Oval 18">
              <a:extLst>
                <a:ext uri="{FF2B5EF4-FFF2-40B4-BE49-F238E27FC236}">
                  <a16:creationId xmlns:a16="http://schemas.microsoft.com/office/drawing/2014/main" id="{F99CFE9E-5BAC-FE02-73B7-3FAEAA4625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" name="Oval 19">
              <a:extLst>
                <a:ext uri="{FF2B5EF4-FFF2-40B4-BE49-F238E27FC236}">
                  <a16:creationId xmlns:a16="http://schemas.microsoft.com/office/drawing/2014/main" id="{7967BBA8-2B25-294C-CA82-AEC037BAC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2" name="Oval 20">
              <a:extLst>
                <a:ext uri="{FF2B5EF4-FFF2-40B4-BE49-F238E27FC236}">
                  <a16:creationId xmlns:a16="http://schemas.microsoft.com/office/drawing/2014/main" id="{E60DE775-046B-AAC2-C41F-CF1D0F307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4C8D85B4-CACC-9767-67AE-E1A71CDB4C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9530719A-7731-0D64-A0F8-275D2A5952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5" name="Oval 23">
              <a:extLst>
                <a:ext uri="{FF2B5EF4-FFF2-40B4-BE49-F238E27FC236}">
                  <a16:creationId xmlns:a16="http://schemas.microsoft.com/office/drawing/2014/main" id="{6B8ACB34-EEE7-30C3-EC18-228B74780A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</p:spTree>
    <p:extLst>
      <p:ext uri="{BB962C8B-B14F-4D97-AF65-F5344CB8AC3E}">
        <p14:creationId xmlns:p14="http://schemas.microsoft.com/office/powerpoint/2010/main" val="35627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781955" y="5758156"/>
            <a:ext cx="4624623" cy="14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758156"/>
            <a:ext cx="4798143" cy="1468824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758156"/>
            <a:ext cx="4798143" cy="127547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84C369F-A6BE-F6CF-0FAB-52ECA2456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148" y="1142617"/>
            <a:ext cx="6489071" cy="4615539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FC96CDA-389C-8034-58CB-2A06120F80FF}"/>
              </a:ext>
            </a:extLst>
          </p:cNvPr>
          <p:cNvSpPr/>
          <p:nvPr/>
        </p:nvSpPr>
        <p:spPr>
          <a:xfrm>
            <a:off x="7107382" y="1018310"/>
            <a:ext cx="4478482" cy="4546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u="sng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2800" u="sng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 vi của bánh xe là: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 × 3,14 = 188,4 (cm)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 đường đi được khi bánh xe lăn trên mặt đất 1 000 vòng là: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188,4 × 1 000 = 188 400 (cm)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Đáp số: 188 400 cm.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44" descr="sfd">
            <a:extLst>
              <a:ext uri="{FF2B5EF4-FFF2-40B4-BE49-F238E27FC236}">
                <a16:creationId xmlns:a16="http://schemas.microsoft.com/office/drawing/2014/main" id="{86855908-B053-67E0-7824-DAFCE8CEA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906131" y="-56659"/>
            <a:ext cx="4798143" cy="1468824"/>
          </a:xfrm>
          <a:prstGeom prst="rect">
            <a:avLst/>
          </a:prstGeom>
        </p:spPr>
      </p:pic>
      <p:pic>
        <p:nvPicPr>
          <p:cNvPr id="15" name="图片 44" descr="sfd">
            <a:extLst>
              <a:ext uri="{FF2B5EF4-FFF2-40B4-BE49-F238E27FC236}">
                <a16:creationId xmlns:a16="http://schemas.microsoft.com/office/drawing/2014/main" id="{0AD20944-86BA-06E9-E17C-00553D7FF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036763" y="-174715"/>
            <a:ext cx="4798143" cy="1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2C89A66-9694-3B38-B3A7-8B05E3E5D0E2}"/>
              </a:ext>
            </a:extLst>
          </p:cNvPr>
          <p:cNvSpPr/>
          <p:nvPr/>
        </p:nvSpPr>
        <p:spPr>
          <a:xfrm>
            <a:off x="2534575" y="2738025"/>
            <a:ext cx="9086689" cy="16885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ker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/>
              </a:rPr>
              <a:t>Nhắc lại quy tắc và công thức tính chu vi hình tròn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236669"/>
            <a:ext cx="11845157" cy="6500462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87BD5-8024-DE96-EA4E-530693F71499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 thuộc </a:t>
            </a:r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F7214-192E-5097-2EDC-02D56F9993AD}"/>
              </a:ext>
            </a:extLst>
          </p:cNvPr>
          <p:cNvSpPr txBox="1"/>
          <p:nvPr/>
        </p:nvSpPr>
        <p:spPr>
          <a:xfrm>
            <a:off x="2977868" y="567681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48BF9-6F87-ED7E-B829-371F3F0B1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62060-B949-7FCE-F839-A38903C623F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 thành bài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17A39-378F-F04C-13F8-CEBBAA519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26B84B-CB18-A4AC-181A-EC7D88074BE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C3D4AD-B831-FB65-D66A-2CAF0F363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Tạm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biệt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FBDADF56-4186-316D-6890-76CD2F2F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" y="174623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548640"/>
            <a:ext cx="1660525" cy="521971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2" y="473077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696203" y="4603110"/>
            <a:ext cx="3092524" cy="30925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120688" y="3803633"/>
            <a:ext cx="3975811" cy="1238700"/>
            <a:chOff x="5888071" y="3803632"/>
            <a:chExt cx="2930690" cy="1238700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4" y="4748725"/>
              <a:ext cx="2245987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</p:grpSp>
      <p:pic>
        <p:nvPicPr>
          <p:cNvPr id="8" name="Picture 2" descr="Sách Giáo Khoa Bình Minh. | Ha Loi">
            <a:extLst>
              <a:ext uri="{FF2B5EF4-FFF2-40B4-BE49-F238E27FC236}">
                <a16:creationId xmlns:a16="http://schemas.microsoft.com/office/drawing/2014/main" id="{A543FE91-05C1-F1C7-9C2D-0ECBB9C8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34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5F330EB-BD4D-E10C-147A-0D549D243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820028" y="4719845"/>
            <a:ext cx="3092524" cy="30925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4BC8837A-BBE4-95DD-CB3E-C1977717D1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2394" flipH="1">
            <a:off x="-1063661" y="4719844"/>
            <a:ext cx="3092524" cy="3092524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B4578181-A859-F733-3C7D-966CC5FF7C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02074" y="1116532"/>
            <a:ext cx="9242126" cy="8001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u="sng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Câu 2</a:t>
            </a: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 Đường kính gấp mấy lần bán kính?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98A912C-F82D-C6FE-DDB1-849D2F8C3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084" y="2310277"/>
            <a:ext cx="47134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0000FF"/>
                </a:solidFill>
              </a:rPr>
              <a:t>  </a:t>
            </a:r>
            <a:r>
              <a:rPr lang="en-US" altLang="vi-VN" sz="4000" b="1">
                <a:solidFill>
                  <a:srgbClr val="0000FF"/>
                </a:solidFill>
              </a:rPr>
              <a:t>A. 2 lần.</a:t>
            </a:r>
          </a:p>
          <a:p>
            <a:pPr eaLnBrk="1" hangingPunct="1"/>
            <a:r>
              <a:rPr lang="en-US" altLang="vi-VN" sz="4000" b="1">
                <a:solidFill>
                  <a:srgbClr val="0000FF"/>
                </a:solidFill>
              </a:rPr>
              <a:t>  B. 3 lần.</a:t>
            </a:r>
          </a:p>
          <a:p>
            <a:pPr eaLnBrk="1" hangingPunct="1"/>
            <a:r>
              <a:rPr lang="en-US" altLang="vi-VN" sz="4000" b="1">
                <a:solidFill>
                  <a:srgbClr val="0000FF"/>
                </a:solidFill>
              </a:rPr>
              <a:t>  C. 4 lần.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16B1D315-55E1-4048-0F45-CD3C957260E2}"/>
              </a:ext>
            </a:extLst>
          </p:cNvPr>
          <p:cNvGrpSpPr>
            <a:grpSpLocks/>
          </p:cNvGrpSpPr>
          <p:nvPr/>
        </p:nvGrpSpPr>
        <p:grpSpPr bwMode="auto">
          <a:xfrm>
            <a:off x="2192993" y="2287358"/>
            <a:ext cx="762000" cy="762000"/>
            <a:chOff x="2592" y="1728"/>
            <a:chExt cx="1475" cy="1449"/>
          </a:xfrm>
        </p:grpSpPr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5CB139EE-EEAB-8BF2-6CF2-1B9957C51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val 6">
              <a:extLst>
                <a:ext uri="{FF2B5EF4-FFF2-40B4-BE49-F238E27FC236}">
                  <a16:creationId xmlns:a16="http://schemas.microsoft.com/office/drawing/2014/main" id="{5D80B653-04C4-7FD4-7C99-301D1A54D5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D48082C9-652F-BFF4-E8EA-261EE04B7F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4637958C-EBF3-0D7D-4BAC-0C8E8029FC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Oval 9">
              <a:extLst>
                <a:ext uri="{FF2B5EF4-FFF2-40B4-BE49-F238E27FC236}">
                  <a16:creationId xmlns:a16="http://schemas.microsoft.com/office/drawing/2014/main" id="{0E0F6F90-2F28-CF11-6D60-384F36DC1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7DB26273-ADEB-23BA-6E43-C665A6662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1E54AA2A-7101-7879-3768-0500F7629C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12">
              <a:extLst>
                <a:ext uri="{FF2B5EF4-FFF2-40B4-BE49-F238E27FC236}">
                  <a16:creationId xmlns:a16="http://schemas.microsoft.com/office/drawing/2014/main" id="{D17FA235-C399-DBA3-A001-2A8BDEEF4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4EBC5F69-7268-2641-1DB5-A81F6E766A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8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" y="174623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548640"/>
            <a:ext cx="1660525" cy="521971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2" y="473077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696203" y="4603110"/>
            <a:ext cx="3092524" cy="30925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120688" y="3803633"/>
            <a:ext cx="3975811" cy="1238700"/>
            <a:chOff x="5888071" y="3803632"/>
            <a:chExt cx="2930690" cy="1238700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4" y="4748725"/>
              <a:ext cx="2245987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</p:grpSp>
      <p:pic>
        <p:nvPicPr>
          <p:cNvPr id="8" name="Picture 2" descr="Sách Giáo Khoa Bình Minh. | Ha Loi">
            <a:extLst>
              <a:ext uri="{FF2B5EF4-FFF2-40B4-BE49-F238E27FC236}">
                <a16:creationId xmlns:a16="http://schemas.microsoft.com/office/drawing/2014/main" id="{A543FE91-05C1-F1C7-9C2D-0ECBB9C8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34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5F330EB-BD4D-E10C-147A-0D549D243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820028" y="4719845"/>
            <a:ext cx="3092524" cy="30925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4BC8837A-BBE4-95DD-CB3E-C1977717D1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2394" flipH="1">
            <a:off x="-1063661" y="4719844"/>
            <a:ext cx="3092524" cy="3092524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1E58AF4A-BDD2-7FA1-930C-2217B3F7B4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26171" y="1311400"/>
            <a:ext cx="7842250" cy="140299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u="sng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Câu 3</a:t>
            </a: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 Nếu một hình tròn có bán kính là 10cm thì đường kính sẽ bằng: 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80F0BFC-9C5B-DC5D-25F6-1E495AB3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978" y="2632835"/>
            <a:ext cx="388202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0000FF"/>
                </a:solidFill>
              </a:rPr>
              <a:t>  </a:t>
            </a:r>
            <a:r>
              <a:rPr lang="en-US" altLang="vi-VN" sz="3600" b="1">
                <a:solidFill>
                  <a:srgbClr val="0000FF"/>
                </a:solidFill>
              </a:rPr>
              <a:t>A. 15cm.</a:t>
            </a:r>
          </a:p>
          <a:p>
            <a:pPr eaLnBrk="1" hangingPunct="1"/>
            <a:r>
              <a:rPr lang="en-US" altLang="vi-VN" sz="3600" b="1">
                <a:solidFill>
                  <a:srgbClr val="0000FF"/>
                </a:solidFill>
              </a:rPr>
              <a:t>  B. 20cm.</a:t>
            </a:r>
          </a:p>
          <a:p>
            <a:pPr eaLnBrk="1" hangingPunct="1"/>
            <a:r>
              <a:rPr lang="en-US" altLang="vi-VN" sz="3600" b="1">
                <a:solidFill>
                  <a:srgbClr val="0000FF"/>
                </a:solidFill>
              </a:rPr>
              <a:t>  C. 25cm.</a:t>
            </a:r>
          </a:p>
          <a:p>
            <a:pPr eaLnBrk="1" hangingPunct="1"/>
            <a:endParaRPr lang="en-US" altLang="vi-VN" sz="2800" b="1">
              <a:solidFill>
                <a:srgbClr val="0000FF"/>
              </a:solidFill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9515A561-24D6-60A6-76FA-23904BED9F30}"/>
              </a:ext>
            </a:extLst>
          </p:cNvPr>
          <p:cNvGrpSpPr>
            <a:grpSpLocks/>
          </p:cNvGrpSpPr>
          <p:nvPr/>
        </p:nvGrpSpPr>
        <p:grpSpPr bwMode="auto">
          <a:xfrm>
            <a:off x="2342832" y="3096521"/>
            <a:ext cx="762000" cy="762000"/>
            <a:chOff x="2592" y="1728"/>
            <a:chExt cx="1475" cy="1449"/>
          </a:xfrm>
        </p:grpSpPr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B6B6DDF1-5E83-862F-FE0B-942D33E1A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Oval 6">
              <a:extLst>
                <a:ext uri="{FF2B5EF4-FFF2-40B4-BE49-F238E27FC236}">
                  <a16:creationId xmlns:a16="http://schemas.microsoft.com/office/drawing/2014/main" id="{6CEA65AE-8075-6A8B-3394-FC6C76A698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AF9894BA-8BCE-CE34-FAAE-5E64D6D9C4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D5D255AF-B319-2740-E4D9-414EFAB3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Oval 9">
              <a:extLst>
                <a:ext uri="{FF2B5EF4-FFF2-40B4-BE49-F238E27FC236}">
                  <a16:creationId xmlns:a16="http://schemas.microsoft.com/office/drawing/2014/main" id="{6DF075D0-B6F8-93FD-EDB2-2EFBFC3AC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EEA46571-1149-0FB6-3DE8-F0F607514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11">
              <a:extLst>
                <a:ext uri="{FF2B5EF4-FFF2-40B4-BE49-F238E27FC236}">
                  <a16:creationId xmlns:a16="http://schemas.microsoft.com/office/drawing/2014/main" id="{EB83C004-3727-AC2A-EA77-DBD131AB7B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Oval 12">
              <a:extLst>
                <a:ext uri="{FF2B5EF4-FFF2-40B4-BE49-F238E27FC236}">
                  <a16:creationId xmlns:a16="http://schemas.microsoft.com/office/drawing/2014/main" id="{794D192B-8F00-23A6-B65B-9D7EF459EA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1F6DA959-AA3A-A8A4-F15C-229A691B39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1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0" y="174623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1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2" y="473077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696203" y="4603110"/>
            <a:ext cx="3092524" cy="30925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120688" y="3803633"/>
            <a:ext cx="3975811" cy="1238700"/>
            <a:chOff x="5888071" y="3803632"/>
            <a:chExt cx="2930690" cy="1238700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4" y="4748725"/>
              <a:ext cx="2245987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</p:grpSp>
      <p:pic>
        <p:nvPicPr>
          <p:cNvPr id="8" name="Picture 2" descr="Sách Giáo Khoa Bình Minh. | Ha Loi">
            <a:extLst>
              <a:ext uri="{FF2B5EF4-FFF2-40B4-BE49-F238E27FC236}">
                <a16:creationId xmlns:a16="http://schemas.microsoft.com/office/drawing/2014/main" id="{A543FE91-05C1-F1C7-9C2D-0ECBB9C8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34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5F330EB-BD4D-E10C-147A-0D549D243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820028" y="4719845"/>
            <a:ext cx="3092524" cy="30925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4BC8837A-BBE4-95DD-CB3E-C1977717D1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2394" flipH="1">
            <a:off x="-1063661" y="4719844"/>
            <a:ext cx="3092524" cy="30925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0C5EA5-6236-05F5-2BDC-E1EA7FCD9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667" y="1036495"/>
            <a:ext cx="190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1E6DDFA-BFA8-523D-8A13-AF8A03E07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667" y="1036495"/>
            <a:ext cx="1905000" cy="1600200"/>
          </a:xfrm>
          <a:prstGeom prst="rect">
            <a:avLst/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AEC482E-DAC5-8DE0-FDFE-27C8A7FD9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182" y="1077590"/>
            <a:ext cx="3048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B43063BE-92A4-81DF-CF3E-5C87C7B74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707" y="1114192"/>
            <a:ext cx="3048000" cy="1600200"/>
          </a:xfrm>
          <a:prstGeom prst="rect">
            <a:avLst/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46A1433A-AF43-24B5-18C8-38A1A07E6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8" y="3429000"/>
            <a:ext cx="2362200" cy="1676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923ECDFB-4EC8-B8DF-13C4-ADE623431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66" y="3435927"/>
            <a:ext cx="2362200" cy="167640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4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77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TRÒN</a:t>
            </a: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08851760-64F5-8972-4F1B-8C6E9EB0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7" y="41439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9">
            <a:extLst>
              <a:ext uri="{FF2B5EF4-FFF2-40B4-BE49-F238E27FC236}">
                <a16:creationId xmlns:a16="http://schemas.microsoft.com/office/drawing/2014/main" id="{127637B8-54AC-197D-EFEB-E95B85FF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242955"/>
            <a:ext cx="2286000" cy="228600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5" name="Oval 10">
            <a:extLst>
              <a:ext uri="{FF2B5EF4-FFF2-40B4-BE49-F238E27FC236}">
                <a16:creationId xmlns:a16="http://schemas.microsoft.com/office/drawing/2014/main" id="{12CCA2D3-3962-58A8-FA5E-2DCC5AD33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242955"/>
            <a:ext cx="2286000" cy="2286000"/>
          </a:xfrm>
          <a:prstGeom prst="ellips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1302181" y="1879951"/>
            <a:ext cx="936796" cy="936796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  <a:sym typeface="Arial"/>
              </a:rPr>
              <a:t>1</a:t>
            </a:r>
            <a:endParaRPr lang="zh-CN" altLang="en-US" sz="44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1238017" y="3714727"/>
            <a:ext cx="949041" cy="891416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  <a:sym typeface="Arial"/>
              </a:rPr>
              <a:t>2</a:t>
            </a:r>
            <a:endParaRPr lang="zh-CN" altLang="en-US" sz="44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2538404" y="1879951"/>
            <a:ext cx="8513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quy tắc, công thức tính chu vi hình tròn.</a:t>
            </a:r>
            <a:endParaRPr lang="vi-VN" sz="36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2338097" y="3524363"/>
            <a:ext cx="8513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189" algn="just" defTabSz="914377"/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để tính được chu vi hình tròn và xử lý các tình huống trong cuộc sống. 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824139" y="822960"/>
            <a:ext cx="10543723" cy="526288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字魂35号-经典雅黑"/>
              <a:ea typeface="字魂35号-经典雅黑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2238976" y="241301"/>
            <a:ext cx="7714048" cy="1134457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字魂35号-经典雅黑"/>
              <a:ea typeface="字魂35号-经典雅黑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2264226" y="397691"/>
            <a:ext cx="1000828" cy="83312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9911080" y="4564380"/>
            <a:ext cx="2280920" cy="2280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536" y="274266"/>
            <a:ext cx="609652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C00000"/>
              </a:solidFill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ách Giáo Khoa Bình Minh. | Ha Loi">
            <a:extLst>
              <a:ext uri="{FF2B5EF4-FFF2-40B4-BE49-F238E27FC236}">
                <a16:creationId xmlns:a16="http://schemas.microsoft.com/office/drawing/2014/main" id="{1060E1BF-F674-F600-4FBC-B5D120B4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947" y="-18601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 Giáo Hình ảnh PNG | Vector Và Các Tập Tin PSD | Tải Về ...">
            <a:extLst>
              <a:ext uri="{FF2B5EF4-FFF2-40B4-BE49-F238E27FC236}">
                <a16:creationId xmlns:a16="http://schemas.microsoft.com/office/drawing/2014/main" id="{16CDF42E-36C7-857A-9910-A858AD13C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22481"/>
          <a:stretch/>
        </p:blipFill>
        <p:spPr bwMode="auto">
          <a:xfrm>
            <a:off x="9923318" y="2143960"/>
            <a:ext cx="2331775" cy="45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CA1728C0-A532-0CAF-5C14-6ADD241EA7EB}"/>
              </a:ext>
            </a:extLst>
          </p:cNvPr>
          <p:cNvSpPr txBox="1"/>
          <p:nvPr/>
        </p:nvSpPr>
        <p:spPr>
          <a:xfrm>
            <a:off x="1344899" y="450768"/>
            <a:ext cx="9336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 hình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tròn bằng bìa cứng, ta đánh dấu điểm A trên hình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69E56B3-8FF7-3496-80EC-25335BF2FBBD}"/>
              </a:ext>
            </a:extLst>
          </p:cNvPr>
          <p:cNvSpPr txBox="1"/>
          <p:nvPr/>
        </p:nvSpPr>
        <p:spPr>
          <a:xfrm>
            <a:off x="1318259" y="1072416"/>
            <a:ext cx="6367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điểm A trùng với vạch số 0 trên thước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5FA9224-3268-C8BE-C8F2-112B24D39A13}"/>
              </a:ext>
            </a:extLst>
          </p:cNvPr>
          <p:cNvSpPr txBox="1"/>
          <p:nvPr/>
        </p:nvSpPr>
        <p:spPr>
          <a:xfrm>
            <a:off x="1344899" y="1633513"/>
            <a:ext cx="739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Lăn hình tròn một vòng trên thước cho đến khi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 A nằm trên thước, ta đánh dấu điểm đó là 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90E58DF-EB5E-50E2-2AB7-C83B6F983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637" y="2491304"/>
            <a:ext cx="7284028" cy="39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lass Layers">
  <a:themeElements>
    <a:clrScheme name="Glass Layers 3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DDFFBB"/>
      </a:folHlink>
    </a:clrScheme>
    <a:fontScheme name="Glass Layers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469</Words>
  <Application>Microsoft Office PowerPoint</Application>
  <PresentationFormat>Màn hình rộng</PresentationFormat>
  <Paragraphs>68</Paragraphs>
  <Slides>23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23</vt:i4>
      </vt:variant>
    </vt:vector>
  </HeadingPairs>
  <TitlesOfParts>
    <vt:vector size="47" baseType="lpstr">
      <vt:lpstr>等线</vt:lpstr>
      <vt:lpstr>Arial</vt:lpstr>
      <vt:lpstr>Arial Black</vt:lpstr>
      <vt:lpstr>Calibri</vt:lpstr>
      <vt:lpstr>Calibri Light</vt:lpstr>
      <vt:lpstr>Fredoka One</vt:lpstr>
      <vt:lpstr>Hachi Maru Pop</vt:lpstr>
      <vt:lpstr>Lilita One</vt:lpstr>
      <vt:lpstr>Nunito</vt:lpstr>
      <vt:lpstr>Nunito SemiBold</vt:lpstr>
      <vt:lpstr>SVN-Poky's</vt:lpstr>
      <vt:lpstr>Tahoma</vt:lpstr>
      <vt:lpstr>Times New Roman</vt:lpstr>
      <vt:lpstr>UTM Davida</vt:lpstr>
      <vt:lpstr>Wingdings</vt:lpstr>
      <vt:lpstr>字魂35号-经典雅黑</vt:lpstr>
      <vt:lpstr>字魂95号-手刻宋</vt:lpstr>
      <vt:lpstr>Office Theme</vt:lpstr>
      <vt:lpstr>Chibi Anime Characters for Pre-K by Slidesgo</vt:lpstr>
      <vt:lpstr>1_Office Theme</vt:lpstr>
      <vt:lpstr>2_Office Theme</vt:lpstr>
      <vt:lpstr>5_Office 主题</vt:lpstr>
      <vt:lpstr>Glass Layers</vt:lpstr>
      <vt:lpstr>Chủ đề Office</vt:lpstr>
      <vt:lpstr>Bản trình bày PowerPoint</vt:lpstr>
      <vt:lpstr>Câu 1: Hình tròn gồm những yếu tố nào?</vt:lpstr>
      <vt:lpstr>Câu 2: Đường kính gấp mấy lần bán kính?</vt:lpstr>
      <vt:lpstr>Câu 3: Nếu một hình tròn có bán kính là 10cm thì đường kính sẽ bằng: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162</cp:revision>
  <dcterms:created xsi:type="dcterms:W3CDTF">2023-04-19T08:21:59Z</dcterms:created>
  <dcterms:modified xsi:type="dcterms:W3CDTF">2024-08-06T05:47:27Z</dcterms:modified>
</cp:coreProperties>
</file>