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sldIdLst>
    <p:sldId id="11447" r:id="rId4"/>
    <p:sldId id="11448" r:id="rId5"/>
    <p:sldId id="11434" r:id="rId6"/>
    <p:sldId id="11449" r:id="rId7"/>
    <p:sldId id="1575" r:id="rId8"/>
    <p:sldId id="257" r:id="rId9"/>
    <p:sldId id="11455" r:id="rId10"/>
    <p:sldId id="11458" r:id="rId11"/>
    <p:sldId id="11465" r:id="rId12"/>
    <p:sldId id="11464" r:id="rId13"/>
    <p:sldId id="261" r:id="rId14"/>
    <p:sldId id="1600" r:id="rId15"/>
    <p:sldId id="11419" r:id="rId16"/>
    <p:sldId id="11466" r:id="rId17"/>
    <p:sldId id="11468" r:id="rId18"/>
    <p:sldId id="11463" r:id="rId19"/>
    <p:sldId id="11467" r:id="rId20"/>
    <p:sldId id="11460" r:id="rId21"/>
    <p:sldId id="332" r:id="rId22"/>
    <p:sldId id="114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82" d="100"/>
          <a:sy n="82" d="100"/>
        </p:scale>
        <p:origin x="864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9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6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10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3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8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35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7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0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53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86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32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0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99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8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4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4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218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929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4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6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4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6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6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3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6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3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6178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4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5" y="610492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8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6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3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80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2135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8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2429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78"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algn="ctr" defTabSz="914378"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9" y="36817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9C34BC75-2219-4163-F2BE-9FD6DC33C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6" y="718458"/>
            <a:ext cx="9993086" cy="259391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7BB1066-76F2-3A2D-ED43-C67D7A8A4CC7}"/>
              </a:ext>
            </a:extLst>
          </p:cNvPr>
          <p:cNvSpPr/>
          <p:nvPr/>
        </p:nvSpPr>
        <p:spPr>
          <a:xfrm>
            <a:off x="1555102" y="3769567"/>
            <a:ext cx="4360507" cy="13902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Diện tích hình tròn đó là: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× 8 × 3,14 = 200,96 (cm</a:t>
            </a:r>
            <a:r>
              <a:rPr lang="vi-VN" sz="2800" kern="1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81AE7C8-D670-99BD-4A6B-A212B9C3F2FF}"/>
              </a:ext>
            </a:extLst>
          </p:cNvPr>
          <p:cNvSpPr/>
          <p:nvPr/>
        </p:nvSpPr>
        <p:spPr>
          <a:xfrm>
            <a:off x="6364825" y="3312368"/>
            <a:ext cx="5111828" cy="30274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Bán kính hình tròn là: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 : 2 = 20 (dm)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hình tròn đó là: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× 20 × 3,14 = 1256 (dm</a:t>
            </a:r>
            <a:r>
              <a:rPr lang="vi-VN" sz="2800" kern="1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a) 200,96 cm</a:t>
            </a:r>
            <a:r>
              <a:rPr lang="vi-VN" sz="2800" kern="1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pt-BR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8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1256 dm</a:t>
            </a:r>
            <a:r>
              <a:rPr lang="vi-VN" sz="2800" kern="1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5F1D22-6E2B-9267-C051-72AF3319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1" b="6995"/>
          <a:stretch/>
        </p:blipFill>
        <p:spPr>
          <a:xfrm>
            <a:off x="1129005" y="1184988"/>
            <a:ext cx="9750489" cy="43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122195E-6CBE-26AF-4A82-F42A06EEEF10}"/>
              </a:ext>
            </a:extLst>
          </p:cNvPr>
          <p:cNvSpPr/>
          <p:nvPr/>
        </p:nvSpPr>
        <p:spPr>
          <a:xfrm>
            <a:off x="1623527" y="653143"/>
            <a:ext cx="9302620" cy="54304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Chu vi của hồ nước đó là: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× 3,14 = 314 (m)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Chu vi của hồ nước đó là 314 m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Bán kính của hồ nước đó là: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: 2 = 50 (m)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của hồ nước đó là: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90245" algn="l"/>
              </a:tabLst>
            </a:pP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× 50 × 3,14 = 7 850 (m</a:t>
            </a:r>
            <a:r>
              <a:rPr lang="fr-FR" sz="3200" kern="1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32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Diện tích của hồ nước đó là 7 850 m</a:t>
            </a:r>
            <a:r>
              <a:rPr lang="fr-FR" sz="3200" baseline="300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vi-VN" sz="3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Ảnh có chứa văn bản, ảnh chụp màn hình, cây cối, bầu trời&#10;&#10;Mô tả được tạo tự động">
            <a:extLst>
              <a:ext uri="{FF2B5EF4-FFF2-40B4-BE49-F238E27FC236}">
                <a16:creationId xmlns:a16="http://schemas.microsoft.com/office/drawing/2014/main" id="{6FEAAC12-89BC-E8FE-C6C7-9C834D89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5" y="867748"/>
            <a:ext cx="9965095" cy="50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938348" y="477520"/>
            <a:ext cx="105765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>
                <a:solidFill>
                  <a:srgbClr val="C0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Đổi 20 cm = 0,2 m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Bán kính cả giếng là: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1,8 + 0,2 = 2 (m)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Diện tích cả giếng là: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2 × 2 × 3,14 = 12,56 (m</a:t>
            </a:r>
            <a:r>
              <a:rPr lang="vi-VN" sz="3200" baseline="30000">
                <a:solidFill>
                  <a:srgbClr val="C00000"/>
                </a:solidFill>
                <a:latin typeface="+mj-lt"/>
              </a:rPr>
              <a:t>2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)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Diện tích lòng giếng là: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1,8 × 1,8 × 3,14 = 10,1736 (m</a:t>
            </a:r>
            <a:r>
              <a:rPr lang="vi-VN" sz="3200" baseline="30000">
                <a:solidFill>
                  <a:srgbClr val="C00000"/>
                </a:solidFill>
                <a:latin typeface="+mj-lt"/>
              </a:rPr>
              <a:t>2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)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Diện tích mặt thành giếng là: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12,56 – 10,1736 = 2,3864 (m</a:t>
            </a:r>
            <a:r>
              <a:rPr lang="vi-VN" sz="3200" baseline="30000">
                <a:solidFill>
                  <a:srgbClr val="C00000"/>
                </a:solidFill>
                <a:latin typeface="+mj-lt"/>
              </a:rPr>
              <a:t>2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)</a:t>
            </a:r>
          </a:p>
          <a:p>
            <a:pPr algn="ctr"/>
            <a:r>
              <a:rPr lang="vi-VN" sz="3200">
                <a:solidFill>
                  <a:srgbClr val="C00000"/>
                </a:solidFill>
                <a:latin typeface="+mj-lt"/>
              </a:rPr>
              <a:t>Vậy diện tích mặt thành giếng là 2,3864 m</a:t>
            </a:r>
            <a:r>
              <a:rPr lang="vi-VN" sz="3200" baseline="30000">
                <a:solidFill>
                  <a:srgbClr val="C00000"/>
                </a:solidFill>
                <a:latin typeface="+mj-lt"/>
              </a:rPr>
              <a:t>2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.</a:t>
            </a:r>
          </a:p>
          <a:p>
            <a:r>
              <a:rPr lang="vi-VN" b="1">
                <a:solidFill>
                  <a:srgbClr val="C00000"/>
                </a:solidFill>
              </a:rPr>
              <a:t> </a:t>
            </a:r>
            <a:endParaRPr lang="vi-VN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7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4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8" y="3840176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6" y="2228852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918012" y="1775142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23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11F2CFFB-ACB4-937D-B1F0-3BC5C4784A61}"/>
              </a:ext>
            </a:extLst>
          </p:cNvPr>
          <p:cNvSpPr txBox="1"/>
          <p:nvPr/>
        </p:nvSpPr>
        <p:spPr>
          <a:xfrm>
            <a:off x="4372644" y="2883138"/>
            <a:ext cx="693035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23">
              <a:defRPr/>
            </a:pPr>
            <a:r>
              <a:rPr lang="en-US" altLang="zh-CN" sz="4000" b="1" kern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Nhắc lại quy tắc tính diện tích hình tròn</a:t>
            </a:r>
            <a:endParaRPr lang="zh-CN" altLang="en-US" sz="4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9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446">
              <a:lnSpc>
                <a:spcPct val="110000"/>
              </a:lnSpc>
              <a:spcBef>
                <a:spcPts val="1000"/>
              </a:spcBef>
              <a:defRPr/>
            </a:pPr>
            <a:r>
              <a:rPr lang="vi-VN" altLang="zh-CN" sz="4800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4800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79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914492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DIỆN TÍCH HÌNH TRÒN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41" y="1026980"/>
            <a:ext cx="7051625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69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689AE462-599F-46BA-5E55-7E2062B64D15}"/>
              </a:ext>
            </a:extLst>
          </p:cNvPr>
          <p:cNvSpPr/>
          <p:nvPr/>
        </p:nvSpPr>
        <p:spPr>
          <a:xfrm rot="160133">
            <a:off x="1123862" y="1157020"/>
            <a:ext cx="2196037" cy="1289673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F5146BD-26D7-3E47-7F21-23FB3C67E015}"/>
              </a:ext>
            </a:extLst>
          </p:cNvPr>
          <p:cNvSpPr/>
          <p:nvPr/>
        </p:nvSpPr>
        <p:spPr>
          <a:xfrm rot="3413313">
            <a:off x="9768613" y="1976478"/>
            <a:ext cx="2160536" cy="1462357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Thuộc quy tắc và tính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B5806F-E051-9E62-D0CA-A2C5B4ED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4" y="821094"/>
            <a:ext cx="9573208" cy="51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27">
            <a:extLst>
              <a:ext uri="{FF2B5EF4-FFF2-40B4-BE49-F238E27FC236}">
                <a16:creationId xmlns:a16="http://schemas.microsoft.com/office/drawing/2014/main" id="{7D0A2374-D537-6ADE-17BA-4888B1A720F5}"/>
              </a:ext>
            </a:extLst>
          </p:cNvPr>
          <p:cNvSpPr txBox="1"/>
          <p:nvPr/>
        </p:nvSpPr>
        <p:spPr>
          <a:xfrm>
            <a:off x="1079449" y="795792"/>
            <a:ext cx="9100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Cho hình tròn tâm O, bán kính r. Tính diện tích của hình tròn đó.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7EDC45C-DF9F-05E9-8AC4-9C0238E3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923" y="2119231"/>
            <a:ext cx="1906905" cy="181716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251E442-9423-DC48-1820-65ADE3BFE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313" y="2119231"/>
            <a:ext cx="2072323" cy="194353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2D73518-8327-F538-36A2-63750280E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311" y="4321667"/>
            <a:ext cx="2783603" cy="1506538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5D35D0D-6BE0-8ED9-B397-079B0E34C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307" y="4321667"/>
            <a:ext cx="2946192" cy="1319530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3241718D-558A-C22C-CB81-054625C88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844" b="49933"/>
          <a:stretch/>
        </p:blipFill>
        <p:spPr>
          <a:xfrm>
            <a:off x="7135214" y="2211355"/>
            <a:ext cx="4136166" cy="3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426</Words>
  <Application>Microsoft Office PowerPoint</Application>
  <PresentationFormat>Màn hình rộng</PresentationFormat>
  <Paragraphs>60</Paragraphs>
  <Slides>20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Avo</vt:lpstr>
      <vt:lpstr>UTM Davida</vt:lpstr>
      <vt:lpstr>UTM Showcard</vt:lpstr>
      <vt:lpstr>Office 主题​​</vt:lpstr>
      <vt:lpstr>2_Office Theme</vt:lpstr>
      <vt:lpstr>Chibi Anime Characters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LÔ THỊ DI</cp:lastModifiedBy>
  <cp:revision>71</cp:revision>
  <dcterms:created xsi:type="dcterms:W3CDTF">2020-02-07T01:48:05Z</dcterms:created>
  <dcterms:modified xsi:type="dcterms:W3CDTF">2024-10-20T16:24:36Z</dcterms:modified>
</cp:coreProperties>
</file>