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56" r:id="rId4"/>
    <p:sldId id="339" r:id="rId5"/>
    <p:sldId id="343" r:id="rId6"/>
    <p:sldId id="268" r:id="rId7"/>
    <p:sldId id="269" r:id="rId8"/>
    <p:sldId id="270" r:id="rId9"/>
    <p:sldId id="271" r:id="rId10"/>
    <p:sldId id="273" r:id="rId11"/>
    <p:sldId id="274" r:id="rId12"/>
    <p:sldId id="282" r:id="rId13"/>
    <p:sldId id="283" r:id="rId14"/>
    <p:sldId id="344" r:id="rId15"/>
    <p:sldId id="285" r:id="rId16"/>
    <p:sldId id="289" r:id="rId17"/>
    <p:sldId id="346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08B54-7D75-4208-B34F-42F47023374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978BD-2DBB-4C1C-9EFA-32CF4E0A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6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4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2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9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3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6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02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8017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6506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4963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808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1550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022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3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73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1079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897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552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3538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9605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3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3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6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2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2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6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790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09845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8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88047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(Sách giáo khoa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 4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một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13)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18" t="21939" r="6932" b="26546"/>
          <a:stretch/>
        </p:blipFill>
        <p:spPr>
          <a:xfrm>
            <a:off x="1745674" y="182881"/>
            <a:ext cx="8585671" cy="288451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54385" y="2305396"/>
            <a:ext cx="1745672" cy="620684"/>
          </a:xfrm>
          <a:prstGeom prst="roundRect">
            <a:avLst>
              <a:gd name="adj" fmla="val 10586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828799" y="274321"/>
            <a:ext cx="8388184" cy="2033794"/>
          </a:xfrm>
          <a:prstGeom prst="roundRect">
            <a:avLst>
              <a:gd name="adj" fmla="val 1058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39091" y="689957"/>
            <a:ext cx="814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</a:t>
            </a:r>
            <a:r>
              <a:rPr lang="vi-VN" sz="2800"/>
              <a:t>)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183506" y="3596779"/>
            <a:ext cx="9955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Năm</a:t>
            </a:r>
            <a:r>
              <a:rPr lang="en-US" sz="3600" dirty="0"/>
              <a:t> </a:t>
            </a:r>
            <a:r>
              <a:rPr lang="en-US" sz="3600" dirty="0" err="1"/>
              <a:t>gói</a:t>
            </a:r>
            <a:r>
              <a:rPr lang="en-US" sz="3600" dirty="0"/>
              <a:t> </a:t>
            </a:r>
            <a:r>
              <a:rPr lang="en-US" sz="3600" dirty="0" err="1"/>
              <a:t>lạc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ki</a:t>
            </a:r>
            <a:r>
              <a:rPr lang="en-US" sz="3600" dirty="0"/>
              <a:t> </a:t>
            </a:r>
            <a:r>
              <a:rPr lang="en-US" sz="3600" dirty="0" err="1"/>
              <a:t>lô</a:t>
            </a:r>
            <a:r>
              <a:rPr lang="en-US" sz="3600" dirty="0"/>
              <a:t> gam </a:t>
            </a:r>
            <a:r>
              <a:rPr lang="en-US" sz="3600" dirty="0" err="1"/>
              <a:t>là</a:t>
            </a:r>
            <a:r>
              <a:rPr lang="en-US" sz="3600" dirty="0"/>
              <a:t>:  2 x 5 = 10 (kg)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/>
              <a:t>Đổi</a:t>
            </a:r>
            <a:r>
              <a:rPr lang="en-US" sz="3600" dirty="0"/>
              <a:t> 10 kg = 1 </a:t>
            </a:r>
            <a:r>
              <a:rPr lang="en-US" sz="3600" dirty="0" err="1"/>
              <a:t>yến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571105"/>
            <a:ext cx="64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92D050"/>
                </a:solidFill>
                <a:latin typeface="Snap ITC" panose="04040A07060A02020202" pitchFamily="82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58887" y="1573876"/>
            <a:ext cx="64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Snap ITC" panose="04040A07060A02020202" pitchFamily="8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2764" y="1576647"/>
            <a:ext cx="64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65076" y="1571105"/>
            <a:ext cx="64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72451" y="1573875"/>
            <a:ext cx="64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328458" y="2402377"/>
            <a:ext cx="457200" cy="43226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922"/>
            <a:ext cx="1388533" cy="1883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2" y="5244778"/>
            <a:ext cx="1551377" cy="149684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5913284" y="2324343"/>
            <a:ext cx="1858718" cy="1240992"/>
          </a:xfrm>
          <a:prstGeom prst="rect">
            <a:avLst/>
          </a:prstGeom>
        </p:spPr>
      </p:pic>
      <p:pic>
        <p:nvPicPr>
          <p:cNvPr id="22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037911" y="5577150"/>
            <a:ext cx="1711450" cy="1142667"/>
          </a:xfrm>
          <a:prstGeom prst="rect">
            <a:avLst/>
          </a:prstGeom>
        </p:spPr>
      </p:pic>
      <p:pic>
        <p:nvPicPr>
          <p:cNvPr id="24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450289" y="5577151"/>
            <a:ext cx="1711450" cy="1142667"/>
          </a:xfrm>
          <a:prstGeom prst="rect">
            <a:avLst/>
          </a:prstGeom>
        </p:spPr>
      </p:pic>
      <p:pic>
        <p:nvPicPr>
          <p:cNvPr id="26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871628" y="5505431"/>
            <a:ext cx="1711450" cy="11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8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38985 0.4189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25" grpId="0"/>
      <p:bldP spid="32" grpId="0"/>
      <p:bldP spid="33" grpId="0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3246970" y="740656"/>
            <a:chExt cx="6167150" cy="4915794"/>
          </a:xfrm>
        </p:grpSpPr>
        <p:sp>
          <p:nvSpPr>
            <p:cNvPr id="16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16182" y="864523"/>
            <a:ext cx="995587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</a:t>
            </a:r>
            <a:r>
              <a:rPr lang="vi-VN" sz="3600"/>
              <a:t>)</a:t>
            </a:r>
            <a:r>
              <a:rPr lang="en-US" sz="3600"/>
              <a:t>  </a:t>
            </a:r>
            <a:r>
              <a:rPr lang="en-US" sz="3600" dirty="0" err="1"/>
              <a:t>Bốn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xi </a:t>
            </a:r>
            <a:r>
              <a:rPr lang="en-US" sz="3600" dirty="0" err="1"/>
              <a:t>măng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200kg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    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xi </a:t>
            </a:r>
            <a:r>
              <a:rPr lang="en-US" sz="3600" dirty="0" err="1"/>
              <a:t>măng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  ?   kg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1055" y="3161606"/>
            <a:ext cx="11125199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ym typeface="Wingdings" panose="05000000000000000000" pitchFamily="2" charset="2"/>
              </a:rPr>
              <a:t></a:t>
            </a:r>
            <a:r>
              <a:rPr lang="vi-VN" sz="3600">
                <a:sym typeface="Wingdings" panose="05000000000000000000" pitchFamily="2" charset="2"/>
              </a:rPr>
              <a:t> </a:t>
            </a:r>
            <a:r>
              <a:rPr lang="en-US" sz="3600"/>
              <a:t>Mỗi </a:t>
            </a:r>
            <a:r>
              <a:rPr lang="en-US" sz="3600" dirty="0" err="1"/>
              <a:t>bao</a:t>
            </a:r>
            <a:r>
              <a:rPr lang="en-US" sz="3600" dirty="0"/>
              <a:t> xi </a:t>
            </a:r>
            <a:r>
              <a:rPr lang="en-US" sz="3600" dirty="0" err="1"/>
              <a:t>măng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ki</a:t>
            </a:r>
            <a:r>
              <a:rPr lang="en-US" sz="3600" dirty="0"/>
              <a:t> </a:t>
            </a:r>
            <a:r>
              <a:rPr lang="en-US" sz="3600" dirty="0" err="1"/>
              <a:t>lô</a:t>
            </a:r>
            <a:r>
              <a:rPr lang="en-US" sz="3600" dirty="0"/>
              <a:t> gam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200 : 4 = 50 (kg)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91251" y="1970114"/>
            <a:ext cx="648393" cy="4738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922"/>
            <a:ext cx="1388533" cy="1883093"/>
          </a:xfrm>
          <a:prstGeom prst="rect">
            <a:avLst/>
          </a:prstGeom>
        </p:spPr>
      </p:pic>
      <p:pic>
        <p:nvPicPr>
          <p:cNvPr id="22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7966201" y="1445803"/>
            <a:ext cx="1858718" cy="12409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01" y="5361156"/>
            <a:ext cx="1551377" cy="1496844"/>
          </a:xfrm>
          <a:prstGeom prst="rect">
            <a:avLst/>
          </a:prstGeom>
        </p:spPr>
      </p:pic>
      <p:pic>
        <p:nvPicPr>
          <p:cNvPr id="25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871628" y="5505431"/>
            <a:ext cx="1711450" cy="1142667"/>
          </a:xfrm>
          <a:prstGeom prst="rect">
            <a:avLst/>
          </a:prstGeom>
        </p:spPr>
      </p:pic>
      <p:pic>
        <p:nvPicPr>
          <p:cNvPr id="23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037911" y="5577150"/>
            <a:ext cx="1711450" cy="1142667"/>
          </a:xfrm>
          <a:prstGeom prst="rect">
            <a:avLst/>
          </a:prstGeom>
        </p:spPr>
      </p:pic>
      <p:pic>
        <p:nvPicPr>
          <p:cNvPr id="27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226169" y="5261880"/>
            <a:ext cx="1711450" cy="1142667"/>
          </a:xfrm>
          <a:prstGeom prst="rect">
            <a:avLst/>
          </a:prstGeom>
        </p:spPr>
      </p:pic>
      <p:pic>
        <p:nvPicPr>
          <p:cNvPr id="28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8532210">
            <a:off x="1450287" y="5630938"/>
            <a:ext cx="1711450" cy="11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51341 0.5525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1" y="-74816"/>
            <a:ext cx="12300066" cy="6858001"/>
            <a:chOff x="3246970" y="740656"/>
            <a:chExt cx="6167150" cy="4915794"/>
          </a:xfrm>
        </p:grpSpPr>
        <p:sp>
          <p:nvSpPr>
            <p:cNvPr id="5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1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18" y="5339917"/>
            <a:ext cx="12194830" cy="1519493"/>
            <a:chOff x="0" y="5338507"/>
            <a:chExt cx="12192000" cy="1519493"/>
          </a:xfrm>
        </p:grpSpPr>
        <p:pic>
          <p:nvPicPr>
            <p:cNvPr id="42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43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4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5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7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15636" y="1172093"/>
            <a:ext cx="11335789" cy="3998423"/>
            <a:chOff x="4000345" y="1212173"/>
            <a:chExt cx="2743994" cy="1202176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069130" y="1237994"/>
              <a:ext cx="2622248" cy="1138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vi-VN" sz="4800" dirty="0">
                  <a:solidFill>
                    <a:srgbClr val="242021"/>
                  </a:solidFill>
                  <a:latin typeface="UTMHelve"/>
                </a:rPr>
                <a:t>Một xe ô tô chở bột mì. Chuyến thứ nhất chở được 2 tấn bột mì. Chuyến</a:t>
              </a:r>
              <a:r>
                <a:rPr lang="en-US" sz="4800" dirty="0">
                  <a:solidFill>
                    <a:srgbClr val="242021"/>
                  </a:solidFill>
                  <a:latin typeface="UTMHelve"/>
                </a:rPr>
                <a:t> </a:t>
              </a:r>
              <a:r>
                <a:rPr lang="vi-VN" sz="4800" dirty="0">
                  <a:solidFill>
                    <a:srgbClr val="242021"/>
                  </a:solidFill>
                  <a:latin typeface="UTMHelve"/>
                </a:rPr>
                <a:t>thứ hai chở được ít hơn chuyến thứ nhất 5 tạ bột mì. Hỏi cả hai chuyến</a:t>
              </a:r>
              <a:r>
                <a:rPr lang="en-US" sz="4800" dirty="0">
                  <a:solidFill>
                    <a:srgbClr val="242021"/>
                  </a:solidFill>
                  <a:latin typeface="UTMHelve"/>
                </a:rPr>
                <a:t> </a:t>
              </a:r>
              <a:r>
                <a:rPr lang="vi-VN" sz="4800" dirty="0">
                  <a:solidFill>
                    <a:srgbClr val="242021"/>
                  </a:solidFill>
                  <a:latin typeface="UTMHelve"/>
                </a:rPr>
                <a:t>xe chở được bao nhiêu tạ bột mì?</a:t>
              </a:r>
              <a:endParaRPr lang="en-US" sz="4800" b="1" dirty="0">
                <a:solidFill>
                  <a:srgbClr val="38653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000345" y="1212173"/>
              <a:ext cx="2743994" cy="1202176"/>
            </a:xfrm>
            <a:prstGeom prst="roundRect">
              <a:avLst/>
            </a:prstGeom>
            <a:noFill/>
            <a:ln w="38100">
              <a:solidFill>
                <a:srgbClr val="81C2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71" y="4605812"/>
            <a:ext cx="1213658" cy="193275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99796" y="115420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7158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3246970" y="740656"/>
            <a:chExt cx="6167150" cy="4915794"/>
          </a:xfrm>
        </p:grpSpPr>
        <p:sp>
          <p:nvSpPr>
            <p:cNvPr id="5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57" y="5263805"/>
            <a:ext cx="1652274" cy="15941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0" y="4484893"/>
            <a:ext cx="1425307" cy="22698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9530" y="311202"/>
            <a:ext cx="99558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r>
              <a:rPr lang="en-US" sz="3600" dirty="0" err="1"/>
              <a:t>Đổi</a:t>
            </a:r>
            <a:r>
              <a:rPr lang="en-US" sz="3600" dirty="0"/>
              <a:t> 2 </a:t>
            </a:r>
            <a:r>
              <a:rPr lang="en-US" sz="3600" dirty="0" err="1"/>
              <a:t>tấn</a:t>
            </a:r>
            <a:r>
              <a:rPr lang="en-US" sz="3600" dirty="0"/>
              <a:t> = 20 </a:t>
            </a:r>
            <a:r>
              <a:rPr lang="en-US" sz="3600" dirty="0" err="1"/>
              <a:t>tạ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242021"/>
                </a:solidFill>
                <a:latin typeface="UTMHelve"/>
              </a:rPr>
              <a:t>Chuyến</a:t>
            </a:r>
            <a:r>
              <a:rPr lang="en-US" sz="3600" dirty="0">
                <a:solidFill>
                  <a:srgbClr val="242021"/>
                </a:solidFill>
                <a:latin typeface="UTMHelve"/>
              </a:rPr>
              <a:t> </a:t>
            </a:r>
            <a:r>
              <a:rPr lang="vi-VN" sz="3600" dirty="0">
                <a:solidFill>
                  <a:srgbClr val="242021"/>
                </a:solidFill>
                <a:latin typeface="UTMHelve"/>
              </a:rPr>
              <a:t>thứ hai chở được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vi-VN" sz="3600" dirty="0">
                <a:solidFill>
                  <a:srgbClr val="242021"/>
                </a:solidFill>
                <a:latin typeface="UTMHelve"/>
              </a:rPr>
              <a:t>tạ bột mì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20 + 5 = 25 (</a:t>
            </a:r>
            <a:r>
              <a:rPr lang="en-US" sz="3600" dirty="0" err="1"/>
              <a:t>tạ</a:t>
            </a:r>
            <a:r>
              <a:rPr lang="en-US" sz="36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UTMHelve"/>
              </a:rPr>
              <a:t>C</a:t>
            </a:r>
            <a:r>
              <a:rPr lang="vi-VN" sz="3600" dirty="0">
                <a:solidFill>
                  <a:srgbClr val="242021"/>
                </a:solidFill>
                <a:latin typeface="UTMHelve"/>
              </a:rPr>
              <a:t>ả hai chuyến</a:t>
            </a:r>
            <a:r>
              <a:rPr lang="en-US" sz="3600" dirty="0">
                <a:solidFill>
                  <a:srgbClr val="242021"/>
                </a:solidFill>
                <a:latin typeface="UTMHelve"/>
              </a:rPr>
              <a:t> </a:t>
            </a:r>
            <a:r>
              <a:rPr lang="vi-VN" sz="3600" dirty="0">
                <a:solidFill>
                  <a:srgbClr val="242021"/>
                </a:solidFill>
                <a:latin typeface="UTMHelve"/>
              </a:rPr>
              <a:t>xe chở được </a:t>
            </a:r>
            <a:r>
              <a:rPr lang="en-US" sz="3600" dirty="0" err="1">
                <a:solidFill>
                  <a:srgbClr val="242021"/>
                </a:solidFill>
                <a:latin typeface="UTMHelve"/>
              </a:rPr>
              <a:t>số</a:t>
            </a:r>
            <a:r>
              <a:rPr lang="vi-VN" sz="3600" dirty="0">
                <a:solidFill>
                  <a:srgbClr val="242021"/>
                </a:solidFill>
                <a:latin typeface="UTMHelve"/>
              </a:rPr>
              <a:t> tạ bột mì</a:t>
            </a:r>
            <a:r>
              <a:rPr lang="en-US" sz="3600" dirty="0">
                <a:solidFill>
                  <a:srgbClr val="242021"/>
                </a:solidFill>
                <a:latin typeface="UTMHelve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UTMHelve"/>
              </a:rPr>
              <a:t>là</a:t>
            </a:r>
            <a:r>
              <a:rPr lang="en-US" sz="3600" dirty="0">
                <a:solidFill>
                  <a:srgbClr val="242021"/>
                </a:solidFill>
                <a:latin typeface="UTMHelve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UTMHelve"/>
              </a:rPr>
              <a:t>20 + 25 = 45 (</a:t>
            </a:r>
            <a:r>
              <a:rPr lang="en-US" sz="3600" dirty="0" err="1">
                <a:solidFill>
                  <a:srgbClr val="242021"/>
                </a:solidFill>
                <a:latin typeface="UTMHelve"/>
              </a:rPr>
              <a:t>tạ</a:t>
            </a:r>
            <a:r>
              <a:rPr lang="en-US" sz="3600" dirty="0">
                <a:solidFill>
                  <a:srgbClr val="242021"/>
                </a:solidFill>
                <a:latin typeface="UTMHelve"/>
              </a:rPr>
              <a:t>)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en-US" sz="3600" dirty="0"/>
              <a:t>                      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45 </a:t>
            </a:r>
            <a:r>
              <a:rPr lang="en-US" sz="3600" dirty="0" err="1"/>
              <a:t>tạ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95836-C416-4397-BA12-9F37F940BDAB}"/>
              </a:ext>
            </a:extLst>
          </p:cNvPr>
          <p:cNvSpPr txBox="1"/>
          <p:nvPr/>
        </p:nvSpPr>
        <p:spPr>
          <a:xfrm>
            <a:off x="699796" y="115420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8171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</a:t>
            </a:r>
            <a:r>
              <a:rPr kumimoji="0" lang="vi-VN" altLang="vi-V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</a:t>
            </a:r>
            <a:r>
              <a:rPr kumimoji="0" lang="vi-VN" alt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0000" b="1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TIẾT HỌC </a:t>
            </a:r>
          </a:p>
          <a:p>
            <a:pPr algn="ctr">
              <a:spcBef>
                <a:spcPts val="1000"/>
              </a:spcBef>
            </a:pPr>
            <a:r>
              <a:rPr lang="en-US" sz="10000" b="1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KẾT THÚC</a:t>
            </a:r>
            <a:endParaRPr lang="en-US" sz="10000" b="1" dirty="0">
              <a:ln w="317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Bài 8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5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93" y="0"/>
            <a:ext cx="1217268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54" b="35283" l="4254" r="8833">
                        <a14:foregroundMark x1="5000" y1="33704" x2="7813" y2="28333"/>
                      </a14:backgroundRemoval>
                    </a14:imgEffect>
                  </a14:imgLayer>
                </a14:imgProps>
              </a:ext>
            </a:extLst>
          </a:blip>
          <a:srcRect l="3682" t="25575" r="90595" b="63638"/>
          <a:stretch/>
        </p:blipFill>
        <p:spPr>
          <a:xfrm>
            <a:off x="76476" y="395687"/>
            <a:ext cx="1105594" cy="11722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22465" y="465514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1.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12175" y="590204"/>
            <a:ext cx="1221971" cy="67333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Số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5105" y="443347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/>
          <a:srcRect l="19636" t="30666" r="45523" b="13333"/>
          <a:stretch/>
        </p:blipFill>
        <p:spPr>
          <a:xfrm>
            <a:off x="-157944" y="1862050"/>
            <a:ext cx="4003410" cy="3798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34878" t="30181" r="29632" b="12727"/>
          <a:stretch/>
        </p:blipFill>
        <p:spPr>
          <a:xfrm>
            <a:off x="3649289" y="1803861"/>
            <a:ext cx="4327018" cy="38737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/>
          <a:srcRect l="53523" t="30788" r="11500" b="12606"/>
          <a:stretch/>
        </p:blipFill>
        <p:spPr>
          <a:xfrm>
            <a:off x="7772404" y="1795549"/>
            <a:ext cx="4313956" cy="39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9636" t="30666" r="45523" b="13333"/>
          <a:stretch/>
        </p:blipFill>
        <p:spPr>
          <a:xfrm>
            <a:off x="2813025" y="736507"/>
            <a:ext cx="6224595" cy="5627716"/>
          </a:xfrm>
          <a:prstGeom prst="rect">
            <a:avLst/>
          </a:prstGeom>
        </p:spPr>
      </p:pic>
      <p:grpSp>
        <p:nvGrpSpPr>
          <p:cNvPr id="4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4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4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5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5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12" y="5107897"/>
            <a:ext cx="1682541" cy="1623398"/>
          </a:xfrm>
          <a:prstGeom prst="rect">
            <a:avLst/>
          </a:prstGeom>
        </p:spPr>
      </p:pic>
      <p:pic>
        <p:nvPicPr>
          <p:cNvPr id="52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7883172" y="267934"/>
            <a:ext cx="1181611" cy="12981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7" y="4035216"/>
            <a:ext cx="2006668" cy="271330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317673" y="1620981"/>
            <a:ext cx="764770" cy="781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126479" y="2768137"/>
            <a:ext cx="1163782" cy="10058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165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39284 0.69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34878" t="30181" r="29632" b="12727"/>
          <a:stretch/>
        </p:blipFill>
        <p:spPr>
          <a:xfrm>
            <a:off x="2161244" y="142294"/>
            <a:ext cx="7772324" cy="6599164"/>
          </a:xfrm>
          <a:prstGeom prst="rect">
            <a:avLst/>
          </a:prstGeom>
        </p:spPr>
      </p:pic>
      <p:grpSp>
        <p:nvGrpSpPr>
          <p:cNvPr id="20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76044"/>
            <a:ext cx="12192000" cy="2481956"/>
            <a:chOff x="-298730" y="4344688"/>
            <a:chExt cx="12192000" cy="2481956"/>
          </a:xfrm>
        </p:grpSpPr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227" y="5262553"/>
              <a:ext cx="1703070" cy="1446783"/>
            </a:xfrm>
            <a:prstGeom prst="rect">
              <a:avLst/>
            </a:prstGeom>
          </p:spPr>
        </p:pic>
        <p:pic>
          <p:nvPicPr>
            <p:cNvPr id="23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24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29" y="4998502"/>
            <a:ext cx="1682541" cy="1723332"/>
          </a:xfrm>
          <a:prstGeom prst="rect">
            <a:avLst/>
          </a:prstGeom>
        </p:spPr>
      </p:pic>
      <p:pic>
        <p:nvPicPr>
          <p:cNvPr id="27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5521205" y="5178242"/>
            <a:ext cx="921418" cy="1012317"/>
          </a:xfrm>
          <a:prstGeom prst="rect">
            <a:avLst/>
          </a:prstGeom>
        </p:spPr>
      </p:pic>
      <p:pic>
        <p:nvPicPr>
          <p:cNvPr id="28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8852194" y="0"/>
            <a:ext cx="921418" cy="10123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16" y="4193214"/>
            <a:ext cx="1854466" cy="250750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351086" y="1156447"/>
            <a:ext cx="695173" cy="887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925672" y="2617694"/>
            <a:ext cx="1461246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8 000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22265 0.74445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53523" t="30788" r="11500" b="12606"/>
          <a:stretch/>
        </p:blipFill>
        <p:spPr>
          <a:xfrm>
            <a:off x="2226509" y="116377"/>
            <a:ext cx="7431313" cy="6526471"/>
          </a:xfrm>
          <a:prstGeom prst="rect">
            <a:avLst/>
          </a:prstGeom>
        </p:spPr>
      </p:pic>
      <p:grpSp>
        <p:nvGrpSpPr>
          <p:cNvPr id="21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22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3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227" y="5262553"/>
              <a:ext cx="1703070" cy="1446783"/>
            </a:xfrm>
            <a:prstGeom prst="rect">
              <a:avLst/>
            </a:prstGeom>
          </p:spPr>
        </p:pic>
        <p:pic>
          <p:nvPicPr>
            <p:cNvPr id="24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25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26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7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88" y="4961310"/>
            <a:ext cx="1682541" cy="1623398"/>
          </a:xfrm>
          <a:prstGeom prst="rect">
            <a:avLst/>
          </a:prstGeom>
        </p:spPr>
      </p:pic>
      <p:pic>
        <p:nvPicPr>
          <p:cNvPr id="28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4381258" y="5122659"/>
            <a:ext cx="921418" cy="1012317"/>
          </a:xfrm>
          <a:prstGeom prst="rect">
            <a:avLst/>
          </a:prstGeom>
        </p:spPr>
      </p:pic>
      <p:pic>
        <p:nvPicPr>
          <p:cNvPr id="29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4736405" y="5308490"/>
            <a:ext cx="921418" cy="1012317"/>
          </a:xfrm>
          <a:prstGeom prst="rect">
            <a:avLst/>
          </a:prstGeom>
        </p:spPr>
      </p:pic>
      <p:pic>
        <p:nvPicPr>
          <p:cNvPr id="30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8442598" y="-116541"/>
            <a:ext cx="1077085" cy="1183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53" y="3911892"/>
            <a:ext cx="2006668" cy="271330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814509" y="1033549"/>
            <a:ext cx="1321724" cy="10641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987770" y="2560155"/>
            <a:ext cx="1076417" cy="10077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928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25846 0.743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3246970" y="740656"/>
            <a:chExt cx="6167150" cy="4915794"/>
          </a:xfrm>
        </p:grpSpPr>
        <p:sp>
          <p:nvSpPr>
            <p:cNvPr id="1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6" y="4907173"/>
            <a:ext cx="1388533" cy="18830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80" y="5361156"/>
            <a:ext cx="1551377" cy="14968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33064" t="23384" r="35276" b="23146"/>
          <a:stretch/>
        </p:blipFill>
        <p:spPr>
          <a:xfrm>
            <a:off x="3729281" y="1556484"/>
            <a:ext cx="4468873" cy="42454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5455" t="21338" r="66072" b="20971"/>
          <a:stretch/>
        </p:blipFill>
        <p:spPr>
          <a:xfrm>
            <a:off x="291563" y="601187"/>
            <a:ext cx="4037155" cy="4346354"/>
          </a:xfrm>
          <a:prstGeom prst="rect">
            <a:avLst/>
          </a:prstGeom>
        </p:spPr>
      </p:pic>
      <p:pic>
        <p:nvPicPr>
          <p:cNvPr id="39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2912389" y="2706728"/>
            <a:ext cx="1858718" cy="1240992"/>
          </a:xfrm>
          <a:prstGeom prst="rect">
            <a:avLst/>
          </a:prstGeom>
        </p:spPr>
      </p:pic>
      <p:pic>
        <p:nvPicPr>
          <p:cNvPr id="40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6871629" y="3664508"/>
            <a:ext cx="1858718" cy="1240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/>
          <a:srcRect l="63932" t="23128" r="4721" b="22890"/>
          <a:stretch/>
        </p:blipFill>
        <p:spPr>
          <a:xfrm>
            <a:off x="7561655" y="2586136"/>
            <a:ext cx="4723478" cy="4271864"/>
          </a:xfrm>
          <a:prstGeom prst="rect">
            <a:avLst/>
          </a:prstGeom>
        </p:spPr>
      </p:pic>
      <p:pic>
        <p:nvPicPr>
          <p:cNvPr id="41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10680283" y="4587356"/>
            <a:ext cx="1858718" cy="124099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2674771" y="3540222"/>
            <a:ext cx="720658" cy="5486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520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00552" y="4505497"/>
            <a:ext cx="606829" cy="5486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474804" y="5555364"/>
            <a:ext cx="1555724" cy="5292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7 025 </a:t>
            </a:r>
            <a:r>
              <a:rPr lang="en-US" sz="2800" dirty="0">
                <a:solidFill>
                  <a:schemeClr val="tx1"/>
                </a:solidFill>
              </a:rPr>
              <a:t>kg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028" y="19001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2.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13721" y="171683"/>
            <a:ext cx="1221971" cy="67333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Số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76972" y="0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?</a:t>
            </a:r>
          </a:p>
        </p:txBody>
      </p:sp>
      <p:pic>
        <p:nvPicPr>
          <p:cNvPr id="51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9839295">
            <a:off x="9937368" y="25841"/>
            <a:ext cx="1711450" cy="1142667"/>
          </a:xfrm>
          <a:prstGeom prst="rect">
            <a:avLst/>
          </a:prstGeom>
        </p:spPr>
      </p:pic>
      <p:pic>
        <p:nvPicPr>
          <p:cNvPr id="52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0304309">
            <a:off x="10658494" y="-24703"/>
            <a:ext cx="1944840" cy="1298492"/>
          </a:xfrm>
          <a:prstGeom prst="rect">
            <a:avLst/>
          </a:prstGeom>
        </p:spPr>
      </p:pic>
      <p:pic>
        <p:nvPicPr>
          <p:cNvPr id="53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13279592">
            <a:off x="10316381" y="-223014"/>
            <a:ext cx="1711450" cy="11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3945 0.4050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41836 0.2740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24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7.40741E-7 L -0.7 0.133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16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17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18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" y="4363986"/>
            <a:ext cx="1789810" cy="2427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6818" t="21939" r="6932" b="26546"/>
          <a:stretch/>
        </p:blipFill>
        <p:spPr>
          <a:xfrm>
            <a:off x="1961806" y="806336"/>
            <a:ext cx="8585671" cy="2917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073" y="3693622"/>
            <a:ext cx="995587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</a:t>
            </a:r>
            <a:r>
              <a:rPr lang="vi-VN" sz="3600"/>
              <a:t>)</a:t>
            </a:r>
            <a:r>
              <a:rPr lang="en-US" sz="3600"/>
              <a:t>  </a:t>
            </a:r>
            <a:r>
              <a:rPr lang="en-US" sz="3600" dirty="0" err="1"/>
              <a:t>Bốn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xi </a:t>
            </a:r>
            <a:r>
              <a:rPr lang="en-US" sz="3600" dirty="0" err="1"/>
              <a:t>măng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err="1"/>
              <a:t>nặng</a:t>
            </a:r>
            <a:r>
              <a:rPr lang="en-US" sz="3600"/>
              <a:t> 200 kg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    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xi </a:t>
            </a:r>
            <a:r>
              <a:rPr lang="en-US" sz="3600" dirty="0" err="1"/>
              <a:t>măng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  ?   kg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279" y="0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3.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97096" y="144710"/>
            <a:ext cx="1221971" cy="67333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Số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5162" y="0"/>
            <a:ext cx="88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87142" y="2962101"/>
            <a:ext cx="1745672" cy="620684"/>
          </a:xfrm>
          <a:prstGeom prst="roundRect">
            <a:avLst>
              <a:gd name="adj" fmla="val 10586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036617" y="914400"/>
            <a:ext cx="8388184" cy="2033794"/>
          </a:xfrm>
          <a:prstGeom prst="roundRect">
            <a:avLst>
              <a:gd name="adj" fmla="val 1058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65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276</Words>
  <Application>Microsoft Office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Cordia New</vt:lpstr>
      <vt:lpstr>Fujiyama</vt:lpstr>
      <vt:lpstr>Snap ITC</vt:lpstr>
      <vt:lpstr>Tahoma</vt:lpstr>
      <vt:lpstr>UTM Avo</vt:lpstr>
      <vt:lpstr>UTM Davida</vt:lpstr>
      <vt:lpstr>UTM HelvetIns</vt:lpstr>
      <vt:lpstr>UTM Showcard</vt:lpstr>
      <vt:lpstr>UTMHelve</vt:lpstr>
      <vt:lpstr>Verdana</vt:lpstr>
      <vt:lpstr>Wingdings</vt:lpstr>
      <vt:lpstr>方正少儿简体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</cp:lastModifiedBy>
  <cp:revision>65</cp:revision>
  <dcterms:created xsi:type="dcterms:W3CDTF">2023-04-04T02:07:52Z</dcterms:created>
  <dcterms:modified xsi:type="dcterms:W3CDTF">2023-04-20T03:54:37Z</dcterms:modified>
</cp:coreProperties>
</file>